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721" r:id="rId1"/>
  </p:sldMasterIdLst>
  <p:notesMasterIdLst>
    <p:notesMasterId r:id="rId86"/>
  </p:notesMasterIdLst>
  <p:handoutMasterIdLst>
    <p:handoutMasterId r:id="rId87"/>
  </p:handoutMasterIdLst>
  <p:sldIdLst>
    <p:sldId id="535" r:id="rId2"/>
    <p:sldId id="809" r:id="rId3"/>
    <p:sldId id="784" r:id="rId4"/>
    <p:sldId id="785" r:id="rId5"/>
    <p:sldId id="786" r:id="rId6"/>
    <p:sldId id="787" r:id="rId7"/>
    <p:sldId id="670" r:id="rId8"/>
    <p:sldId id="671" r:id="rId9"/>
    <p:sldId id="672" r:id="rId10"/>
    <p:sldId id="673" r:id="rId11"/>
    <p:sldId id="788" r:id="rId12"/>
    <p:sldId id="789" r:id="rId13"/>
    <p:sldId id="790" r:id="rId14"/>
    <p:sldId id="791" r:id="rId15"/>
    <p:sldId id="684" r:id="rId16"/>
    <p:sldId id="799" r:id="rId17"/>
    <p:sldId id="679" r:id="rId18"/>
    <p:sldId id="680" r:id="rId19"/>
    <p:sldId id="681" r:id="rId20"/>
    <p:sldId id="793" r:id="rId21"/>
    <p:sldId id="794" r:id="rId22"/>
    <p:sldId id="795" r:id="rId23"/>
    <p:sldId id="774" r:id="rId24"/>
    <p:sldId id="796" r:id="rId25"/>
    <p:sldId id="536" r:id="rId26"/>
    <p:sldId id="775" r:id="rId27"/>
    <p:sldId id="776" r:id="rId28"/>
    <p:sldId id="782" r:id="rId29"/>
    <p:sldId id="778" r:id="rId30"/>
    <p:sldId id="783" r:id="rId31"/>
    <p:sldId id="779" r:id="rId32"/>
    <p:sldId id="767" r:id="rId33"/>
    <p:sldId id="768" r:id="rId34"/>
    <p:sldId id="797" r:id="rId35"/>
    <p:sldId id="798" r:id="rId36"/>
    <p:sldId id="692" r:id="rId37"/>
    <p:sldId id="552" r:id="rId38"/>
    <p:sldId id="699" r:id="rId39"/>
    <p:sldId id="554" r:id="rId40"/>
    <p:sldId id="555" r:id="rId41"/>
    <p:sldId id="556" r:id="rId42"/>
    <p:sldId id="557" r:id="rId43"/>
    <p:sldId id="705" r:id="rId44"/>
    <p:sldId id="707" r:id="rId45"/>
    <p:sldId id="708" r:id="rId46"/>
    <p:sldId id="709" r:id="rId47"/>
    <p:sldId id="710" r:id="rId48"/>
    <p:sldId id="711" r:id="rId49"/>
    <p:sldId id="558" r:id="rId50"/>
    <p:sldId id="559" r:id="rId51"/>
    <p:sldId id="713" r:id="rId52"/>
    <p:sldId id="714" r:id="rId53"/>
    <p:sldId id="715" r:id="rId54"/>
    <p:sldId id="716" r:id="rId55"/>
    <p:sldId id="717" r:id="rId56"/>
    <p:sldId id="718" r:id="rId57"/>
    <p:sldId id="722" r:id="rId58"/>
    <p:sldId id="723" r:id="rId59"/>
    <p:sldId id="725" r:id="rId60"/>
    <p:sldId id="727" r:id="rId61"/>
    <p:sldId id="729" r:id="rId62"/>
    <p:sldId id="731" r:id="rId63"/>
    <p:sldId id="563" r:id="rId64"/>
    <p:sldId id="733" r:id="rId65"/>
    <p:sldId id="734" r:id="rId66"/>
    <p:sldId id="735" r:id="rId67"/>
    <p:sldId id="736" r:id="rId68"/>
    <p:sldId id="737" r:id="rId69"/>
    <p:sldId id="738" r:id="rId70"/>
    <p:sldId id="740" r:id="rId71"/>
    <p:sldId id="741" r:id="rId72"/>
    <p:sldId id="744" r:id="rId73"/>
    <p:sldId id="745" r:id="rId74"/>
    <p:sldId id="746" r:id="rId75"/>
    <p:sldId id="747" r:id="rId76"/>
    <p:sldId id="748" r:id="rId77"/>
    <p:sldId id="750" r:id="rId78"/>
    <p:sldId id="566" r:id="rId79"/>
    <p:sldId id="800" r:id="rId80"/>
    <p:sldId id="801" r:id="rId81"/>
    <p:sldId id="805" r:id="rId82"/>
    <p:sldId id="806" r:id="rId83"/>
    <p:sldId id="807" r:id="rId84"/>
    <p:sldId id="808" r:id="rId85"/>
  </p:sldIdLst>
  <p:sldSz cx="9144000" cy="6858000" type="screen4x3"/>
  <p:notesSz cx="7099300" cy="10234613"/>
  <p:defaultTextStyle>
    <a:defPPr>
      <a:defRPr lang="ja-JP"/>
    </a:defPPr>
    <a:lvl1pPr algn="l" defTabSz="457200" rtl="0" fontAlgn="base">
      <a:spcBef>
        <a:spcPct val="0"/>
      </a:spcBef>
      <a:spcAft>
        <a:spcPct val="0"/>
      </a:spcAft>
      <a:defRPr kumimoji="1" kern="1200">
        <a:solidFill>
          <a:schemeClr val="tx1"/>
        </a:solidFill>
        <a:latin typeface="Arial" charset="0"/>
        <a:ea typeface="ＭＳ Ｐゴシック" charset="-128"/>
        <a:cs typeface="+mn-cs"/>
      </a:defRPr>
    </a:lvl1pPr>
    <a:lvl2pPr marL="457200" algn="l" defTabSz="457200" rtl="0" fontAlgn="base">
      <a:spcBef>
        <a:spcPct val="0"/>
      </a:spcBef>
      <a:spcAft>
        <a:spcPct val="0"/>
      </a:spcAft>
      <a:defRPr kumimoji="1" kern="1200">
        <a:solidFill>
          <a:schemeClr val="tx1"/>
        </a:solidFill>
        <a:latin typeface="Arial" charset="0"/>
        <a:ea typeface="ＭＳ Ｐゴシック" charset="-128"/>
        <a:cs typeface="+mn-cs"/>
      </a:defRPr>
    </a:lvl2pPr>
    <a:lvl3pPr marL="914400" algn="l" defTabSz="457200" rtl="0" fontAlgn="base">
      <a:spcBef>
        <a:spcPct val="0"/>
      </a:spcBef>
      <a:spcAft>
        <a:spcPct val="0"/>
      </a:spcAft>
      <a:defRPr kumimoji="1" kern="1200">
        <a:solidFill>
          <a:schemeClr val="tx1"/>
        </a:solidFill>
        <a:latin typeface="Arial" charset="0"/>
        <a:ea typeface="ＭＳ Ｐゴシック" charset="-128"/>
        <a:cs typeface="+mn-cs"/>
      </a:defRPr>
    </a:lvl3pPr>
    <a:lvl4pPr marL="1371600" algn="l" defTabSz="457200" rtl="0" fontAlgn="base">
      <a:spcBef>
        <a:spcPct val="0"/>
      </a:spcBef>
      <a:spcAft>
        <a:spcPct val="0"/>
      </a:spcAft>
      <a:defRPr kumimoji="1" kern="1200">
        <a:solidFill>
          <a:schemeClr val="tx1"/>
        </a:solidFill>
        <a:latin typeface="Arial" charset="0"/>
        <a:ea typeface="ＭＳ Ｐゴシック" charset="-128"/>
        <a:cs typeface="+mn-cs"/>
      </a:defRPr>
    </a:lvl4pPr>
    <a:lvl5pPr marL="1828800" algn="l" defTabSz="457200" rtl="0" fontAlgn="base">
      <a:spcBef>
        <a:spcPct val="0"/>
      </a:spcBef>
      <a:spcAft>
        <a:spcPct val="0"/>
      </a:spcAft>
      <a:defRPr kumimoji="1" kern="1200">
        <a:solidFill>
          <a:schemeClr val="tx1"/>
        </a:solidFill>
        <a:latin typeface="Arial" charset="0"/>
        <a:ea typeface="ＭＳ Ｐゴシック" charset="-128"/>
        <a:cs typeface="+mn-cs"/>
      </a:defRPr>
    </a:lvl5pPr>
    <a:lvl6pPr marL="2286000" algn="l" defTabSz="914400" rtl="0" eaLnBrk="1" latinLnBrk="0" hangingPunct="1">
      <a:defRPr kumimoji="1" kern="1200">
        <a:solidFill>
          <a:schemeClr val="tx1"/>
        </a:solidFill>
        <a:latin typeface="Arial" charset="0"/>
        <a:ea typeface="ＭＳ Ｐゴシック" charset="-128"/>
        <a:cs typeface="+mn-cs"/>
      </a:defRPr>
    </a:lvl6pPr>
    <a:lvl7pPr marL="2743200" algn="l" defTabSz="914400" rtl="0" eaLnBrk="1" latinLnBrk="0" hangingPunct="1">
      <a:defRPr kumimoji="1" kern="1200">
        <a:solidFill>
          <a:schemeClr val="tx1"/>
        </a:solidFill>
        <a:latin typeface="Arial" charset="0"/>
        <a:ea typeface="ＭＳ Ｐゴシック" charset="-128"/>
        <a:cs typeface="+mn-cs"/>
      </a:defRPr>
    </a:lvl7pPr>
    <a:lvl8pPr marL="3200400" algn="l" defTabSz="914400" rtl="0" eaLnBrk="1" latinLnBrk="0" hangingPunct="1">
      <a:defRPr kumimoji="1" kern="1200">
        <a:solidFill>
          <a:schemeClr val="tx1"/>
        </a:solidFill>
        <a:latin typeface="Arial" charset="0"/>
        <a:ea typeface="ＭＳ Ｐゴシック" charset="-128"/>
        <a:cs typeface="+mn-cs"/>
      </a:defRPr>
    </a:lvl8pPr>
    <a:lvl9pPr marL="3657600" algn="l" defTabSz="914400" rtl="0" eaLnBrk="1" latinLnBrk="0" hangingPunct="1">
      <a:defRPr kumimoj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0" userDrawn="1">
          <p15:clr>
            <a:srgbClr val="A4A3A4"/>
          </p15:clr>
        </p15:guide>
        <p15:guide id="2" pos="3275" userDrawn="1">
          <p15:clr>
            <a:srgbClr val="A4A3A4"/>
          </p15:clr>
        </p15:guide>
        <p15:guide id="3" orient="horz" pos="3223" userDrawn="1">
          <p15:clr>
            <a:srgbClr val="A4A3A4"/>
          </p15:clr>
        </p15:guide>
        <p15:guide id="4" pos="223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89CA3"/>
    <a:srgbClr val="33CCCC"/>
    <a:srgbClr val="FF9999"/>
    <a:srgbClr val="55A839"/>
    <a:srgbClr val="0076A3"/>
    <a:srgbClr val="FC9900"/>
    <a:srgbClr val="FC8000"/>
    <a:srgbClr val="FF5050"/>
    <a:srgbClr val="59AAF2"/>
    <a:srgbClr val="8DB3E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2D5ABB26-0587-4C30-8999-92F81FD0307C}" styleName="スタイルなし、表のグリッド線なし">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84E427A-3D55-4303-BF80-6455036E1DE7}" styleName="テーマ スタイル 1 - アクセント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outlineView">
  <p:normalViewPr showOutlineIcons="0">
    <p:restoredLeft sz="34557" autoAdjust="0"/>
    <p:restoredTop sz="86429" autoAdjust="0"/>
  </p:normalViewPr>
  <p:slideViewPr>
    <p:cSldViewPr snapToGrid="0" snapToObjects="1">
      <p:cViewPr varScale="1">
        <p:scale>
          <a:sx n="65" d="100"/>
          <a:sy n="65" d="100"/>
        </p:scale>
        <p:origin x="48" y="461"/>
      </p:cViewPr>
      <p:guideLst>
        <p:guide orient="horz" pos="2160"/>
        <p:guide pos="2880"/>
      </p:guideLst>
    </p:cSldViewPr>
  </p:slideViewPr>
  <p:outlineViewPr>
    <p:cViewPr>
      <p:scale>
        <a:sx n="25" d="100"/>
        <a:sy n="25" d="100"/>
      </p:scale>
      <p:origin x="0" y="-18125"/>
    </p:cViewPr>
    <p:sldLst>
      <p:sld r:id="rId1" collapse="1"/>
    </p:sldLst>
  </p:outlineViewPr>
  <p:notesTextViewPr>
    <p:cViewPr>
      <p:scale>
        <a:sx n="150" d="100"/>
        <a:sy n="150" d="100"/>
      </p:scale>
      <p:origin x="0" y="0"/>
    </p:cViewPr>
  </p:notesTextViewPr>
  <p:sorterViewPr>
    <p:cViewPr>
      <p:scale>
        <a:sx n="100" d="100"/>
        <a:sy n="100" d="100"/>
      </p:scale>
      <p:origin x="0" y="3072"/>
    </p:cViewPr>
  </p:sorterViewPr>
  <p:notesViewPr>
    <p:cSldViewPr snapToGrid="0" snapToObjects="1">
      <p:cViewPr>
        <p:scale>
          <a:sx n="50" d="100"/>
          <a:sy n="50" d="100"/>
        </p:scale>
        <p:origin x="1608" y="882"/>
      </p:cViewPr>
      <p:guideLst>
        <p:guide orient="horz" pos="2200"/>
        <p:guide pos="3275"/>
        <p:guide orient="horz" pos="3223"/>
        <p:guide pos="2235"/>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_rels/viewProps.xml.rels><?xml version="1.0" encoding="UTF-8" standalone="yes"?>
<Relationships xmlns="http://schemas.openxmlformats.org/package/2006/relationships"><Relationship Id="rId1"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A8BF0B-C132-4AF9-8411-2453CFE9AB4F}" type="doc">
      <dgm:prSet loTypeId="urn:microsoft.com/office/officeart/2005/8/layout/hierarchy2" loCatId="hierarchy" qsTypeId="urn:microsoft.com/office/officeart/2005/8/quickstyle/simple1" qsCatId="simple" csTypeId="urn:microsoft.com/office/officeart/2005/8/colors/accent2_3" csCatId="accent2" phldr="1"/>
      <dgm:spPr/>
      <dgm:t>
        <a:bodyPr/>
        <a:lstStyle/>
        <a:p>
          <a:endParaRPr kumimoji="1" lang="ja-JP" altLang="en-US"/>
        </a:p>
      </dgm:t>
    </dgm:pt>
    <dgm:pt modelId="{A1485D54-1D7A-45A8-94CC-CC7E155A3662}" type="pres">
      <dgm:prSet presAssocID="{41A8BF0B-C132-4AF9-8411-2453CFE9AB4F}" presName="diagram" presStyleCnt="0">
        <dgm:presLayoutVars>
          <dgm:chPref val="1"/>
          <dgm:dir/>
          <dgm:animOne val="branch"/>
          <dgm:animLvl val="lvl"/>
          <dgm:resizeHandles val="exact"/>
        </dgm:presLayoutVars>
      </dgm:prSet>
      <dgm:spPr/>
    </dgm:pt>
  </dgm:ptLst>
  <dgm:cxnLst>
    <dgm:cxn modelId="{5F23A578-C1FB-4522-8F84-33558013077A}" type="presOf" srcId="{41A8BF0B-C132-4AF9-8411-2453CFE9AB4F}" destId="{A1485D54-1D7A-45A8-94CC-CC7E155A3662}" srcOrd="0" destOrd="0" presId="urn:microsoft.com/office/officeart/2005/8/layout/hierarchy2"/>
  </dgm:cxnLst>
  <dgm:bg>
    <a:noFill/>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4" y="4"/>
            <a:ext cx="3076364" cy="511730"/>
          </a:xfrm>
          <a:prstGeom prst="rect">
            <a:avLst/>
          </a:prstGeom>
        </p:spPr>
        <p:txBody>
          <a:bodyPr vert="horz" lIns="95431" tIns="47716" rIns="95431" bIns="47716" rtlCol="0"/>
          <a:lstStyle>
            <a:lvl1pPr algn="l">
              <a:defRPr sz="1300"/>
            </a:lvl1pPr>
          </a:lstStyle>
          <a:p>
            <a:endParaRPr kumimoji="1" lang="ja-JP" altLang="en-US"/>
          </a:p>
        </p:txBody>
      </p:sp>
      <p:sp>
        <p:nvSpPr>
          <p:cNvPr id="3" name="日付プレースホルダ 2"/>
          <p:cNvSpPr>
            <a:spLocks noGrp="1"/>
          </p:cNvSpPr>
          <p:nvPr>
            <p:ph type="dt" sz="quarter" idx="1"/>
          </p:nvPr>
        </p:nvSpPr>
        <p:spPr>
          <a:xfrm>
            <a:off x="4021300" y="4"/>
            <a:ext cx="3076364" cy="511730"/>
          </a:xfrm>
          <a:prstGeom prst="rect">
            <a:avLst/>
          </a:prstGeom>
        </p:spPr>
        <p:txBody>
          <a:bodyPr vert="horz" lIns="95431" tIns="47716" rIns="95431" bIns="47716" rtlCol="0"/>
          <a:lstStyle>
            <a:lvl1pPr algn="r">
              <a:defRPr sz="1300"/>
            </a:lvl1pPr>
          </a:lstStyle>
          <a:p>
            <a:fld id="{292F48DE-8B2D-4940-86CC-8FD3CA4E3F37}" type="datetimeFigureOut">
              <a:rPr kumimoji="1" lang="ja-JP" altLang="en-US" smtClean="0"/>
              <a:pPr/>
              <a:t>2022/3/28</a:t>
            </a:fld>
            <a:endParaRPr kumimoji="1" lang="ja-JP" altLang="en-US"/>
          </a:p>
        </p:txBody>
      </p:sp>
      <p:sp>
        <p:nvSpPr>
          <p:cNvPr id="4" name="フッター プレースホルダ 3"/>
          <p:cNvSpPr>
            <a:spLocks noGrp="1"/>
          </p:cNvSpPr>
          <p:nvPr>
            <p:ph type="ftr" sz="quarter" idx="2"/>
          </p:nvPr>
        </p:nvSpPr>
        <p:spPr>
          <a:xfrm>
            <a:off x="4" y="9721107"/>
            <a:ext cx="3076364" cy="511730"/>
          </a:xfrm>
          <a:prstGeom prst="rect">
            <a:avLst/>
          </a:prstGeom>
        </p:spPr>
        <p:txBody>
          <a:bodyPr vert="horz" lIns="95431" tIns="47716" rIns="95431" bIns="47716" rtlCol="0" anchor="b"/>
          <a:lstStyle>
            <a:lvl1pPr algn="l">
              <a:defRPr sz="1300"/>
            </a:lvl1pPr>
          </a:lstStyle>
          <a:p>
            <a:r>
              <a:rPr kumimoji="1" lang="en-US" altLang="ja-JP"/>
              <a:t>Slide</a:t>
            </a:r>
            <a:endParaRPr kumimoji="1" lang="ja-JP" altLang="en-US"/>
          </a:p>
        </p:txBody>
      </p:sp>
      <p:sp>
        <p:nvSpPr>
          <p:cNvPr id="5" name="スライド番号プレースホルダ 4"/>
          <p:cNvSpPr>
            <a:spLocks noGrp="1"/>
          </p:cNvSpPr>
          <p:nvPr>
            <p:ph type="sldNum" sz="quarter" idx="3"/>
          </p:nvPr>
        </p:nvSpPr>
        <p:spPr>
          <a:xfrm>
            <a:off x="4021300" y="9721107"/>
            <a:ext cx="3076364" cy="511730"/>
          </a:xfrm>
          <a:prstGeom prst="rect">
            <a:avLst/>
          </a:prstGeom>
        </p:spPr>
        <p:txBody>
          <a:bodyPr vert="horz" lIns="95431" tIns="47716" rIns="95431" bIns="47716" rtlCol="0" anchor="b"/>
          <a:lstStyle>
            <a:lvl1pPr algn="r">
              <a:defRPr sz="1300"/>
            </a:lvl1pPr>
          </a:lstStyle>
          <a:p>
            <a:fld id="{F31212E1-CCDA-417E-8699-B85B1A77BA30}" type="slidenum">
              <a:rPr kumimoji="1" lang="ja-JP" altLang="en-US" smtClean="0"/>
              <a:pPr/>
              <a:t>‹#›</a:t>
            </a:fld>
            <a:endParaRPr kumimoji="1" lang="ja-JP" altLang="en-US"/>
          </a:p>
        </p:txBody>
      </p:sp>
    </p:spTree>
    <p:extLst>
      <p:ext uri="{BB962C8B-B14F-4D97-AF65-F5344CB8AC3E}">
        <p14:creationId xmlns:p14="http://schemas.microsoft.com/office/powerpoint/2010/main" val="10112080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スライド イメージ プレースホルダ 3"/>
          <p:cNvSpPr>
            <a:spLocks noGrp="1" noRot="1" noChangeAspect="1"/>
          </p:cNvSpPr>
          <p:nvPr>
            <p:ph type="sldImg" idx="2"/>
          </p:nvPr>
        </p:nvSpPr>
        <p:spPr>
          <a:xfrm>
            <a:off x="55563" y="0"/>
            <a:ext cx="6985000" cy="5238750"/>
          </a:xfrm>
          <a:prstGeom prst="rect">
            <a:avLst/>
          </a:prstGeom>
          <a:noFill/>
          <a:ln w="12700">
            <a:solidFill>
              <a:prstClr val="black"/>
            </a:solidFill>
          </a:ln>
        </p:spPr>
        <p:txBody>
          <a:bodyPr vert="horz" lIns="95431" tIns="47716" rIns="95431" bIns="47716" rtlCol="0" anchor="ctr"/>
          <a:lstStyle/>
          <a:p>
            <a:endParaRPr lang="ja-JP" altLang="en-US"/>
          </a:p>
        </p:txBody>
      </p:sp>
      <p:sp>
        <p:nvSpPr>
          <p:cNvPr id="5" name="ノート プレースホルダ 4"/>
          <p:cNvSpPr>
            <a:spLocks noGrp="1"/>
          </p:cNvSpPr>
          <p:nvPr>
            <p:ph type="body" sz="quarter" idx="3"/>
          </p:nvPr>
        </p:nvSpPr>
        <p:spPr>
          <a:xfrm>
            <a:off x="479858" y="5469431"/>
            <a:ext cx="6089387" cy="4557925"/>
          </a:xfrm>
          <a:prstGeom prst="rect">
            <a:avLst/>
          </a:prstGeom>
        </p:spPr>
        <p:txBody>
          <a:bodyPr vert="horz" lIns="95431" tIns="47716" rIns="95431" bIns="47716" rtlCol="0">
            <a:normAutofit/>
          </a:body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152918812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a:xfrm>
            <a:off x="971569" y="6580412"/>
            <a:ext cx="5183649" cy="2572925"/>
          </a:xfrm>
        </p:spPr>
        <p:txBody>
          <a:bodyPr>
            <a:normAutofit/>
          </a:bodyPr>
          <a:lstStyle/>
          <a:p>
            <a:endParaRPr kumimoji="1" lang="ja-JP"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730" y="5495782"/>
            <a:ext cx="6075864" cy="2572925"/>
          </a:xfrm>
        </p:spPr>
        <p:txBody>
          <a:bodyPr>
            <a:normAutofit/>
          </a:bodyPr>
          <a:lstStyle/>
          <a:p>
            <a:r>
              <a:rPr kumimoji="1" lang="en-US" altLang="ja-JP" sz="1200" kern="1200" dirty="0">
                <a:solidFill>
                  <a:schemeClr val="tx1"/>
                </a:solidFill>
                <a:effectLst/>
                <a:latin typeface="+mn-lt"/>
                <a:ea typeface="+mn-ea"/>
                <a:cs typeface="+mn-cs"/>
              </a:rPr>
              <a:t>In leukemia and malignant lymphoma, the number of transplants ( autologous transplantation and  allogeneic transplantation) has increased remarkably in the elderly. Those aged 50 years or older accounted for about 50</a:t>
            </a:r>
            <a:r>
              <a:rPr kumimoji="1" lang="ja-JP" altLang="ja-JP"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of the total cases of leukemia and about 70</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of the total cases of malignant lymphoma.</a:t>
            </a:r>
            <a:endParaRPr kumimoji="1" lang="ja-JP" altLang="ja-JP" sz="1200" kern="1200" dirty="0">
              <a:solidFill>
                <a:schemeClr val="tx1"/>
              </a:solidFill>
              <a:effectLst/>
              <a:latin typeface="+mn-lt"/>
              <a:ea typeface="+mn-ea"/>
              <a:cs typeface="+mn-cs"/>
            </a:endParaRPr>
          </a:p>
        </p:txBody>
      </p:sp>
      <p:sp>
        <p:nvSpPr>
          <p:cNvPr id="9" name="スライド イメージ プレースホルダ 8"/>
          <p:cNvSpPr>
            <a:spLocks noGrp="1" noRot="1" noChangeAspect="1"/>
          </p:cNvSpPr>
          <p:nvPr>
            <p:ph type="sldImg"/>
          </p:nvPr>
        </p:nvSpPr>
        <p:spPr>
          <a:xfrm>
            <a:off x="58738" y="0"/>
            <a:ext cx="6985000" cy="5238750"/>
          </a:xfrm>
          <a:ln>
            <a:noFill/>
          </a:ln>
        </p:spPr>
      </p:sp>
    </p:spTree>
    <p:extLst>
      <p:ext uri="{BB962C8B-B14F-4D97-AF65-F5344CB8AC3E}">
        <p14:creationId xmlns:p14="http://schemas.microsoft.com/office/powerpoint/2010/main" val="24582118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526" y="5459483"/>
            <a:ext cx="6069719" cy="2572925"/>
          </a:xfrm>
        </p:spPr>
        <p:txBody>
          <a:bodyPr>
            <a:normAutofit/>
          </a:bodyPr>
          <a:lstStyle/>
          <a:p>
            <a:r>
              <a:rPr kumimoji="1" lang="en-US" altLang="ja-JP" sz="1200" kern="1200" dirty="0">
                <a:solidFill>
                  <a:schemeClr val="tx1"/>
                </a:solidFill>
                <a:effectLst/>
                <a:latin typeface="+mn-lt"/>
                <a:ea typeface="+mn-ea"/>
                <a:cs typeface="+mn-cs"/>
              </a:rPr>
              <a:t>In pediatric patients, allogeneic transplants are most frequently performed for acute leukemia (acute myeloid leukemia and acute lymphoid leukemia), which accounts for about 54</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of the total cases of allogeneic transplantation. Following this, allogeneic transplants are also frequently performed for aplastic anemia. Although aplastic anemia is a rare disease, allogeneic transplantation is the first choice for serious and most serious cases.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Accordingly, aplastic anemia accounts for about 8</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of the allogeneic transplants in pediatric patients.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For solid tumors in pediatric patients, autologous transplants are performed in order to rescue hematopoietic dysfunction due to high-dose chemotherapy and therefore, autologous transplantation around 80</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of the total number of transplants.</a:t>
            </a:r>
            <a:endParaRPr kumimoji="1" lang="ja-JP" altLang="ja-JP" sz="1200" kern="1200" dirty="0">
              <a:solidFill>
                <a:schemeClr val="tx1"/>
              </a:solidFill>
              <a:effectLst/>
              <a:latin typeface="+mn-lt"/>
              <a:ea typeface="+mn-ea"/>
              <a:cs typeface="+mn-cs"/>
            </a:endParaRPr>
          </a:p>
        </p:txBody>
      </p:sp>
      <p:sp>
        <p:nvSpPr>
          <p:cNvPr id="7" name="スライド イメージ プレースホルダ 6"/>
          <p:cNvSpPr>
            <a:spLocks noGrp="1" noRot="1" noChangeAspect="1"/>
          </p:cNvSpPr>
          <p:nvPr>
            <p:ph type="sldImg"/>
          </p:nvPr>
        </p:nvSpPr>
        <p:spPr>
          <a:xfrm>
            <a:off x="55563" y="0"/>
            <a:ext cx="6985000" cy="5238750"/>
          </a:xfrm>
          <a:ln>
            <a:noFill/>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79859" y="5478844"/>
            <a:ext cx="6109054" cy="2572925"/>
          </a:xfrm>
        </p:spPr>
        <p:txBody>
          <a:bodyPr>
            <a:normAutofit/>
          </a:bodyPr>
          <a:lstStyle/>
          <a:p>
            <a:r>
              <a:rPr kumimoji="1" lang="en-US" altLang="ja-JP" sz="1200" kern="1200" dirty="0">
                <a:solidFill>
                  <a:schemeClr val="tx1"/>
                </a:solidFill>
                <a:effectLst/>
                <a:latin typeface="+mn-lt"/>
                <a:ea typeface="+mn-ea"/>
                <a:cs typeface="+mn-cs"/>
              </a:rPr>
              <a:t>In patients aged 16 years or older, allogeneic transplants are most frequently performed for acute leukemia (acute myeloid leukemia and acute lymphoid leukemia), which accounts for 57</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of the total cases of allogeneic transplants. Following this, allogeneic transplants are also frequently performed in non-Hodgkin lymphoma, myelodysplastic syndrome and chronic myeloid leukemia.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Multiple myeloma occurs more frequently in the elderly and the number of patients with multiple myeloma has shown a tendency to increase, as in malignant lymphoma. High-dose chemotherapy in combination with autologous transplantation is the established standard therapy for multiple myeloma in patients aged 65 years or younger, and autologous transplants account for about 90</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p:txBody>
      </p:sp>
      <p:sp>
        <p:nvSpPr>
          <p:cNvPr id="10" name="スライド イメージ プレースホルダ 9"/>
          <p:cNvSpPr>
            <a:spLocks noGrp="1" noRot="1" noChangeAspect="1"/>
          </p:cNvSpPr>
          <p:nvPr>
            <p:ph type="sldImg"/>
          </p:nvPr>
        </p:nvSpPr>
        <p:spPr>
          <a:xfrm>
            <a:off x="55563" y="0"/>
            <a:ext cx="6985000" cy="5238750"/>
          </a:xfrm>
          <a:ln>
            <a:noFill/>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79858" y="5498201"/>
            <a:ext cx="6089387" cy="2572925"/>
          </a:xfrm>
        </p:spPr>
        <p:txBody>
          <a:bodyPr>
            <a:normAutofit/>
          </a:bodyPr>
          <a:lstStyle/>
          <a:p>
            <a:r>
              <a:rPr kumimoji="1" lang="en-US" altLang="ja-JP" sz="1200" kern="1200" dirty="0">
                <a:solidFill>
                  <a:schemeClr val="tx1"/>
                </a:solidFill>
                <a:effectLst/>
                <a:latin typeface="+mn-lt"/>
                <a:ea typeface="+mn-ea"/>
                <a:cs typeface="+mn-cs"/>
              </a:rPr>
              <a:t>For solid tumors in pediatric patients, autologous transplants are performed in order to rescue hematopoietic dysfunction due to high-dose chemotherapy and therefore, autologous transplantation is most performed and the number has been similar over the last decade.</a:t>
            </a:r>
            <a:endParaRPr kumimoji="1" lang="ja-JP" altLang="ja-JP" sz="1200" kern="1200" dirty="0">
              <a:solidFill>
                <a:schemeClr val="tx1"/>
              </a:solidFill>
              <a:effectLst/>
              <a:latin typeface="+mn-lt"/>
              <a:ea typeface="+mn-ea"/>
              <a:cs typeface="+mn-cs"/>
            </a:endParaRPr>
          </a:p>
        </p:txBody>
      </p:sp>
      <p:sp>
        <p:nvSpPr>
          <p:cNvPr id="7" name="スライド イメージ プレースホルダ 6"/>
          <p:cNvSpPr>
            <a:spLocks noGrp="1" noRot="1" noChangeAspect="1"/>
          </p:cNvSpPr>
          <p:nvPr>
            <p:ph type="sldImg"/>
          </p:nvPr>
        </p:nvSpPr>
        <p:spPr>
          <a:xfrm>
            <a:off x="58738" y="0"/>
            <a:ext cx="6985000" cy="5238750"/>
          </a:xfrm>
          <a:ln>
            <a:noFill/>
          </a:ln>
        </p:spPr>
      </p:sp>
    </p:spTree>
    <p:extLst>
      <p:ext uri="{BB962C8B-B14F-4D97-AF65-F5344CB8AC3E}">
        <p14:creationId xmlns:p14="http://schemas.microsoft.com/office/powerpoint/2010/main" val="35339015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519195" y="5478844"/>
            <a:ext cx="6030381" cy="2572925"/>
          </a:xfrm>
        </p:spPr>
        <p:txBody>
          <a:bodyPr>
            <a:normAutofit/>
          </a:bodyPr>
          <a:lstStyle/>
          <a:p>
            <a:r>
              <a:rPr kumimoji="1" lang="en-US" altLang="ja-JP" sz="1200" kern="1200" dirty="0">
                <a:solidFill>
                  <a:schemeClr val="tx1"/>
                </a:solidFill>
                <a:effectLst/>
                <a:latin typeface="+mn-lt"/>
                <a:ea typeface="+mn-ea"/>
                <a:cs typeface="+mn-cs"/>
              </a:rPr>
              <a:t>For these disease in pediatric patients, the number of allogeneic transplants has been similar over the last decade.</a:t>
            </a:r>
            <a:endParaRPr kumimoji="1" lang="ja-JP" altLang="ja-JP" sz="1200" kern="1200" dirty="0">
              <a:solidFill>
                <a:schemeClr val="tx1"/>
              </a:solidFill>
              <a:effectLst/>
              <a:latin typeface="+mn-lt"/>
              <a:ea typeface="+mn-ea"/>
              <a:cs typeface="+mn-cs"/>
            </a:endParaRPr>
          </a:p>
        </p:txBody>
      </p:sp>
      <p:sp>
        <p:nvSpPr>
          <p:cNvPr id="7" name="スライド イメージ プレースホルダ 6"/>
          <p:cNvSpPr>
            <a:spLocks noGrp="1" noRot="1" noChangeAspect="1"/>
          </p:cNvSpPr>
          <p:nvPr>
            <p:ph type="sldImg"/>
          </p:nvPr>
        </p:nvSpPr>
        <p:spPr>
          <a:xfrm>
            <a:off x="55563" y="0"/>
            <a:ext cx="6985000" cy="5238750"/>
          </a:xfrm>
          <a:ln>
            <a:noFill/>
          </a:ln>
        </p:spPr>
      </p:sp>
    </p:spTree>
    <p:extLst>
      <p:ext uri="{BB962C8B-B14F-4D97-AF65-F5344CB8AC3E}">
        <p14:creationId xmlns:p14="http://schemas.microsoft.com/office/powerpoint/2010/main" val="7673033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525" y="5517557"/>
            <a:ext cx="6089386" cy="2572925"/>
          </a:xfrm>
        </p:spPr>
        <p:txBody>
          <a:bodyPr>
            <a:normAutofit/>
          </a:bodyPr>
          <a:lstStyle/>
          <a:p>
            <a:pPr defTabSz="954634">
              <a:defRPr/>
            </a:pPr>
            <a:r>
              <a:rPr kumimoji="1" lang="en-US" altLang="ja-JP" sz="1200" kern="1200" dirty="0">
                <a:solidFill>
                  <a:schemeClr val="tx1"/>
                </a:solidFill>
                <a:effectLst/>
                <a:latin typeface="+mn-lt"/>
                <a:ea typeface="+mn-ea"/>
                <a:cs typeface="+mn-cs"/>
              </a:rPr>
              <a:t>Multiple myeloma occurs more frequently in the elderly and the number of autologous transplants in adults patients with multiple myeloma has shown a tendency to increase, as in malignant lymphoma.</a:t>
            </a:r>
            <a:endParaRPr kumimoji="1" lang="ja-JP" altLang="ja-JP" b="0" kern="1200" dirty="0">
              <a:solidFill>
                <a:schemeClr val="tx1"/>
              </a:solidFill>
              <a:latin typeface="+mn-lt"/>
              <a:ea typeface="+mn-ea"/>
              <a:cs typeface="+mn-cs"/>
            </a:endParaRPr>
          </a:p>
        </p:txBody>
      </p:sp>
      <p:sp>
        <p:nvSpPr>
          <p:cNvPr id="10" name="スライド イメージ プレースホルダ 9"/>
          <p:cNvSpPr>
            <a:spLocks noGrp="1" noRot="1" noChangeAspect="1"/>
          </p:cNvSpPr>
          <p:nvPr>
            <p:ph type="sldImg"/>
          </p:nvPr>
        </p:nvSpPr>
        <p:spPr>
          <a:xfrm>
            <a:off x="55563" y="0"/>
            <a:ext cx="6985000" cy="5238750"/>
          </a:xfrm>
          <a:ln>
            <a:noFill/>
          </a:ln>
        </p:spPr>
      </p:sp>
    </p:spTree>
    <p:extLst>
      <p:ext uri="{BB962C8B-B14F-4D97-AF65-F5344CB8AC3E}">
        <p14:creationId xmlns:p14="http://schemas.microsoft.com/office/powerpoint/2010/main" val="418478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74140" y="5307534"/>
            <a:ext cx="5774260" cy="2480336"/>
          </a:xfrm>
        </p:spPr>
        <p:txBody>
          <a:bodyPr>
            <a:normAutofit/>
          </a:bodyPr>
          <a:lstStyle/>
          <a:p>
            <a:r>
              <a:rPr kumimoji="1" lang="en-US" altLang="ja-JP" sz="1200" kern="1200" dirty="0">
                <a:solidFill>
                  <a:schemeClr val="tx1"/>
                </a:solidFill>
                <a:effectLst/>
                <a:latin typeface="+mn-lt"/>
                <a:ea typeface="+mn-ea"/>
                <a:cs typeface="+mn-cs"/>
              </a:rPr>
              <a:t>In 2001, imatinib was officially approved in Japan as a molecular targeted therapy for chronic myeloid leukemia and subsequently, nilotinib and </a:t>
            </a:r>
            <a:r>
              <a:rPr kumimoji="1" lang="en-US" altLang="ja-JP" sz="1200" kern="1200" dirty="0" err="1">
                <a:solidFill>
                  <a:schemeClr val="tx1"/>
                </a:solidFill>
                <a:effectLst/>
                <a:latin typeface="+mn-lt"/>
                <a:ea typeface="+mn-ea"/>
                <a:cs typeface="+mn-cs"/>
              </a:rPr>
              <a:t>dasatinib</a:t>
            </a:r>
            <a:r>
              <a:rPr kumimoji="1" lang="en-US" altLang="ja-JP" sz="1200" kern="1200" dirty="0">
                <a:solidFill>
                  <a:schemeClr val="tx1"/>
                </a:solidFill>
                <a:effectLst/>
                <a:latin typeface="+mn-lt"/>
                <a:ea typeface="+mn-ea"/>
                <a:cs typeface="+mn-cs"/>
              </a:rPr>
              <a:t> were approved.  Since then, transplantation for chronic myeloid leukemia has shown a tendency to decrease.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For malignant lymphoma, the number of patients with this disease has increased.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However, since rituximab, chemotherapy, and radiotherapy are effective in many cases, allogeneic transplantation is not commonly the first choice.</a:t>
            </a:r>
            <a:endParaRPr kumimoji="1" lang="ja-JP" altLang="ja-JP" sz="1200" kern="1200" dirty="0">
              <a:solidFill>
                <a:schemeClr val="tx1"/>
              </a:solidFill>
              <a:effectLst/>
              <a:latin typeface="+mn-lt"/>
              <a:ea typeface="+mn-ea"/>
              <a:cs typeface="+mn-cs"/>
            </a:endParaRPr>
          </a:p>
        </p:txBody>
      </p:sp>
      <p:sp>
        <p:nvSpPr>
          <p:cNvPr id="10" name="スライド イメージ プレースホルダ 9"/>
          <p:cNvSpPr>
            <a:spLocks noGrp="1" noRot="1" noChangeAspect="1"/>
          </p:cNvSpPr>
          <p:nvPr>
            <p:ph type="sldImg"/>
          </p:nvPr>
        </p:nvSpPr>
        <p:spPr>
          <a:xfrm>
            <a:off x="0" y="0"/>
            <a:ext cx="6732588" cy="5049838"/>
          </a:xfrm>
          <a:ln>
            <a:noFill/>
          </a:ln>
        </p:spPr>
      </p:sp>
    </p:spTree>
    <p:extLst>
      <p:ext uri="{BB962C8B-B14F-4D97-AF65-F5344CB8AC3E}">
        <p14:creationId xmlns:p14="http://schemas.microsoft.com/office/powerpoint/2010/main" val="2800730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730" y="5495782"/>
            <a:ext cx="6075864" cy="2572925"/>
          </a:xfrm>
        </p:spPr>
        <p:txBody>
          <a:bodyPr>
            <a:normAutofit/>
          </a:bodyPr>
          <a:lstStyle/>
          <a:p>
            <a:r>
              <a:rPr kumimoji="1" lang="en-US" altLang="ja-JP" sz="1200" kern="1200" dirty="0">
                <a:solidFill>
                  <a:schemeClr val="tx1"/>
                </a:solidFill>
                <a:effectLst/>
                <a:latin typeface="+mn-lt"/>
                <a:ea typeface="+mn-ea"/>
                <a:cs typeface="+mn-cs"/>
              </a:rPr>
              <a:t>Recently, in peripheral blood stem cell transplantation accounts for about 95</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and 99</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or more of the total cases of autologous transplants in patients aged 0 to 15 years and in those aged 16 years or older, respectively. The process of collecting peripheral blood stem cells poses less burden to patients than the harvesting procedure in bone marrow transplantation. Since 2000, the process of collecting peripheral blood stem cells for transplantation through the use of granulocyte-colony stimulating factor (G-CSF) has been covered by the national health insurance. For these reasons, the number of autologous peripheral blood stem cell transplantation has increased, whereas autologous bone marrow transplants have shown a tendency to decrease.</a:t>
            </a:r>
            <a:endParaRPr kumimoji="1" lang="ja-JP" altLang="ja-JP" sz="1200" kern="1200" dirty="0">
              <a:solidFill>
                <a:schemeClr val="tx1"/>
              </a:solidFill>
              <a:effectLst/>
              <a:latin typeface="+mn-lt"/>
              <a:ea typeface="+mn-ea"/>
              <a:cs typeface="+mn-cs"/>
            </a:endParaRPr>
          </a:p>
        </p:txBody>
      </p:sp>
      <p:sp>
        <p:nvSpPr>
          <p:cNvPr id="9" name="スライド イメージ プレースホルダ 8"/>
          <p:cNvSpPr>
            <a:spLocks noGrp="1" noRot="1" noChangeAspect="1"/>
          </p:cNvSpPr>
          <p:nvPr>
            <p:ph type="sldImg"/>
          </p:nvPr>
        </p:nvSpPr>
        <p:spPr>
          <a:xfrm>
            <a:off x="58738" y="0"/>
            <a:ext cx="6985000" cy="5238750"/>
          </a:xfrm>
          <a:ln>
            <a:noFill/>
          </a:ln>
        </p:spPr>
      </p:sp>
    </p:spTree>
    <p:extLst>
      <p:ext uri="{BB962C8B-B14F-4D97-AF65-F5344CB8AC3E}">
        <p14:creationId xmlns:p14="http://schemas.microsoft.com/office/powerpoint/2010/main" val="32701796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730" y="5495782"/>
            <a:ext cx="6075864" cy="2572925"/>
          </a:xfrm>
        </p:spPr>
        <p:txBody>
          <a:bodyPr>
            <a:normAutofit/>
          </a:bodyPr>
          <a:lstStyle/>
          <a:p>
            <a:r>
              <a:rPr kumimoji="1" lang="en-US" altLang="ja-JP" sz="1200" kern="1200" dirty="0">
                <a:solidFill>
                  <a:schemeClr val="tx1"/>
                </a:solidFill>
                <a:effectLst/>
                <a:latin typeface="+mn-lt"/>
                <a:ea typeface="+mn-ea"/>
                <a:cs typeface="+mn-cs"/>
              </a:rPr>
              <a:t>The spread of cord blood transplantation has made the proportion of allogeneic bone marrow transplantation show a tendency to decrease.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In recent years, cord blood transplants account for 30</a:t>
            </a:r>
            <a:r>
              <a:rPr kumimoji="1" lang="ja-JP" altLang="ja-JP"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or more of the total cases of allogeneic transplantation.</a:t>
            </a:r>
            <a:endParaRPr kumimoji="1" lang="ja-JP" altLang="ja-JP" sz="1200" kern="1200" dirty="0">
              <a:solidFill>
                <a:schemeClr val="tx1"/>
              </a:solidFill>
              <a:effectLst/>
              <a:latin typeface="+mn-lt"/>
              <a:ea typeface="+mn-ea"/>
              <a:cs typeface="+mn-cs"/>
            </a:endParaRPr>
          </a:p>
        </p:txBody>
      </p:sp>
      <p:sp>
        <p:nvSpPr>
          <p:cNvPr id="9" name="スライド イメージ プレースホルダ 8"/>
          <p:cNvSpPr>
            <a:spLocks noGrp="1" noRot="1" noChangeAspect="1"/>
          </p:cNvSpPr>
          <p:nvPr>
            <p:ph type="sldImg"/>
          </p:nvPr>
        </p:nvSpPr>
        <p:spPr>
          <a:xfrm>
            <a:off x="58738" y="0"/>
            <a:ext cx="6985000" cy="5238750"/>
          </a:xfrm>
          <a:ln>
            <a:noFill/>
          </a:ln>
        </p:spPr>
      </p:sp>
    </p:spTree>
    <p:extLst>
      <p:ext uri="{BB962C8B-B14F-4D97-AF65-F5344CB8AC3E}">
        <p14:creationId xmlns:p14="http://schemas.microsoft.com/office/powerpoint/2010/main" val="24849733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730" y="5495782"/>
            <a:ext cx="6075864" cy="2572925"/>
          </a:xfrm>
        </p:spPr>
        <p:txBody>
          <a:bodyPr>
            <a:normAutofit/>
          </a:bodyPr>
          <a:lstStyle/>
          <a:p>
            <a:r>
              <a:rPr kumimoji="1" lang="en-US" altLang="ja-JP" sz="1200" kern="1200" dirty="0">
                <a:solidFill>
                  <a:schemeClr val="tx1"/>
                </a:solidFill>
                <a:effectLst/>
                <a:latin typeface="+mn-lt"/>
                <a:ea typeface="+mn-ea"/>
                <a:cs typeface="+mn-cs"/>
              </a:rPr>
              <a:t>In transplantation from unrelated donors, the number of cord blood transplants has increased, accounts for more than half in recent years.</a:t>
            </a:r>
            <a:endParaRPr kumimoji="1" lang="ja-JP" altLang="ja-JP" sz="1200" kern="1200" dirty="0">
              <a:solidFill>
                <a:schemeClr val="tx1"/>
              </a:solidFill>
              <a:effectLst/>
              <a:latin typeface="+mn-lt"/>
              <a:ea typeface="+mn-ea"/>
              <a:cs typeface="+mn-cs"/>
            </a:endParaRPr>
          </a:p>
        </p:txBody>
      </p:sp>
      <p:sp>
        <p:nvSpPr>
          <p:cNvPr id="9" name="スライド イメージ プレースホルダ 8"/>
          <p:cNvSpPr>
            <a:spLocks noGrp="1" noRot="1" noChangeAspect="1"/>
          </p:cNvSpPr>
          <p:nvPr>
            <p:ph type="sldImg"/>
          </p:nvPr>
        </p:nvSpPr>
        <p:spPr>
          <a:xfrm>
            <a:off x="58738" y="0"/>
            <a:ext cx="6985000" cy="5238750"/>
          </a:xfrm>
          <a:ln>
            <a:noFill/>
          </a:ln>
        </p:spPr>
      </p:sp>
    </p:spTree>
    <p:extLst>
      <p:ext uri="{BB962C8B-B14F-4D97-AF65-F5344CB8AC3E}">
        <p14:creationId xmlns:p14="http://schemas.microsoft.com/office/powerpoint/2010/main" val="1145222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p:txBody>
          <a:bodyPr>
            <a:normAutofit/>
          </a:bodyPr>
          <a:lstStyle/>
          <a:p>
            <a:r>
              <a:rPr kumimoji="1" lang="ja-JP" altLang="en-US" dirty="0"/>
              <a:t>　　　　　　　　　　　　　　　　　　　　　　　</a:t>
            </a:r>
          </a:p>
        </p:txBody>
      </p:sp>
    </p:spTree>
    <p:extLst>
      <p:ext uri="{BB962C8B-B14F-4D97-AF65-F5344CB8AC3E}">
        <p14:creationId xmlns:p14="http://schemas.microsoft.com/office/powerpoint/2010/main" val="31174194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525" y="5440803"/>
            <a:ext cx="6069718" cy="2572925"/>
          </a:xfrm>
        </p:spPr>
        <p:txBody>
          <a:bodyPr>
            <a:normAutofit/>
          </a:bodyPr>
          <a:lstStyle/>
          <a:p>
            <a:r>
              <a:rPr kumimoji="1" lang="en-US" altLang="ja-JP" sz="1200" kern="1200" dirty="0">
                <a:solidFill>
                  <a:schemeClr val="tx1"/>
                </a:solidFill>
                <a:effectLst/>
                <a:latin typeface="+mn-lt"/>
                <a:ea typeface="+mn-ea"/>
                <a:cs typeface="+mn-cs"/>
              </a:rPr>
              <a:t>In patients aged 0 to 15 years, the increase rate of transplantation from unrelated donors was higher than transplantation from related donors.</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Recently, the each transplantation have leveled off, the ratio of transplantation from unrelated donors are around 60</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p:txBody>
      </p:sp>
      <p:sp>
        <p:nvSpPr>
          <p:cNvPr id="9" name="スライド イメージ プレースホルダ 8"/>
          <p:cNvSpPr>
            <a:spLocks noGrp="1" noRot="1" noChangeAspect="1"/>
          </p:cNvSpPr>
          <p:nvPr>
            <p:ph type="sldImg"/>
          </p:nvPr>
        </p:nvSpPr>
        <p:spPr>
          <a:xfrm>
            <a:off x="55563" y="0"/>
            <a:ext cx="6985000" cy="5238750"/>
          </a:xfrm>
          <a:ln>
            <a:noFill/>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526" y="5430787"/>
            <a:ext cx="6069719" cy="2572925"/>
          </a:xfrm>
        </p:spPr>
        <p:txBody>
          <a:bodyPr>
            <a:normAutofit/>
          </a:bodyPr>
          <a:lstStyle/>
          <a:p>
            <a:r>
              <a:rPr kumimoji="1" lang="en-US" altLang="ja-JP" sz="1200" kern="1200" dirty="0">
                <a:solidFill>
                  <a:schemeClr val="tx1"/>
                </a:solidFill>
                <a:effectLst/>
                <a:latin typeface="+mn-lt"/>
                <a:ea typeface="+mn-ea"/>
                <a:cs typeface="+mn-cs"/>
              </a:rPr>
              <a:t>In patients aged 16 to 50 years, both the number of bone marrow transplantation and peripheral blood stem cell transplantation from related donors have leveled off, the number of cord blood transplants from unrelated donors have shown an increasing trend in recent years.</a:t>
            </a:r>
            <a:endParaRPr kumimoji="1" lang="ja-JP" altLang="ja-JP" sz="1200" kern="1200" dirty="0">
              <a:solidFill>
                <a:schemeClr val="tx1"/>
              </a:solidFill>
              <a:effectLst/>
              <a:latin typeface="+mn-lt"/>
              <a:ea typeface="+mn-ea"/>
              <a:cs typeface="+mn-cs"/>
            </a:endParaRPr>
          </a:p>
        </p:txBody>
      </p:sp>
      <p:sp>
        <p:nvSpPr>
          <p:cNvPr id="7" name="スライド イメージ プレースホルダ 6"/>
          <p:cNvSpPr>
            <a:spLocks noGrp="1" noRot="1" noChangeAspect="1"/>
          </p:cNvSpPr>
          <p:nvPr>
            <p:ph type="sldImg"/>
          </p:nvPr>
        </p:nvSpPr>
        <p:spPr>
          <a:xfrm>
            <a:off x="55563" y="0"/>
            <a:ext cx="6985000" cy="5238750"/>
          </a:xfrm>
          <a:ln>
            <a:noFill/>
          </a:ln>
        </p:spPr>
      </p:sp>
    </p:spTree>
    <p:extLst>
      <p:ext uri="{BB962C8B-B14F-4D97-AF65-F5344CB8AC3E}">
        <p14:creationId xmlns:p14="http://schemas.microsoft.com/office/powerpoint/2010/main" val="21241012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526" y="5478844"/>
            <a:ext cx="6050051" cy="2572925"/>
          </a:xfrm>
        </p:spPr>
        <p:txBody>
          <a:bodyPr>
            <a:normAutofit/>
          </a:bodyPr>
          <a:lstStyle/>
          <a:p>
            <a:r>
              <a:rPr kumimoji="1" lang="en-US" altLang="ja-JP" sz="1200" kern="1200" dirty="0">
                <a:solidFill>
                  <a:schemeClr val="tx1"/>
                </a:solidFill>
                <a:effectLst/>
                <a:latin typeface="+mn-lt"/>
                <a:ea typeface="+mn-ea"/>
                <a:cs typeface="+mn-cs"/>
              </a:rPr>
              <a:t>Due to the spread of transplants with reduced intensity conditioning (RIC), in all types of allogeneic transplants, the number has remarkably increased in the elderly.</a:t>
            </a:r>
            <a:endParaRPr kumimoji="1" lang="ja-JP" altLang="ja-JP" sz="1200" kern="1200" dirty="0">
              <a:solidFill>
                <a:schemeClr val="tx1"/>
              </a:solidFill>
              <a:effectLst/>
              <a:latin typeface="+mn-lt"/>
              <a:ea typeface="+mn-ea"/>
              <a:cs typeface="+mn-cs"/>
            </a:endParaRPr>
          </a:p>
        </p:txBody>
      </p:sp>
      <p:sp>
        <p:nvSpPr>
          <p:cNvPr id="7" name="スライド イメージ プレースホルダ 6"/>
          <p:cNvSpPr>
            <a:spLocks noGrp="1" noRot="1" noChangeAspect="1"/>
          </p:cNvSpPr>
          <p:nvPr>
            <p:ph type="sldImg"/>
          </p:nvPr>
        </p:nvSpPr>
        <p:spPr>
          <a:xfrm>
            <a:off x="55563" y="0"/>
            <a:ext cx="6985000" cy="5238750"/>
          </a:xfrm>
          <a:ln>
            <a:noFill/>
          </a:ln>
        </p:spPr>
      </p:sp>
    </p:spTree>
    <p:extLst>
      <p:ext uri="{BB962C8B-B14F-4D97-AF65-F5344CB8AC3E}">
        <p14:creationId xmlns:p14="http://schemas.microsoft.com/office/powerpoint/2010/main" val="15465412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79857" y="5521513"/>
            <a:ext cx="6089386" cy="3648420"/>
          </a:xfrm>
        </p:spPr>
        <p:txBody>
          <a:bodyPr>
            <a:noAutofit/>
          </a:bodyPr>
          <a:lstStyle/>
          <a:p>
            <a:r>
              <a:rPr kumimoji="1" lang="en-US" altLang="ja-JP" sz="1200" kern="1200" dirty="0">
                <a:solidFill>
                  <a:schemeClr val="tx1"/>
                </a:solidFill>
                <a:effectLst/>
                <a:latin typeface="+mn-lt"/>
                <a:ea typeface="+mn-ea"/>
                <a:cs typeface="+mn-cs"/>
              </a:rPr>
              <a:t>In the advanced risk group of patients with leukemia for whom the disease condition is difficult to treat, allogeneic transplantation is actively performed.</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Disease risk status at transplantation</a:t>
            </a:r>
            <a:r>
              <a:rPr kumimoji="1" lang="ja-JP" altLang="ja-JP" sz="1200" kern="1200" dirty="0">
                <a:solidFill>
                  <a:schemeClr val="tx1"/>
                </a:solidFill>
                <a:effectLst/>
                <a:latin typeface="+mn-lt"/>
                <a:ea typeface="+mn-ea"/>
                <a:cs typeface="+mn-cs"/>
              </a:rPr>
              <a:t>≫―</a:t>
            </a:r>
          </a:p>
          <a:p>
            <a:r>
              <a:rPr kumimoji="1" lang="ja-JP" altLang="ja-JP" sz="1200" b="1" kern="1200" dirty="0">
                <a:solidFill>
                  <a:schemeClr val="tx1"/>
                </a:solidFill>
                <a:effectLst/>
                <a:latin typeface="+mn-lt"/>
                <a:ea typeface="+mn-ea"/>
                <a:cs typeface="+mn-cs"/>
              </a:rPr>
              <a:t>■</a:t>
            </a:r>
            <a:r>
              <a:rPr kumimoji="1" lang="en-US" altLang="ja-JP" sz="1200" b="1" kern="1200" dirty="0">
                <a:solidFill>
                  <a:schemeClr val="tx1"/>
                </a:solidFill>
                <a:effectLst/>
                <a:latin typeface="+mn-lt"/>
                <a:ea typeface="+mn-ea"/>
                <a:cs typeface="+mn-cs"/>
              </a:rPr>
              <a:t>Standard Risk Group</a:t>
            </a:r>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AML (first complete remission[1CR]</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second complete remission[2CR])</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ALL  (1CR)</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CML (complete hematologic response(CHR)</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first chronic phase[1CP])</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MDS (WHO 2017 classification</a:t>
            </a:r>
            <a:r>
              <a:rPr kumimoji="1" lang="ja-JP" altLang="ja-JP"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MDS with single lineage dysplasia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MDS-RS and single lineage dysplasia</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MDS-RS and multilineage dysplasia</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MDS with multilineage dysplasia</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MDS with isolated del(5q)</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MDS, unclassifiable</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Refractory cytopenia of childhood (provisional entity)</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WHO old classification, FAB classification</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refractory anemia[RA]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refractory anemia with ring </a:t>
            </a:r>
            <a:r>
              <a:rPr kumimoji="1" lang="en-US" altLang="ja-JP" sz="1200" kern="1200" dirty="0" err="1">
                <a:solidFill>
                  <a:schemeClr val="tx1"/>
                </a:solidFill>
                <a:effectLst/>
                <a:latin typeface="+mn-lt"/>
                <a:ea typeface="+mn-ea"/>
                <a:cs typeface="+mn-cs"/>
              </a:rPr>
              <a:t>sideroblasts</a:t>
            </a:r>
            <a:r>
              <a:rPr kumimoji="1" lang="en-US" altLang="ja-JP" sz="1200" kern="1200" dirty="0">
                <a:solidFill>
                  <a:schemeClr val="tx1"/>
                </a:solidFill>
                <a:effectLst/>
                <a:latin typeface="+mn-lt"/>
                <a:ea typeface="+mn-ea"/>
                <a:cs typeface="+mn-cs"/>
              </a:rPr>
              <a:t>[RARS]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refractory</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cytopenia with multilineage dysplasia[RCMD]</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refractory cytopenia with multilineage dysplasia and ringed </a:t>
            </a:r>
            <a:r>
              <a:rPr kumimoji="1" lang="en-US" altLang="ja-JP" sz="1200" kern="1200" dirty="0" err="1">
                <a:solidFill>
                  <a:schemeClr val="tx1"/>
                </a:solidFill>
                <a:effectLst/>
                <a:latin typeface="+mn-lt"/>
                <a:ea typeface="+mn-ea"/>
                <a:cs typeface="+mn-cs"/>
              </a:rPr>
              <a:t>sideroblasts</a:t>
            </a:r>
            <a:r>
              <a:rPr kumimoji="1" lang="en-US" altLang="ja-JP" sz="1200" kern="1200" dirty="0">
                <a:solidFill>
                  <a:schemeClr val="tx1"/>
                </a:solidFill>
                <a:effectLst/>
                <a:latin typeface="+mn-lt"/>
                <a:ea typeface="+mn-ea"/>
                <a:cs typeface="+mn-cs"/>
              </a:rPr>
              <a:t>[RCMD-RS]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myelodysplastic syndrome associated</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with isolated del</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5q</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chromosome abnormality[5q−syndrome]) </a:t>
            </a:r>
            <a:endParaRPr kumimoji="1" lang="ja-JP" altLang="ja-JP" sz="1200" kern="1200" dirty="0">
              <a:solidFill>
                <a:schemeClr val="tx1"/>
              </a:solidFill>
              <a:effectLst/>
              <a:latin typeface="+mn-lt"/>
              <a:ea typeface="+mn-ea"/>
              <a:cs typeface="+mn-cs"/>
            </a:endParaRPr>
          </a:p>
          <a:p>
            <a:r>
              <a:rPr kumimoji="1" lang="ja-JP" altLang="ja-JP" sz="1200" b="1" kern="1200" dirty="0">
                <a:solidFill>
                  <a:schemeClr val="tx1"/>
                </a:solidFill>
                <a:effectLst/>
                <a:latin typeface="+mn-lt"/>
                <a:ea typeface="+mn-ea"/>
                <a:cs typeface="+mn-cs"/>
              </a:rPr>
              <a:t>■</a:t>
            </a:r>
            <a:r>
              <a:rPr kumimoji="1" lang="en-US" altLang="ja-JP" sz="1200" b="1" kern="1200" dirty="0">
                <a:solidFill>
                  <a:schemeClr val="tx1"/>
                </a:solidFill>
                <a:effectLst/>
                <a:latin typeface="+mn-lt"/>
                <a:ea typeface="+mn-ea"/>
                <a:cs typeface="+mn-cs"/>
              </a:rPr>
              <a:t>Advanced Risk Group</a:t>
            </a:r>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b="1"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all other conditions</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p>
          <a:p>
            <a:endParaRPr kumimoji="1" lang="ja-JP" altLang="ja-JP" sz="1200" kern="1200" dirty="0">
              <a:solidFill>
                <a:schemeClr val="tx1"/>
              </a:solidFill>
              <a:effectLst/>
              <a:latin typeface="+mn-lt"/>
              <a:ea typeface="+mn-ea"/>
              <a:cs typeface="+mn-cs"/>
            </a:endParaRPr>
          </a:p>
        </p:txBody>
      </p:sp>
      <p:sp>
        <p:nvSpPr>
          <p:cNvPr id="7" name="スライド イメージ プレースホルダ 6"/>
          <p:cNvSpPr>
            <a:spLocks noGrp="1" noRot="1" noChangeAspect="1"/>
          </p:cNvSpPr>
          <p:nvPr>
            <p:ph type="sldImg"/>
          </p:nvPr>
        </p:nvSpPr>
        <p:spPr>
          <a:xfrm>
            <a:off x="55563" y="0"/>
            <a:ext cx="6985000" cy="5238750"/>
          </a:xfrm>
          <a:ln>
            <a:noFill/>
          </a:ln>
        </p:spPr>
      </p:sp>
    </p:spTree>
    <p:extLst>
      <p:ext uri="{BB962C8B-B14F-4D97-AF65-F5344CB8AC3E}">
        <p14:creationId xmlns:p14="http://schemas.microsoft.com/office/powerpoint/2010/main" val="20134829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525" y="5496156"/>
            <a:ext cx="6089386" cy="3299776"/>
          </a:xfrm>
        </p:spPr>
        <p:txBody>
          <a:bodyPr>
            <a:noAutofit/>
          </a:bodyPr>
          <a:lstStyle/>
          <a:p>
            <a:r>
              <a:rPr kumimoji="1" lang="en-US" altLang="ja-JP" sz="1200" kern="1200" dirty="0">
                <a:solidFill>
                  <a:schemeClr val="tx1"/>
                </a:solidFill>
                <a:effectLst/>
                <a:latin typeface="+mn-lt"/>
                <a:ea typeface="+mn-ea"/>
                <a:cs typeface="+mn-cs"/>
              </a:rPr>
              <a:t>The spread of the reduced intensity conditioning (RIC) to reduce toxicity has expanded the scope of indication of transplantation to the elderly, which has greatly contributed to the increased number of overall transplants.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In all types of allogeneic transplants, the reduced intensity conditioning (RIC) transplant has recently accounted for 40 to 50</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p>
          <a:p>
            <a:endParaRPr kumimoji="1" lang="ja-JP" altLang="ja-JP" sz="1200" kern="1200" dirty="0">
              <a:solidFill>
                <a:schemeClr val="tx1"/>
              </a:solidFill>
              <a:effectLst/>
              <a:latin typeface="+mn-lt"/>
              <a:ea typeface="+mn-ea"/>
              <a:cs typeface="+mn-cs"/>
            </a:endParaRPr>
          </a:p>
          <a:p>
            <a:r>
              <a:rPr kumimoji="1" lang="ja-JP" altLang="ja-JP" sz="1200" b="1"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Conditioning regimen</a:t>
            </a:r>
            <a:r>
              <a:rPr kumimoji="1" lang="ja-JP" altLang="ja-JP" sz="1200" kern="1200" dirty="0">
                <a:solidFill>
                  <a:schemeClr val="tx1"/>
                </a:solidFill>
                <a:effectLst/>
                <a:latin typeface="+mn-lt"/>
                <a:ea typeface="+mn-ea"/>
                <a:cs typeface="+mn-cs"/>
              </a:rPr>
              <a:t>≫</a:t>
            </a:r>
            <a:r>
              <a:rPr kumimoji="1" lang="ja-JP" altLang="ja-JP" sz="1200" b="1"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r>
              <a:rPr kumimoji="1" lang="ja-JP" altLang="ja-JP" sz="1200" b="1" kern="1200" dirty="0">
                <a:solidFill>
                  <a:schemeClr val="tx1"/>
                </a:solidFill>
                <a:effectLst/>
                <a:latin typeface="+mn-lt"/>
                <a:ea typeface="+mn-ea"/>
                <a:cs typeface="+mn-cs"/>
              </a:rPr>
              <a:t>■</a:t>
            </a:r>
            <a:r>
              <a:rPr kumimoji="1" lang="en-US" altLang="ja-JP" sz="1200" b="1" kern="1200" dirty="0">
                <a:solidFill>
                  <a:schemeClr val="tx1"/>
                </a:solidFill>
                <a:effectLst/>
                <a:latin typeface="+mn-lt"/>
                <a:ea typeface="+mn-ea"/>
                <a:cs typeface="+mn-cs"/>
              </a:rPr>
              <a:t>Myeloablative conditioning </a:t>
            </a:r>
            <a:r>
              <a:rPr kumimoji="1" lang="en-US" altLang="ja-JP" sz="1200" kern="1200" dirty="0">
                <a:solidFill>
                  <a:schemeClr val="tx1"/>
                </a:solidFill>
                <a:effectLst/>
                <a:latin typeface="+mn-lt"/>
                <a:ea typeface="+mn-ea"/>
                <a:cs typeface="+mn-cs"/>
              </a:rPr>
              <a:t>(</a:t>
            </a:r>
            <a:r>
              <a:rPr kumimoji="1" lang="en-US" altLang="ja-JP" sz="1200" b="1" kern="1200" dirty="0">
                <a:solidFill>
                  <a:schemeClr val="tx1"/>
                </a:solidFill>
                <a:effectLst/>
                <a:latin typeface="+mn-lt"/>
                <a:ea typeface="+mn-ea"/>
                <a:cs typeface="+mn-cs"/>
              </a:rPr>
              <a:t>MAC</a:t>
            </a:r>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Pre-transplantation therapy with the primary purpose of totally destroying cancer cells, together with normal blood cells, in the bone marrow by total body irradiation or high-dose chemotherapy </a:t>
            </a:r>
            <a:endParaRPr kumimoji="1" lang="ja-JP" altLang="ja-JP" sz="1200" kern="1200" dirty="0">
              <a:solidFill>
                <a:schemeClr val="tx1"/>
              </a:solidFill>
              <a:effectLst/>
              <a:latin typeface="+mn-lt"/>
              <a:ea typeface="+mn-ea"/>
              <a:cs typeface="+mn-cs"/>
            </a:endParaRPr>
          </a:p>
          <a:p>
            <a:r>
              <a:rPr kumimoji="1" lang="ja-JP" altLang="ja-JP" sz="1200" b="1" kern="1200" dirty="0">
                <a:solidFill>
                  <a:schemeClr val="tx1"/>
                </a:solidFill>
                <a:effectLst/>
                <a:latin typeface="+mn-lt"/>
                <a:ea typeface="+mn-ea"/>
                <a:cs typeface="+mn-cs"/>
              </a:rPr>
              <a:t>■</a:t>
            </a:r>
            <a:r>
              <a:rPr kumimoji="1" lang="en-US" altLang="ja-JP" sz="1200" b="1" kern="1200" dirty="0">
                <a:solidFill>
                  <a:schemeClr val="tx1"/>
                </a:solidFill>
                <a:effectLst/>
                <a:latin typeface="+mn-lt"/>
                <a:ea typeface="+mn-ea"/>
                <a:cs typeface="+mn-cs"/>
              </a:rPr>
              <a:t>Reduced-intensity conditioning </a:t>
            </a:r>
            <a:r>
              <a:rPr kumimoji="1" lang="en-US" altLang="ja-JP" sz="1200" kern="1200" dirty="0">
                <a:solidFill>
                  <a:schemeClr val="tx1"/>
                </a:solidFill>
                <a:effectLst/>
                <a:latin typeface="+mn-lt"/>
                <a:ea typeface="+mn-ea"/>
                <a:cs typeface="+mn-cs"/>
              </a:rPr>
              <a:t>(</a:t>
            </a:r>
            <a:r>
              <a:rPr kumimoji="1" lang="en-US" altLang="ja-JP" sz="1200" b="1" kern="1200" dirty="0">
                <a:solidFill>
                  <a:schemeClr val="tx1"/>
                </a:solidFill>
                <a:effectLst/>
                <a:latin typeface="+mn-lt"/>
                <a:ea typeface="+mn-ea"/>
                <a:cs typeface="+mn-cs"/>
              </a:rPr>
              <a:t>RIC</a:t>
            </a:r>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Pre-transplantation therapy with the primary purpose of suppressing the patient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 immune system with drugs which do not have strong myelosuppressive effects</a:t>
            </a:r>
            <a:endParaRPr kumimoji="1" lang="ja-JP" altLang="ja-JP" sz="1200" kern="1200" dirty="0">
              <a:solidFill>
                <a:schemeClr val="tx1"/>
              </a:solidFill>
              <a:effectLst/>
              <a:latin typeface="+mn-lt"/>
              <a:ea typeface="+mn-ea"/>
              <a:cs typeface="+mn-cs"/>
            </a:endParaRPr>
          </a:p>
          <a:p>
            <a:r>
              <a:rPr kumimoji="1" lang="ja-JP" altLang="ja-JP" sz="1200" b="1"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endParaRPr lang="en-US" altLang="ja-JP" sz="1000" u="none" dirty="0">
              <a:solidFill>
                <a:schemeClr val="tx1"/>
              </a:solidFill>
              <a:latin typeface="ＭＳ Ｐゴシック" pitchFamily="50" charset="-128"/>
              <a:ea typeface="+mn-ea"/>
              <a:cs typeface="メイリオ" pitchFamily="50" charset="-128"/>
            </a:endParaRPr>
          </a:p>
        </p:txBody>
      </p:sp>
      <p:sp>
        <p:nvSpPr>
          <p:cNvPr id="9" name="スライド イメージ プレースホルダ 8"/>
          <p:cNvSpPr>
            <a:spLocks noGrp="1" noRot="1" noChangeAspect="1"/>
          </p:cNvSpPr>
          <p:nvPr>
            <p:ph type="sldImg"/>
          </p:nvPr>
        </p:nvSpPr>
        <p:spPr>
          <a:xfrm>
            <a:off x="55563" y="0"/>
            <a:ext cx="6985000" cy="5238750"/>
          </a:xfrm>
          <a:ln>
            <a:noFill/>
          </a:ln>
        </p:spPr>
      </p:sp>
    </p:spTree>
    <p:extLst>
      <p:ext uri="{BB962C8B-B14F-4D97-AF65-F5344CB8AC3E}">
        <p14:creationId xmlns:p14="http://schemas.microsoft.com/office/powerpoint/2010/main" val="30151597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5563" y="0"/>
            <a:ext cx="6985000" cy="5238750"/>
          </a:xfrm>
          <a:ln>
            <a:noFill/>
          </a:ln>
        </p:spPr>
      </p:sp>
      <p:sp>
        <p:nvSpPr>
          <p:cNvPr id="3" name="ノート プレースホルダー 2"/>
          <p:cNvSpPr>
            <a:spLocks noGrp="1"/>
          </p:cNvSpPr>
          <p:nvPr>
            <p:ph type="body" idx="1"/>
          </p:nvPr>
        </p:nvSpPr>
        <p:spPr/>
        <p:txBody>
          <a:bodyPr/>
          <a:lstStyle/>
          <a:p>
            <a:r>
              <a:rPr kumimoji="1" lang="en-US" altLang="ja-JP" sz="1200" kern="1200" dirty="0">
                <a:solidFill>
                  <a:schemeClr val="tx1"/>
                </a:solidFill>
                <a:effectLst/>
                <a:latin typeface="+mn-lt"/>
                <a:ea typeface="+mn-ea"/>
                <a:cs typeface="+mn-cs"/>
              </a:rPr>
              <a:t>For transplantation from related donors, transplantation from a HLA-matched donor is most frequently performed. With the development of GVHD prophylaxis, the number of haplo-identical transplantation increased remarkably since 2010.</a:t>
            </a:r>
          </a:p>
          <a:p>
            <a:r>
              <a:rPr kumimoji="1" lang="en-US" altLang="ja-JP" sz="1200" kern="1200" dirty="0">
                <a:solidFill>
                  <a:schemeClr val="tx1"/>
                </a:solidFill>
                <a:effectLst/>
                <a:latin typeface="+mn-lt"/>
                <a:ea typeface="+mn-ea"/>
                <a:cs typeface="+mn-cs"/>
              </a:rPr>
              <a:t>The annual number likely to reach the transplantation from a HLA-matched donor.</a:t>
            </a:r>
          </a:p>
          <a:p>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Subjects in this summary table include bone marrow transplantation, peripheral blood stem cell transplantation and bone marrow + peripheral blood stem cell transplantation from related donor.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GVH-direction is considered for numbers of mismatched HLA loci. </a:t>
            </a:r>
            <a:endParaRPr kumimoji="1" lang="ja-JP" altLang="ja-JP"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20740533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526" y="5517557"/>
            <a:ext cx="6089387" cy="2572925"/>
          </a:xfrm>
        </p:spPr>
        <p:txBody>
          <a:bodyPr>
            <a:normAutofit/>
          </a:bodyPr>
          <a:lstStyle/>
          <a:p>
            <a:r>
              <a:rPr kumimoji="1" lang="en-US" altLang="ja-JP" sz="1200" kern="1200" dirty="0">
                <a:solidFill>
                  <a:schemeClr val="tx1"/>
                </a:solidFill>
                <a:effectLst/>
                <a:latin typeface="+mn-lt"/>
                <a:ea typeface="+mn-ea"/>
                <a:cs typeface="+mn-cs"/>
              </a:rPr>
              <a:t>The survival probabilities at 100 days after allogeneic transplantation have shown slightly improving trends over the last decade.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The survival probabilities at 100 days after autologous transplantation are similar between those aged 49 years or younger (&lt;50) and those aged 50 years or older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50).</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This table shows the results of analysis performed on patients who received first transplants.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The dotted lines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indicate the survival probabilities calculated when the number of transplants was below 100.</a:t>
            </a:r>
            <a:endParaRPr kumimoji="1" lang="ja-JP" altLang="ja-JP" sz="1200" kern="1200" dirty="0">
              <a:solidFill>
                <a:schemeClr val="tx1"/>
              </a:solidFill>
              <a:effectLst/>
              <a:latin typeface="+mn-lt"/>
              <a:ea typeface="+mn-ea"/>
              <a:cs typeface="+mn-cs"/>
            </a:endParaRPr>
          </a:p>
        </p:txBody>
      </p:sp>
      <p:sp>
        <p:nvSpPr>
          <p:cNvPr id="9" name="スライド イメージ プレースホルダ 8"/>
          <p:cNvSpPr>
            <a:spLocks noGrp="1" noRot="1" noChangeAspect="1"/>
          </p:cNvSpPr>
          <p:nvPr>
            <p:ph type="sldImg"/>
          </p:nvPr>
        </p:nvSpPr>
        <p:spPr>
          <a:xfrm>
            <a:off x="55563" y="0"/>
            <a:ext cx="6985000" cy="5238750"/>
          </a:xfrm>
          <a:ln>
            <a:noFill/>
          </a:ln>
        </p:spPr>
      </p:sp>
    </p:spTree>
    <p:extLst>
      <p:ext uri="{BB962C8B-B14F-4D97-AF65-F5344CB8AC3E}">
        <p14:creationId xmlns:p14="http://schemas.microsoft.com/office/powerpoint/2010/main" val="36791351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79857" y="5478844"/>
            <a:ext cx="6069718" cy="2572925"/>
          </a:xfrm>
        </p:spPr>
        <p:txBody>
          <a:bodyPr>
            <a:normAutofit/>
          </a:bodyPr>
          <a:lstStyle/>
          <a:p>
            <a:r>
              <a:rPr kumimoji="1" lang="en-US" altLang="ja-JP" sz="1200" kern="1200" dirty="0">
                <a:solidFill>
                  <a:schemeClr val="tx1"/>
                </a:solidFill>
                <a:effectLst/>
                <a:latin typeface="+mn-lt"/>
                <a:ea typeface="+mn-ea"/>
                <a:cs typeface="+mn-cs"/>
              </a:rPr>
              <a:t>The survival probabilities at 365 days (1 year) after transplantation have shown improving trends over the last decade who aged 49 years or younger (&lt;50) and 50 years or older (≥50) in autologous and allogeneic transplants recipients.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The survival probabilities at 365 days after autologous transplantation are similar between those aged 49 years or younger (&lt;50) and those aged 50 years or older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50).</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This table shows the results of analysis performed on patients who received first transplants.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The dotted lines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indicate the survival probabilities calculated when the number of transplants was below 100.</a:t>
            </a:r>
            <a:endParaRPr lang="ja-JP" altLang="ja-JP" dirty="0">
              <a:solidFill>
                <a:schemeClr val="tx2">
                  <a:lumMod val="75000"/>
                </a:schemeClr>
              </a:solidFill>
              <a:latin typeface="Calibri" panose="020F0502020204030204" pitchFamily="34" charset="0"/>
              <a:ea typeface="ＭＳ Ｐゴシック" panose="020B0600070205080204" pitchFamily="50" charset="-128"/>
              <a:cs typeface="メイリオ" pitchFamily="50" charset="-128"/>
            </a:endParaRPr>
          </a:p>
        </p:txBody>
      </p:sp>
      <p:sp>
        <p:nvSpPr>
          <p:cNvPr id="9" name="スライド イメージ プレースホルダ 8"/>
          <p:cNvSpPr>
            <a:spLocks noGrp="1" noRot="1" noChangeAspect="1"/>
          </p:cNvSpPr>
          <p:nvPr>
            <p:ph type="sldImg"/>
          </p:nvPr>
        </p:nvSpPr>
        <p:spPr>
          <a:xfrm>
            <a:off x="55563" y="0"/>
            <a:ext cx="6985000" cy="5238750"/>
          </a:xfrm>
          <a:ln>
            <a:noFill/>
          </a:ln>
        </p:spPr>
      </p:sp>
    </p:spTree>
    <p:extLst>
      <p:ext uri="{BB962C8B-B14F-4D97-AF65-F5344CB8AC3E}">
        <p14:creationId xmlns:p14="http://schemas.microsoft.com/office/powerpoint/2010/main" val="3468017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519196" y="5498202"/>
            <a:ext cx="6089386" cy="2572925"/>
          </a:xfrm>
        </p:spPr>
        <p:txBody>
          <a:bodyPr>
            <a:normAutofit/>
          </a:bodyPr>
          <a:lstStyle/>
          <a:p>
            <a:r>
              <a:rPr kumimoji="1" lang="en-US" altLang="ja-JP" sz="1200" kern="1200" dirty="0">
                <a:solidFill>
                  <a:schemeClr val="tx1"/>
                </a:solidFill>
                <a:effectLst/>
                <a:latin typeface="+mn-lt"/>
                <a:ea typeface="+mn-ea"/>
                <a:cs typeface="+mn-cs"/>
              </a:rPr>
              <a:t>In those aged 49 years or younger (&lt;50), the survival probabilities at 100 days after transplantation have shown improving trends over the last decade in both transplantation from related and unrelated donors.</a:t>
            </a:r>
          </a:p>
          <a:p>
            <a:r>
              <a:rPr kumimoji="1" lang="en-US" altLang="ja-JP" sz="1200" kern="1200" dirty="0">
                <a:solidFill>
                  <a:schemeClr val="tx1"/>
                </a:solidFill>
                <a:effectLst/>
                <a:latin typeface="+mn-lt"/>
                <a:ea typeface="+mn-ea"/>
                <a:cs typeface="+mn-cs"/>
              </a:rPr>
              <a:t>Recently, the survival probabilities at 100 days after bone marrow transplantation are similar between transplantation from related and unrelated donors.</a:t>
            </a:r>
          </a:p>
          <a:p>
            <a:r>
              <a:rPr kumimoji="1" lang="en-US" altLang="ja-JP" sz="1200" kern="1200" dirty="0">
                <a:solidFill>
                  <a:schemeClr val="tx1"/>
                </a:solidFill>
                <a:effectLst/>
                <a:latin typeface="+mn-lt"/>
                <a:ea typeface="+mn-ea"/>
                <a:cs typeface="+mn-cs"/>
              </a:rPr>
              <a:t> </a:t>
            </a:r>
          </a:p>
          <a:p>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※This table shows the results of analysis performed on patients who received first transplants. </a:t>
            </a:r>
          </a:p>
          <a:p>
            <a:r>
              <a:rPr kumimoji="1" lang="en-US" altLang="ja-JP" sz="1200" kern="1200" dirty="0">
                <a:solidFill>
                  <a:schemeClr val="tx1"/>
                </a:solidFill>
                <a:effectLst/>
                <a:latin typeface="+mn-lt"/>
                <a:ea typeface="+mn-ea"/>
                <a:cs typeface="+mn-cs"/>
              </a:rPr>
              <a:t>※The dotted lines (…) indicate the survival probabilities calculated when the number of transplants was below 100.</a:t>
            </a:r>
          </a:p>
        </p:txBody>
      </p:sp>
      <p:sp>
        <p:nvSpPr>
          <p:cNvPr id="9" name="スライド イメージ プレースホルダ 8"/>
          <p:cNvSpPr>
            <a:spLocks noGrp="1" noRot="1" noChangeAspect="1"/>
          </p:cNvSpPr>
          <p:nvPr>
            <p:ph type="sldImg"/>
          </p:nvPr>
        </p:nvSpPr>
        <p:spPr>
          <a:xfrm>
            <a:off x="55563" y="0"/>
            <a:ext cx="6985000" cy="5238750"/>
          </a:xfrm>
          <a:ln>
            <a:noFill/>
          </a:ln>
        </p:spPr>
      </p:sp>
    </p:spTree>
    <p:extLst>
      <p:ext uri="{BB962C8B-B14F-4D97-AF65-F5344CB8AC3E}">
        <p14:creationId xmlns:p14="http://schemas.microsoft.com/office/powerpoint/2010/main" val="11901025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519193" y="5478844"/>
            <a:ext cx="6050050" cy="2572925"/>
          </a:xfrm>
        </p:spPr>
        <p:txBody>
          <a:bodyPr>
            <a:normAutofit/>
          </a:bodyPr>
          <a:lstStyle/>
          <a:p>
            <a:r>
              <a:rPr kumimoji="1" lang="en-US" altLang="ja-JP" sz="1200" kern="1200" dirty="0">
                <a:solidFill>
                  <a:schemeClr val="tx1"/>
                </a:solidFill>
                <a:effectLst/>
                <a:latin typeface="+mn-lt"/>
                <a:ea typeface="+mn-ea"/>
                <a:cs typeface="+mn-cs"/>
              </a:rPr>
              <a:t>In those aged 49 years or younger (&lt;50), the survival probabilities at 365 days after transplantation have shown improving trends over the last decade in both transplantation from related and unrelated donors. </a:t>
            </a:r>
          </a:p>
          <a:p>
            <a:r>
              <a:rPr kumimoji="1" lang="en-US" altLang="ja-JP" sz="1200" kern="1200" dirty="0">
                <a:solidFill>
                  <a:schemeClr val="tx1"/>
                </a:solidFill>
                <a:effectLst/>
                <a:latin typeface="+mn-lt"/>
                <a:ea typeface="+mn-ea"/>
                <a:cs typeface="+mn-cs"/>
              </a:rPr>
              <a:t> </a:t>
            </a:r>
          </a:p>
          <a:p>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※This table shows the results of analysis performed on patients who received first transplants. </a:t>
            </a:r>
          </a:p>
          <a:p>
            <a:r>
              <a:rPr kumimoji="1" lang="en-US" altLang="ja-JP" sz="1200" kern="1200" dirty="0">
                <a:solidFill>
                  <a:schemeClr val="tx1"/>
                </a:solidFill>
                <a:effectLst/>
                <a:latin typeface="+mn-lt"/>
                <a:ea typeface="+mn-ea"/>
                <a:cs typeface="+mn-cs"/>
              </a:rPr>
              <a:t>※The dotted lines (…) indicate the survival probabilities calculated when the number of transplants was below 100.</a:t>
            </a:r>
          </a:p>
        </p:txBody>
      </p:sp>
      <p:sp>
        <p:nvSpPr>
          <p:cNvPr id="9" name="スライド イメージ プレースホルダ 8"/>
          <p:cNvSpPr>
            <a:spLocks noGrp="1" noRot="1" noChangeAspect="1"/>
          </p:cNvSpPr>
          <p:nvPr>
            <p:ph type="sldImg"/>
          </p:nvPr>
        </p:nvSpPr>
        <p:spPr>
          <a:xfrm>
            <a:off x="55563" y="0"/>
            <a:ext cx="6985000" cy="5238750"/>
          </a:xfrm>
          <a:ln>
            <a:noFill/>
          </a:ln>
        </p:spPr>
      </p:sp>
    </p:spTree>
    <p:extLst>
      <p:ext uri="{BB962C8B-B14F-4D97-AF65-F5344CB8AC3E}">
        <p14:creationId xmlns:p14="http://schemas.microsoft.com/office/powerpoint/2010/main" val="856732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527" y="5460163"/>
            <a:ext cx="6109054" cy="2572925"/>
          </a:xfrm>
        </p:spPr>
        <p:txBody>
          <a:bodyPr>
            <a:normAutofit/>
          </a:bodyPr>
          <a:lstStyle/>
          <a:p>
            <a:r>
              <a:rPr kumimoji="1" lang="en-US" altLang="ja-JP" sz="1200" kern="1200" dirty="0">
                <a:solidFill>
                  <a:schemeClr val="tx1"/>
                </a:solidFill>
                <a:effectLst/>
                <a:latin typeface="+mn-lt"/>
                <a:ea typeface="+mn-ea"/>
                <a:cs typeface="+mn-cs"/>
              </a:rPr>
              <a:t>In Japan, registration for bone marrow transplantation from unrelated donors was started in 1993 and the first case of cord blood transplantation was performed in 1997. Since these times, transplantation from unrelated donors has spread and the total number of allogeneic transplant recipients has increased. Recently, the annual number of autologous and allogeneic transplants registration extends to round 5,500.</a:t>
            </a:r>
            <a:endParaRPr kumimoji="1" lang="ja-JP" altLang="ja-JP" sz="1200" kern="1200" dirty="0">
              <a:solidFill>
                <a:schemeClr val="tx1"/>
              </a:solidFill>
              <a:effectLst/>
              <a:latin typeface="+mn-lt"/>
              <a:ea typeface="+mn-ea"/>
              <a:cs typeface="+mn-cs"/>
            </a:endParaRPr>
          </a:p>
        </p:txBody>
      </p:sp>
      <p:sp>
        <p:nvSpPr>
          <p:cNvPr id="9" name="スライド イメージ プレースホルダ 8"/>
          <p:cNvSpPr>
            <a:spLocks noGrp="1" noRot="1" noChangeAspect="1"/>
          </p:cNvSpPr>
          <p:nvPr>
            <p:ph type="sldImg"/>
          </p:nvPr>
        </p:nvSpPr>
        <p:spPr>
          <a:xfrm>
            <a:off x="55563" y="0"/>
            <a:ext cx="6985000" cy="5238750"/>
          </a:xfrm>
          <a:ln>
            <a:noFill/>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525" y="5478844"/>
            <a:ext cx="6069718" cy="2572925"/>
          </a:xfrm>
        </p:spPr>
        <p:txBody>
          <a:bodyPr>
            <a:normAutofit/>
          </a:bodyPr>
          <a:lstStyle/>
          <a:p>
            <a:r>
              <a:rPr kumimoji="1" lang="en-US" altLang="ja-JP" sz="1200" kern="1200" dirty="0">
                <a:solidFill>
                  <a:schemeClr val="tx1"/>
                </a:solidFill>
                <a:effectLst/>
                <a:latin typeface="+mn-lt"/>
                <a:ea typeface="+mn-ea"/>
                <a:cs typeface="+mn-cs"/>
              </a:rPr>
              <a:t>In those aged 50 years or older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50), the survival probabilities at 100 days after transplantation from unrelated donors have shown improving trends over the last decade.</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This table shows the results of analysis performed on patients who received first transplants.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The dotted lines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indicate the survival probabilities calculated when the number of transplants was below 100.</a:t>
            </a:r>
            <a:endParaRPr kumimoji="1" lang="ja-JP" altLang="ja-JP" sz="1200" kern="1200" dirty="0">
              <a:solidFill>
                <a:schemeClr val="tx1"/>
              </a:solidFill>
              <a:effectLst/>
              <a:latin typeface="+mn-lt"/>
              <a:ea typeface="+mn-ea"/>
              <a:cs typeface="+mn-cs"/>
            </a:endParaRPr>
          </a:p>
        </p:txBody>
      </p:sp>
      <p:sp>
        <p:nvSpPr>
          <p:cNvPr id="9" name="スライド イメージ プレースホルダ 8"/>
          <p:cNvSpPr>
            <a:spLocks noGrp="1" noRot="1" noChangeAspect="1"/>
          </p:cNvSpPr>
          <p:nvPr>
            <p:ph type="sldImg"/>
          </p:nvPr>
        </p:nvSpPr>
        <p:spPr>
          <a:xfrm>
            <a:off x="55563" y="0"/>
            <a:ext cx="6985000" cy="5238750"/>
          </a:xfrm>
          <a:ln>
            <a:noFill/>
          </a:ln>
        </p:spPr>
      </p:sp>
    </p:spTree>
    <p:extLst>
      <p:ext uri="{BB962C8B-B14F-4D97-AF65-F5344CB8AC3E}">
        <p14:creationId xmlns:p14="http://schemas.microsoft.com/office/powerpoint/2010/main" val="33745597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525" y="5478844"/>
            <a:ext cx="6069718" cy="2572925"/>
          </a:xfrm>
        </p:spPr>
        <p:txBody>
          <a:bodyPr>
            <a:normAutofit/>
          </a:bodyPr>
          <a:lstStyle/>
          <a:p>
            <a:r>
              <a:rPr kumimoji="1" lang="en-US" altLang="ja-JP" sz="1200" kern="1200" dirty="0">
                <a:solidFill>
                  <a:schemeClr val="tx1"/>
                </a:solidFill>
                <a:effectLst/>
                <a:latin typeface="+mn-lt"/>
                <a:ea typeface="+mn-ea"/>
                <a:cs typeface="+mn-cs"/>
              </a:rPr>
              <a:t>In those aged 50 years or older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50), the survival probabilities at 365 days after transplantation from unrelated donors have shown improving trends over the last decade.</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This table shows the results of analysis performed on patients who received first transplants.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The dotted lines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indicate the survival probabilities calculated when the number of transplants was below 100.</a:t>
            </a:r>
            <a:endParaRPr kumimoji="1" lang="ja-JP" altLang="ja-JP" sz="1200" kern="1200" dirty="0">
              <a:solidFill>
                <a:schemeClr val="tx1"/>
              </a:solidFill>
              <a:effectLst/>
              <a:latin typeface="+mn-lt"/>
              <a:ea typeface="+mn-ea"/>
              <a:cs typeface="+mn-cs"/>
            </a:endParaRPr>
          </a:p>
        </p:txBody>
      </p:sp>
      <p:sp>
        <p:nvSpPr>
          <p:cNvPr id="9" name="スライド イメージ プレースホルダ 8"/>
          <p:cNvSpPr>
            <a:spLocks noGrp="1" noRot="1" noChangeAspect="1"/>
          </p:cNvSpPr>
          <p:nvPr>
            <p:ph type="sldImg"/>
          </p:nvPr>
        </p:nvSpPr>
        <p:spPr>
          <a:xfrm>
            <a:off x="55563" y="0"/>
            <a:ext cx="6985000" cy="5238750"/>
          </a:xfrm>
          <a:ln>
            <a:noFill/>
          </a:ln>
        </p:spPr>
      </p:sp>
    </p:spTree>
    <p:extLst>
      <p:ext uri="{BB962C8B-B14F-4D97-AF65-F5344CB8AC3E}">
        <p14:creationId xmlns:p14="http://schemas.microsoft.com/office/powerpoint/2010/main" val="13536599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79858" y="5470175"/>
            <a:ext cx="6128723" cy="3641686"/>
          </a:xfrm>
        </p:spPr>
        <p:txBody>
          <a:bodyPr>
            <a:noAutofit/>
          </a:bodyPr>
          <a:lstStyle/>
          <a:p>
            <a:r>
              <a:rPr kumimoji="1" lang="en-US" altLang="ja-JP" sz="1200" kern="1200" dirty="0">
                <a:solidFill>
                  <a:schemeClr val="tx1"/>
                </a:solidFill>
                <a:effectLst/>
                <a:latin typeface="+mn-lt"/>
                <a:ea typeface="+mn-ea"/>
                <a:cs typeface="+mn-cs"/>
              </a:rPr>
              <a:t>The </a:t>
            </a:r>
            <a:r>
              <a:rPr kumimoji="1" lang="en-US" altLang="ja-JP" sz="1200" kern="1200">
                <a:solidFill>
                  <a:schemeClr val="tx1"/>
                </a:solidFill>
                <a:effectLst/>
                <a:latin typeface="+mn-lt"/>
                <a:ea typeface="+mn-ea"/>
                <a:cs typeface="+mn-cs"/>
              </a:rPr>
              <a:t>survival probability </a:t>
            </a:r>
            <a:r>
              <a:rPr kumimoji="1" lang="en-US" altLang="ja-JP" sz="1200" kern="1200" dirty="0">
                <a:solidFill>
                  <a:schemeClr val="tx1"/>
                </a:solidFill>
                <a:effectLst/>
                <a:latin typeface="+mn-lt"/>
                <a:ea typeface="+mn-ea"/>
                <a:cs typeface="+mn-cs"/>
              </a:rPr>
              <a:t>at 100 days after transplantation in the advanced risk group of patients with leukemia have shown improving trends over the last 10 years in the subgroup of recipients aged 49 years or younger (&lt;50). In the subgroup of recipients aged 50 years or older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50), the number of transplants increased and the outcome of transplantation improved, when compared with the situation 10 years ago.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This table shows the results of analysis performed on patients who received first transplants.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The dotted lines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indicate the survival probabilities calculated when the number of transplants was below 100.</a:t>
            </a:r>
            <a:endParaRPr kumimoji="1" lang="ja-JP"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Disease risk status at transplantation</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r>
              <a:rPr kumimoji="1" lang="ja-JP" altLang="ja-JP" sz="1200" b="1" kern="1200" dirty="0">
                <a:solidFill>
                  <a:schemeClr val="tx1"/>
                </a:solidFill>
                <a:effectLst/>
                <a:latin typeface="+mn-lt"/>
                <a:ea typeface="+mn-ea"/>
                <a:cs typeface="+mn-cs"/>
              </a:rPr>
              <a:t>■</a:t>
            </a:r>
            <a:r>
              <a:rPr kumimoji="1" lang="en-US" altLang="ja-JP" sz="1200" b="1" kern="1200" dirty="0">
                <a:solidFill>
                  <a:schemeClr val="tx1"/>
                </a:solidFill>
                <a:effectLst/>
                <a:latin typeface="+mn-lt"/>
                <a:ea typeface="+mn-ea"/>
                <a:cs typeface="+mn-cs"/>
              </a:rPr>
              <a:t>Standard Risk Group</a:t>
            </a:r>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AML (first complete remission[1CR]</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second complete remission[2CR])</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ALL  (1CR)</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CML (complete hematologic response(CHR)</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first chronic phase[1CP])</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MDS (WHO 2017 classification</a:t>
            </a:r>
            <a:r>
              <a:rPr kumimoji="1" lang="ja-JP" altLang="ja-JP"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MDS with single lineage dysplasia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MDS-RS and single lineage dysplasia</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MDS-RS and multilineage dysplasia</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MDS with multilineage dysplasia</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MDS with isolated del(5q)</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MDS, unclassifiable</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Refractory cytopenia of childhood (provisional entity)</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WHO old classification, FAB classification</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refractory anemia[RA]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refractory anemia with ring </a:t>
            </a:r>
            <a:r>
              <a:rPr kumimoji="1" lang="en-US" altLang="ja-JP" sz="1200" kern="1200" dirty="0" err="1">
                <a:solidFill>
                  <a:schemeClr val="tx1"/>
                </a:solidFill>
                <a:effectLst/>
                <a:latin typeface="+mn-lt"/>
                <a:ea typeface="+mn-ea"/>
                <a:cs typeface="+mn-cs"/>
              </a:rPr>
              <a:t>sideroblasts</a:t>
            </a:r>
            <a:r>
              <a:rPr kumimoji="1" lang="en-US" altLang="ja-JP" sz="1200" kern="1200" dirty="0">
                <a:solidFill>
                  <a:schemeClr val="tx1"/>
                </a:solidFill>
                <a:effectLst/>
                <a:latin typeface="+mn-lt"/>
                <a:ea typeface="+mn-ea"/>
                <a:cs typeface="+mn-cs"/>
              </a:rPr>
              <a:t>[RARS]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refractory</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cytopenia with multilineage dysplasia[RCMD]</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refractory cytopenia with multilineage dysplasia and ringed </a:t>
            </a:r>
            <a:r>
              <a:rPr kumimoji="1" lang="en-US" altLang="ja-JP" sz="1200" kern="1200" dirty="0" err="1">
                <a:solidFill>
                  <a:schemeClr val="tx1"/>
                </a:solidFill>
                <a:effectLst/>
                <a:latin typeface="+mn-lt"/>
                <a:ea typeface="+mn-ea"/>
                <a:cs typeface="+mn-cs"/>
              </a:rPr>
              <a:t>sideroblasts</a:t>
            </a:r>
            <a:r>
              <a:rPr kumimoji="1" lang="en-US" altLang="ja-JP" sz="1200" kern="1200" dirty="0">
                <a:solidFill>
                  <a:schemeClr val="tx1"/>
                </a:solidFill>
                <a:effectLst/>
                <a:latin typeface="+mn-lt"/>
                <a:ea typeface="+mn-ea"/>
                <a:cs typeface="+mn-cs"/>
              </a:rPr>
              <a:t>[RCMD-RS]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myelodysplastic syndrome associated</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with isolated del</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5q</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chromosome abnormality[5q−syndrome]) </a:t>
            </a:r>
            <a:endParaRPr kumimoji="1" lang="ja-JP" altLang="ja-JP" sz="1200" kern="1200" dirty="0">
              <a:solidFill>
                <a:schemeClr val="tx1"/>
              </a:solidFill>
              <a:effectLst/>
              <a:latin typeface="+mn-lt"/>
              <a:ea typeface="+mn-ea"/>
              <a:cs typeface="+mn-cs"/>
            </a:endParaRPr>
          </a:p>
          <a:p>
            <a:r>
              <a:rPr kumimoji="1" lang="ja-JP" altLang="ja-JP" sz="1200" b="1" kern="1200" dirty="0">
                <a:solidFill>
                  <a:schemeClr val="tx1"/>
                </a:solidFill>
                <a:effectLst/>
                <a:latin typeface="+mn-lt"/>
                <a:ea typeface="+mn-ea"/>
                <a:cs typeface="+mn-cs"/>
              </a:rPr>
              <a:t>■</a:t>
            </a:r>
            <a:r>
              <a:rPr kumimoji="1" lang="en-US" altLang="ja-JP" sz="1200" b="1" kern="1200" dirty="0">
                <a:solidFill>
                  <a:schemeClr val="tx1"/>
                </a:solidFill>
                <a:effectLst/>
                <a:latin typeface="+mn-lt"/>
                <a:ea typeface="+mn-ea"/>
                <a:cs typeface="+mn-cs"/>
              </a:rPr>
              <a:t>Advanced Risk Group</a:t>
            </a:r>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b="1" kern="1200" dirty="0">
                <a:solidFill>
                  <a:schemeClr val="tx1"/>
                </a:solidFill>
                <a:effectLst/>
                <a:latin typeface="+mn-lt"/>
                <a:ea typeface="+mn-ea"/>
                <a:cs typeface="+mn-cs"/>
              </a:rPr>
              <a:t>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all other conditions</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p>
          <a:p>
            <a:endParaRPr kumimoji="1" lang="ja-JP" altLang="ja-JP" sz="1200" kern="1200" dirty="0">
              <a:solidFill>
                <a:schemeClr val="tx1"/>
              </a:solidFill>
              <a:effectLst/>
              <a:latin typeface="+mn-lt"/>
              <a:ea typeface="+mn-ea"/>
              <a:cs typeface="+mn-cs"/>
            </a:endParaRPr>
          </a:p>
        </p:txBody>
      </p:sp>
      <p:sp>
        <p:nvSpPr>
          <p:cNvPr id="7" name="スライド イメージ プレースホルダ 6"/>
          <p:cNvSpPr>
            <a:spLocks noGrp="1" noRot="1" noChangeAspect="1"/>
          </p:cNvSpPr>
          <p:nvPr>
            <p:ph type="sldImg"/>
          </p:nvPr>
        </p:nvSpPr>
        <p:spPr>
          <a:xfrm>
            <a:off x="58738" y="0"/>
            <a:ext cx="6985000" cy="5238750"/>
          </a:xfrm>
          <a:ln>
            <a:noFill/>
          </a:ln>
        </p:spPr>
      </p:sp>
    </p:spTree>
    <p:extLst>
      <p:ext uri="{BB962C8B-B14F-4D97-AF65-F5344CB8AC3E}">
        <p14:creationId xmlns:p14="http://schemas.microsoft.com/office/powerpoint/2010/main" val="255056365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525" y="5508892"/>
            <a:ext cx="6069718" cy="3460777"/>
          </a:xfrm>
        </p:spPr>
        <p:txBody>
          <a:bodyPr>
            <a:noAutofit/>
          </a:bodyPr>
          <a:lstStyle/>
          <a:p>
            <a:r>
              <a:rPr kumimoji="1" lang="en-US" altLang="ja-JP" sz="1200" kern="1200" dirty="0">
                <a:solidFill>
                  <a:schemeClr val="tx1"/>
                </a:solidFill>
                <a:effectLst/>
                <a:latin typeface="+mn-lt"/>
                <a:ea typeface="+mn-ea"/>
                <a:cs typeface="+mn-cs"/>
              </a:rPr>
              <a:t>The survival probabilities at 365 days after transplantation in patients with leukemia have shown slightly improving trends in recent years,.</a:t>
            </a:r>
          </a:p>
          <a:p>
            <a:r>
              <a:rPr kumimoji="1" lang="en-US" altLang="ja-JP" sz="1200" kern="1200" dirty="0">
                <a:solidFill>
                  <a:schemeClr val="tx1"/>
                </a:solidFill>
                <a:effectLst/>
                <a:latin typeface="+mn-lt"/>
                <a:ea typeface="+mn-ea"/>
                <a:cs typeface="+mn-cs"/>
              </a:rPr>
              <a:t>Comparison of the younger patients and the older patients in each risk group has revealed that the outcome of transplantation is slightly better in the younger patient group.</a:t>
            </a:r>
          </a:p>
          <a:p>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※This table shows the results of analysis performed on patients who received first transplants. </a:t>
            </a:r>
          </a:p>
          <a:p>
            <a:r>
              <a:rPr kumimoji="1" lang="en-US" altLang="ja-JP" sz="1200" kern="1200" dirty="0">
                <a:solidFill>
                  <a:schemeClr val="tx1"/>
                </a:solidFill>
                <a:effectLst/>
                <a:latin typeface="+mn-lt"/>
                <a:ea typeface="+mn-ea"/>
                <a:cs typeface="+mn-cs"/>
              </a:rPr>
              <a:t>※The dotted lines (…) indicate the survival probabilities calculated when the number of transplants was below 100.</a:t>
            </a:r>
          </a:p>
          <a:p>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―≪Disease risk status at transplantation≫-</a:t>
            </a:r>
          </a:p>
          <a:p>
            <a:r>
              <a:rPr kumimoji="1" lang="en-US" altLang="ja-JP" sz="1200" kern="1200" dirty="0">
                <a:solidFill>
                  <a:schemeClr val="tx1"/>
                </a:solidFill>
                <a:effectLst/>
                <a:latin typeface="+mn-lt"/>
                <a:ea typeface="+mn-ea"/>
                <a:cs typeface="+mn-cs"/>
              </a:rPr>
              <a:t>■Standard Risk Group </a:t>
            </a:r>
          </a:p>
          <a:p>
            <a:r>
              <a:rPr kumimoji="1" lang="en-US" altLang="ja-JP" sz="1200" kern="1200" dirty="0">
                <a:solidFill>
                  <a:schemeClr val="tx1"/>
                </a:solidFill>
                <a:effectLst/>
                <a:latin typeface="+mn-lt"/>
                <a:ea typeface="+mn-ea"/>
                <a:cs typeface="+mn-cs"/>
              </a:rPr>
              <a:t>    </a:t>
            </a:r>
            <a:r>
              <a:rPr kumimoji="1" lang="ja-JP" altLang="en-US"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AML (first complete remission[1CR]</a:t>
            </a:r>
            <a:r>
              <a:rPr kumimoji="1" lang="ja-JP" altLang="en-US"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second complete remission[2CR])</a:t>
            </a:r>
          </a:p>
          <a:p>
            <a:r>
              <a:rPr kumimoji="1" lang="en-US" altLang="ja-JP" sz="1200" kern="1200" dirty="0">
                <a:solidFill>
                  <a:schemeClr val="tx1"/>
                </a:solidFill>
                <a:effectLst/>
                <a:latin typeface="+mn-lt"/>
                <a:ea typeface="+mn-ea"/>
                <a:cs typeface="+mn-cs"/>
              </a:rPr>
              <a:t>    </a:t>
            </a:r>
            <a:r>
              <a:rPr kumimoji="1" lang="ja-JP" altLang="en-US"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ALL  (1CR)</a:t>
            </a:r>
          </a:p>
          <a:p>
            <a:r>
              <a:rPr kumimoji="1" lang="en-US" altLang="ja-JP" sz="1200" kern="1200" dirty="0">
                <a:solidFill>
                  <a:schemeClr val="tx1"/>
                </a:solidFill>
                <a:effectLst/>
                <a:latin typeface="+mn-lt"/>
                <a:ea typeface="+mn-ea"/>
                <a:cs typeface="+mn-cs"/>
              </a:rPr>
              <a:t>    </a:t>
            </a:r>
            <a:r>
              <a:rPr kumimoji="1" lang="ja-JP" altLang="en-US"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CML (complete hematologic response(CHR)</a:t>
            </a:r>
            <a:r>
              <a:rPr kumimoji="1" lang="ja-JP" altLang="en-US"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first chronic phase[1CP])</a:t>
            </a:r>
          </a:p>
          <a:p>
            <a:r>
              <a:rPr kumimoji="1" lang="en-US" altLang="ja-JP" sz="1200" kern="1200" dirty="0">
                <a:solidFill>
                  <a:schemeClr val="tx1"/>
                </a:solidFill>
                <a:effectLst/>
                <a:latin typeface="+mn-lt"/>
                <a:ea typeface="+mn-ea"/>
                <a:cs typeface="+mn-cs"/>
              </a:rPr>
              <a:t>    </a:t>
            </a:r>
            <a:r>
              <a:rPr kumimoji="1" lang="ja-JP" altLang="en-US"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MDS (WHO 2017 classification</a:t>
            </a:r>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MDS with single lineage dysplasia</a:t>
            </a:r>
            <a:r>
              <a:rPr kumimoji="1" lang="ja-JP" altLang="en-US"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MDS-RS and single lineage dysplasia</a:t>
            </a:r>
          </a:p>
          <a:p>
            <a:r>
              <a:rPr kumimoji="1" lang="ja-JP" altLang="en-US"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MDS-RS and multilineage dysplasia</a:t>
            </a:r>
          </a:p>
          <a:p>
            <a:r>
              <a:rPr kumimoji="1" lang="ja-JP" altLang="en-US"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MDS with multilineage dysplasia</a:t>
            </a:r>
          </a:p>
          <a:p>
            <a:r>
              <a:rPr kumimoji="1" lang="ja-JP" altLang="en-US"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MDS with isolated del(5q)</a:t>
            </a:r>
          </a:p>
          <a:p>
            <a:r>
              <a:rPr kumimoji="1" lang="ja-JP" altLang="en-US"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MDS, unclassifiable</a:t>
            </a:r>
          </a:p>
          <a:p>
            <a:r>
              <a:rPr kumimoji="1" lang="ja-JP" altLang="en-US"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Refractory cytopenia of childhood (provisional entity)</a:t>
            </a:r>
          </a:p>
          <a:p>
            <a:r>
              <a:rPr kumimoji="1" lang="en-US" altLang="ja-JP" sz="1200" kern="1200" dirty="0">
                <a:solidFill>
                  <a:schemeClr val="tx1"/>
                </a:solidFill>
                <a:effectLst/>
                <a:latin typeface="+mn-lt"/>
                <a:ea typeface="+mn-ea"/>
                <a:cs typeface="+mn-cs"/>
              </a:rPr>
              <a:t>WHO old classification, FAB classification</a:t>
            </a:r>
            <a:r>
              <a:rPr kumimoji="1" lang="ja-JP" altLang="en-US"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refractory anemia[RA] </a:t>
            </a:r>
            <a:r>
              <a:rPr kumimoji="1" lang="ja-JP" altLang="en-US"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refractory anemia with ring </a:t>
            </a:r>
            <a:r>
              <a:rPr kumimoji="1" lang="en-US" altLang="ja-JP" sz="1200" kern="1200" dirty="0" err="1">
                <a:solidFill>
                  <a:schemeClr val="tx1"/>
                </a:solidFill>
                <a:effectLst/>
                <a:latin typeface="+mn-lt"/>
                <a:ea typeface="+mn-ea"/>
                <a:cs typeface="+mn-cs"/>
              </a:rPr>
              <a:t>sideroblasts</a:t>
            </a:r>
            <a:r>
              <a:rPr kumimoji="1" lang="en-US" altLang="ja-JP" sz="1200" kern="1200" dirty="0">
                <a:solidFill>
                  <a:schemeClr val="tx1"/>
                </a:solidFill>
                <a:effectLst/>
                <a:latin typeface="+mn-lt"/>
                <a:ea typeface="+mn-ea"/>
                <a:cs typeface="+mn-cs"/>
              </a:rPr>
              <a:t>[RARS]</a:t>
            </a:r>
            <a:r>
              <a:rPr kumimoji="1" lang="ja-JP" altLang="en-US"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refractory</a:t>
            </a:r>
          </a:p>
          <a:p>
            <a:r>
              <a:rPr kumimoji="1" lang="en-US" altLang="ja-JP" sz="1200" kern="1200" dirty="0">
                <a:solidFill>
                  <a:schemeClr val="tx1"/>
                </a:solidFill>
                <a:effectLst/>
                <a:latin typeface="+mn-lt"/>
                <a:ea typeface="+mn-ea"/>
                <a:cs typeface="+mn-cs"/>
              </a:rPr>
              <a:t>cytopenia with multilineage dysplasia[RCMD]</a:t>
            </a:r>
            <a:r>
              <a:rPr kumimoji="1" lang="ja-JP" altLang="en-US"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refractory cytopenia with multilineage dysplasia and ringed </a:t>
            </a:r>
            <a:r>
              <a:rPr kumimoji="1" lang="en-US" altLang="ja-JP" sz="1200" kern="1200" dirty="0" err="1">
                <a:solidFill>
                  <a:schemeClr val="tx1"/>
                </a:solidFill>
                <a:effectLst/>
                <a:latin typeface="+mn-lt"/>
                <a:ea typeface="+mn-ea"/>
                <a:cs typeface="+mn-cs"/>
              </a:rPr>
              <a:t>sideroblasts</a:t>
            </a:r>
            <a:r>
              <a:rPr kumimoji="1" lang="en-US" altLang="ja-JP" sz="1200" kern="1200" dirty="0">
                <a:solidFill>
                  <a:schemeClr val="tx1"/>
                </a:solidFill>
                <a:effectLst/>
                <a:latin typeface="+mn-lt"/>
                <a:ea typeface="+mn-ea"/>
                <a:cs typeface="+mn-cs"/>
              </a:rPr>
              <a:t>[RCMD-RS]</a:t>
            </a:r>
            <a:r>
              <a:rPr kumimoji="1" lang="ja-JP" altLang="en-US"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myelodysplastic syndrome associated</a:t>
            </a:r>
          </a:p>
          <a:p>
            <a:r>
              <a:rPr kumimoji="1" lang="en-US" altLang="ja-JP" sz="1200" kern="1200" dirty="0">
                <a:solidFill>
                  <a:schemeClr val="tx1"/>
                </a:solidFill>
                <a:effectLst/>
                <a:latin typeface="+mn-lt"/>
                <a:ea typeface="+mn-ea"/>
                <a:cs typeface="+mn-cs"/>
              </a:rPr>
              <a:t>with isolated del</a:t>
            </a:r>
            <a:r>
              <a:rPr kumimoji="1" lang="ja-JP" altLang="en-US"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5q</a:t>
            </a:r>
            <a:r>
              <a:rPr kumimoji="1" lang="ja-JP" altLang="en-US"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chromosome abnormality[5q−syndrome]) </a:t>
            </a:r>
          </a:p>
          <a:p>
            <a:r>
              <a:rPr kumimoji="1" lang="en-US" altLang="ja-JP" sz="1200" kern="1200" dirty="0">
                <a:solidFill>
                  <a:schemeClr val="tx1"/>
                </a:solidFill>
                <a:effectLst/>
                <a:latin typeface="+mn-lt"/>
                <a:ea typeface="+mn-ea"/>
                <a:cs typeface="+mn-cs"/>
              </a:rPr>
              <a:t>■Advanced Risk Group </a:t>
            </a:r>
          </a:p>
          <a:p>
            <a:r>
              <a:rPr kumimoji="1" lang="en-US" altLang="ja-JP" sz="1200" kern="1200" dirty="0">
                <a:solidFill>
                  <a:schemeClr val="tx1"/>
                </a:solidFill>
                <a:effectLst/>
                <a:latin typeface="+mn-lt"/>
                <a:ea typeface="+mn-ea"/>
                <a:cs typeface="+mn-cs"/>
              </a:rPr>
              <a:t>    </a:t>
            </a:r>
            <a:r>
              <a:rPr kumimoji="1" lang="ja-JP" altLang="en-US"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all other conditions</a:t>
            </a:r>
          </a:p>
          <a:p>
            <a:r>
              <a:rPr kumimoji="1" lang="en-US" altLang="ja-JP" sz="1200" kern="1200" dirty="0">
                <a:solidFill>
                  <a:schemeClr val="tx1"/>
                </a:solidFill>
                <a:effectLst/>
                <a:latin typeface="+mn-lt"/>
                <a:ea typeface="+mn-ea"/>
                <a:cs typeface="+mn-cs"/>
              </a:rPr>
              <a:t>―――――――――――――――――――</a:t>
            </a:r>
          </a:p>
          <a:p>
            <a:endParaRPr kumimoji="1" lang="ja-JP" altLang="ja-JP" sz="1200" kern="1200" dirty="0">
              <a:solidFill>
                <a:schemeClr val="tx1"/>
              </a:solidFill>
              <a:effectLst/>
              <a:latin typeface="+mn-lt"/>
              <a:ea typeface="+mn-ea"/>
              <a:cs typeface="+mn-cs"/>
            </a:endParaRPr>
          </a:p>
        </p:txBody>
      </p:sp>
      <p:sp>
        <p:nvSpPr>
          <p:cNvPr id="7" name="スライド イメージ プレースホルダ 6"/>
          <p:cNvSpPr>
            <a:spLocks noGrp="1" noRot="1" noChangeAspect="1"/>
          </p:cNvSpPr>
          <p:nvPr>
            <p:ph type="sldImg"/>
          </p:nvPr>
        </p:nvSpPr>
        <p:spPr>
          <a:xfrm>
            <a:off x="55563" y="0"/>
            <a:ext cx="6985000" cy="5238750"/>
          </a:xfrm>
          <a:ln>
            <a:noFill/>
          </a:ln>
        </p:spPr>
      </p:sp>
    </p:spTree>
    <p:extLst>
      <p:ext uri="{BB962C8B-B14F-4D97-AF65-F5344CB8AC3E}">
        <p14:creationId xmlns:p14="http://schemas.microsoft.com/office/powerpoint/2010/main" val="39578243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69398" y="5513044"/>
            <a:ext cx="6119515" cy="4097379"/>
          </a:xfrm>
        </p:spPr>
        <p:txBody>
          <a:bodyPr>
            <a:noAutofit/>
          </a:bodyPr>
          <a:lstStyle/>
          <a:p>
            <a:r>
              <a:rPr kumimoji="1" lang="en-US" altLang="ja-JP" sz="1200" kern="1200" dirty="0">
                <a:solidFill>
                  <a:schemeClr val="tx1"/>
                </a:solidFill>
                <a:effectLst/>
                <a:latin typeface="+mn-lt"/>
                <a:ea typeface="+mn-ea"/>
                <a:cs typeface="+mn-cs"/>
              </a:rPr>
              <a:t>The survival probability in autologous transplants is 80</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or more at one year after transplantation, and 51.1</a:t>
            </a:r>
            <a:r>
              <a:rPr kumimoji="1" lang="ja-JP" altLang="ja-JP"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at ten years after transplantation.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The survival probability in allogeneic transplants are 64.9</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one year after transplantation, and 44.7</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ten years after transplantation.</a:t>
            </a:r>
            <a:endParaRPr kumimoji="1" lang="ja-JP" altLang="ja-JP" sz="1200" kern="1200" dirty="0">
              <a:solidFill>
                <a:schemeClr val="tx1"/>
              </a:solidFill>
              <a:effectLst/>
              <a:latin typeface="+mn-lt"/>
              <a:ea typeface="+mn-ea"/>
              <a:cs typeface="+mn-cs"/>
            </a:endParaRPr>
          </a:p>
        </p:txBody>
      </p:sp>
      <p:sp>
        <p:nvSpPr>
          <p:cNvPr id="7" name="スライド イメージ プレースホルダ 6"/>
          <p:cNvSpPr>
            <a:spLocks noGrp="1" noRot="1" noChangeAspect="1"/>
          </p:cNvSpPr>
          <p:nvPr>
            <p:ph type="sldImg"/>
          </p:nvPr>
        </p:nvSpPr>
        <p:spPr>
          <a:xfrm>
            <a:off x="58738" y="0"/>
            <a:ext cx="6985000" cy="5238750"/>
          </a:xfrm>
          <a:ln>
            <a:noFill/>
          </a:ln>
        </p:spPr>
      </p:sp>
    </p:spTree>
    <p:extLst>
      <p:ext uri="{BB962C8B-B14F-4D97-AF65-F5344CB8AC3E}">
        <p14:creationId xmlns:p14="http://schemas.microsoft.com/office/powerpoint/2010/main" val="382887636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69398" y="5513044"/>
            <a:ext cx="6119515" cy="4097379"/>
          </a:xfrm>
        </p:spPr>
        <p:txBody>
          <a:bodyPr>
            <a:noAutofit/>
          </a:bodyPr>
          <a:lstStyle/>
          <a:p>
            <a:r>
              <a:rPr kumimoji="1" lang="en-US" altLang="ja-JP" sz="1200" kern="1200" dirty="0">
                <a:solidFill>
                  <a:schemeClr val="tx1"/>
                </a:solidFill>
                <a:effectLst/>
                <a:latin typeface="+mn-lt"/>
                <a:ea typeface="+mn-ea"/>
                <a:cs typeface="+mn-cs"/>
              </a:rPr>
              <a:t>The survival probability in bone marrow transplants from related donors is 58.5</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five years after transplantation and 54.6</a:t>
            </a:r>
            <a:r>
              <a:rPr kumimoji="1" lang="ja-JP" altLang="ja-JP"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at ten years after transplantation. The survival probability in bone marrow transplants from unrelated donors is 51.3</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five years after transplantation and 46.4</a:t>
            </a:r>
            <a:r>
              <a:rPr kumimoji="1" lang="ja-JP" altLang="ja-JP"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at ten years after transplantation.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In allogeneic transplants excluding peripheral blood stem cell transplants from unrelated donors which was introduced in 2010, the survival probabilities from the time of 5 years after transplantation onwards decline only modestly. </a:t>
            </a:r>
            <a:endParaRPr kumimoji="1" lang="ja-JP" altLang="ja-JP" sz="1200" kern="1200" dirty="0">
              <a:solidFill>
                <a:schemeClr val="tx1"/>
              </a:solidFill>
              <a:effectLst/>
              <a:latin typeface="+mn-lt"/>
              <a:ea typeface="+mn-ea"/>
              <a:cs typeface="+mn-cs"/>
            </a:endParaRPr>
          </a:p>
        </p:txBody>
      </p:sp>
      <p:sp>
        <p:nvSpPr>
          <p:cNvPr id="7" name="スライド イメージ プレースホルダ 6"/>
          <p:cNvSpPr>
            <a:spLocks noGrp="1" noRot="1" noChangeAspect="1"/>
          </p:cNvSpPr>
          <p:nvPr>
            <p:ph type="sldImg"/>
          </p:nvPr>
        </p:nvSpPr>
        <p:spPr>
          <a:xfrm>
            <a:off x="58738" y="0"/>
            <a:ext cx="6985000" cy="5238750"/>
          </a:xfrm>
          <a:ln>
            <a:noFill/>
          </a:ln>
        </p:spPr>
      </p:sp>
    </p:spTree>
    <p:extLst>
      <p:ext uri="{BB962C8B-B14F-4D97-AF65-F5344CB8AC3E}">
        <p14:creationId xmlns:p14="http://schemas.microsoft.com/office/powerpoint/2010/main" val="30013650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69398" y="5513044"/>
            <a:ext cx="6119515" cy="4097379"/>
          </a:xfrm>
        </p:spPr>
        <p:txBody>
          <a:bodyPr>
            <a:noAutofit/>
          </a:bodyPr>
          <a:lstStyle/>
          <a:p>
            <a:r>
              <a:rPr kumimoji="1" lang="en-US" altLang="ja-JP" sz="1200" kern="1200" dirty="0">
                <a:solidFill>
                  <a:schemeClr val="tx1"/>
                </a:solidFill>
                <a:effectLst/>
                <a:latin typeface="+mn-lt"/>
                <a:ea typeface="+mn-ea"/>
                <a:cs typeface="+mn-cs"/>
              </a:rPr>
              <a:t>In acute myeloid leukemia and acute lymphoid leukemia, the survival probabilities are 45.8</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and 51.8</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at five years after transplantation, and 41.2</a:t>
            </a:r>
            <a:r>
              <a:rPr kumimoji="1" lang="ja-JP" altLang="ja-JP"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and 47.4</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at ten years after transplantation.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In chronic myelogenous leukemia, the spread of therapeutic drugs has reduced the number of transplants, and the survival probabilities both 5 and 10 years after transplantation are above 50</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In adult T-cell leukemia, the survival probability is 46.0</a:t>
            </a:r>
            <a:r>
              <a:rPr kumimoji="1" lang="ja-JP" altLang="ja-JP"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at one year after transplantation and 25.9</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at ten years after transplantation.</a:t>
            </a:r>
            <a:endParaRPr kumimoji="1" lang="ja-JP" altLang="ja-JP" sz="1200" kern="1200" dirty="0">
              <a:solidFill>
                <a:schemeClr val="tx1"/>
              </a:solidFill>
              <a:effectLst/>
              <a:latin typeface="+mn-lt"/>
              <a:ea typeface="+mn-ea"/>
              <a:cs typeface="+mn-cs"/>
            </a:endParaRPr>
          </a:p>
        </p:txBody>
      </p:sp>
      <p:sp>
        <p:nvSpPr>
          <p:cNvPr id="7" name="スライド イメージ プレースホルダ 6"/>
          <p:cNvSpPr>
            <a:spLocks noGrp="1" noRot="1" noChangeAspect="1"/>
          </p:cNvSpPr>
          <p:nvPr>
            <p:ph type="sldImg"/>
          </p:nvPr>
        </p:nvSpPr>
        <p:spPr>
          <a:xfrm>
            <a:off x="58738" y="0"/>
            <a:ext cx="6985000" cy="5238750"/>
          </a:xfrm>
          <a:ln>
            <a:noFill/>
          </a:ln>
        </p:spPr>
      </p:sp>
    </p:spTree>
    <p:extLst>
      <p:ext uri="{BB962C8B-B14F-4D97-AF65-F5344CB8AC3E}">
        <p14:creationId xmlns:p14="http://schemas.microsoft.com/office/powerpoint/2010/main" val="30855001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89065" y="5493687"/>
            <a:ext cx="6080178" cy="3151832"/>
          </a:xfrm>
        </p:spPr>
        <p:txBody>
          <a:bodyPr>
            <a:noAutofit/>
          </a:bodyPr>
          <a:lstStyle/>
          <a:p>
            <a:r>
              <a:rPr kumimoji="1" lang="en-US" altLang="ja-JP" sz="1200" kern="1200" dirty="0">
                <a:solidFill>
                  <a:schemeClr val="tx1"/>
                </a:solidFill>
                <a:effectLst/>
                <a:latin typeface="+mn-lt"/>
                <a:ea typeface="+mn-ea"/>
                <a:cs typeface="+mn-cs"/>
              </a:rPr>
              <a:t>In both non-Hodgkin lymphoma and Hodgkin lymphoma, the survival probabilities are 57.4</a:t>
            </a:r>
            <a:r>
              <a:rPr kumimoji="1" lang="ja-JP" altLang="ja-JP"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and 69.5</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at five years after transplantation and 50.0</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and 62.3</a:t>
            </a:r>
            <a:r>
              <a:rPr kumimoji="1" lang="ja-JP" altLang="ja-JP"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at ten years after transplantation. The survival probability at one year after transplantation is slightly higher in Hodgkin lymphoma.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In most of first transplants in plasma cell neoplasms including multiple myeloma, autologous transplants are performed. For the total autologous and allogeneic transplants, the survival probability at one year after transplantation is as high as 92.4</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whereas the survival probability at 10 years after transplantation is 41.3</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p:txBody>
      </p:sp>
      <p:sp>
        <p:nvSpPr>
          <p:cNvPr id="7" name="スライド イメージ プレースホルダ 6"/>
          <p:cNvSpPr>
            <a:spLocks noGrp="1" noRot="1" noChangeAspect="1"/>
          </p:cNvSpPr>
          <p:nvPr>
            <p:ph type="sldImg"/>
          </p:nvPr>
        </p:nvSpPr>
        <p:spPr>
          <a:xfrm>
            <a:off x="58738" y="0"/>
            <a:ext cx="6985000" cy="5238750"/>
          </a:xfrm>
          <a:ln>
            <a:noFill/>
          </a:ln>
        </p:spPr>
      </p:sp>
    </p:spTree>
    <p:extLst>
      <p:ext uri="{BB962C8B-B14F-4D97-AF65-F5344CB8AC3E}">
        <p14:creationId xmlns:p14="http://schemas.microsoft.com/office/powerpoint/2010/main" val="32284443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a:xfrm>
            <a:off x="479857" y="5510033"/>
            <a:ext cx="6128722" cy="4214648"/>
          </a:xfrm>
        </p:spPr>
        <p:txBody>
          <a:bodyPr>
            <a:noAutofit/>
          </a:bodyPr>
          <a:lstStyle/>
          <a:p>
            <a:r>
              <a:rPr kumimoji="1" lang="en-US" altLang="ja-JP" sz="1200" kern="1200" dirty="0">
                <a:solidFill>
                  <a:schemeClr val="tx1"/>
                </a:solidFill>
                <a:effectLst/>
                <a:latin typeface="+mn-lt"/>
                <a:ea typeface="+mn-ea"/>
                <a:cs typeface="+mn-cs"/>
              </a:rPr>
              <a:t>In acute myeloid leukemia, the survival probabilities are around 65</a:t>
            </a:r>
            <a:r>
              <a:rPr kumimoji="1" lang="ja-JP" altLang="ja-JP"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at five years after autologous transplant for both of recipients aged and 0 to 15 years and those aged 16 years or older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16).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In acute lymphoblastic leukemia, the survival probabilities at 5 years after transplantation are 59.7% and 31.4% in recipients aged 0 to 15 years and those aged 16 years or older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16). </a:t>
            </a:r>
            <a:endParaRPr kumimoji="1" lang="ja-JP" altLang="ja-JP"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5433821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a:xfrm>
            <a:off x="479857" y="5510033"/>
            <a:ext cx="6128722" cy="4214648"/>
          </a:xfrm>
        </p:spPr>
        <p:txBody>
          <a:bodyPr>
            <a:noAutofit/>
          </a:bodyPr>
          <a:lstStyle/>
          <a:p>
            <a:r>
              <a:rPr kumimoji="1" lang="en-US" altLang="ja-JP" sz="1200" kern="1200" dirty="0">
                <a:solidFill>
                  <a:schemeClr val="tx1"/>
                </a:solidFill>
                <a:effectLst/>
                <a:latin typeface="+mn-lt"/>
                <a:ea typeface="+mn-ea"/>
                <a:cs typeface="+mn-cs"/>
              </a:rPr>
              <a:t>In both non-Hodgkin lymphoma and Hodgkin lymphoma, the survival probabilities five years after autologous transplantation are around 70</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in recipients aged 0 to 15 years.</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The survival probability in autologous transplant recipients aged 16 years or older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16) in Hodgkin lymphoma is as high as 89.3</a:t>
            </a:r>
            <a:r>
              <a:rPr kumimoji="1" lang="ja-JP" altLang="ja-JP"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at one year after transplantation, and is 64.7</a:t>
            </a:r>
            <a:r>
              <a:rPr kumimoji="1" lang="ja-JP" altLang="ja-JP"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at ten years after transplantation.</a:t>
            </a:r>
            <a:endParaRPr lang="ja-JP" altLang="en-US" dirty="0">
              <a:solidFill>
                <a:srgbClr val="0B5395"/>
              </a:solidFill>
              <a:latin typeface="Calibri" panose="020F0502020204030204" pitchFamily="34" charset="0"/>
              <a:ea typeface="ＭＳ Ｐゴシック" panose="020B0600070205080204" pitchFamily="50" charset="-128"/>
              <a:cs typeface="メイリオ" pitchFamily="50" charset="-128"/>
            </a:endParaRPr>
          </a:p>
        </p:txBody>
      </p:sp>
    </p:spTree>
    <p:extLst>
      <p:ext uri="{BB962C8B-B14F-4D97-AF65-F5344CB8AC3E}">
        <p14:creationId xmlns:p14="http://schemas.microsoft.com/office/powerpoint/2010/main" val="4279678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62381" y="5515726"/>
            <a:ext cx="6106862" cy="2572925"/>
          </a:xfrm>
        </p:spPr>
        <p:txBody>
          <a:bodyPr>
            <a:normAutofit/>
          </a:bodyPr>
          <a:lstStyle/>
          <a:p>
            <a:r>
              <a:rPr kumimoji="1" lang="en-US" altLang="ja-JP" sz="1200" kern="1200" dirty="0">
                <a:solidFill>
                  <a:schemeClr val="tx1"/>
                </a:solidFill>
                <a:effectLst/>
                <a:latin typeface="+mn-lt"/>
                <a:ea typeface="+mn-ea"/>
                <a:cs typeface="+mn-cs"/>
              </a:rPr>
              <a:t>For autologous transplants, the annual number of cases registered has been approximately 2,000 for past several years, for which the stem cell source is peripheral blood in the vast majority of cases. </a:t>
            </a:r>
            <a:endParaRPr kumimoji="1" lang="ja-JP" altLang="ja-JP" sz="1200" kern="1200" dirty="0">
              <a:solidFill>
                <a:schemeClr val="tx1"/>
              </a:solidFill>
              <a:effectLst/>
              <a:latin typeface="+mn-lt"/>
              <a:ea typeface="+mn-ea"/>
              <a:cs typeface="+mn-cs"/>
            </a:endParaRPr>
          </a:p>
        </p:txBody>
      </p:sp>
      <p:sp>
        <p:nvSpPr>
          <p:cNvPr id="9" name="スライド イメージ プレースホルダ 8"/>
          <p:cNvSpPr>
            <a:spLocks noGrp="1" noRot="1" noChangeAspect="1"/>
          </p:cNvSpPr>
          <p:nvPr>
            <p:ph type="sldImg"/>
          </p:nvPr>
        </p:nvSpPr>
        <p:spPr>
          <a:xfrm>
            <a:off x="55563" y="0"/>
            <a:ext cx="6985000" cy="5238750"/>
          </a:xfrm>
          <a:ln>
            <a:noFill/>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p:txBody>
          <a:bodyPr>
            <a:normAutofit/>
          </a:bodyPr>
          <a:lstStyle/>
          <a:p>
            <a:r>
              <a:rPr kumimoji="1" lang="en-US" altLang="ja-JP" sz="1200" kern="1200" dirty="0">
                <a:solidFill>
                  <a:schemeClr val="tx1"/>
                </a:solidFill>
                <a:effectLst/>
                <a:latin typeface="+mn-lt"/>
                <a:ea typeface="+mn-ea"/>
                <a:cs typeface="+mn-cs"/>
              </a:rPr>
              <a:t>In plasma cell neoplasms including multiple myeloma, the survival probability at one year after autologous transplantation is as high as 93.7</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in recipients aged 16 years or older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16). The survival probability decreases to 41.9% at ten years after transplantation.</a:t>
            </a:r>
            <a:endParaRPr kumimoji="1" lang="ja-JP" altLang="ja-JP"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5697231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5563" y="0"/>
            <a:ext cx="6988175" cy="5241925"/>
          </a:xfrm>
          <a:ln>
            <a:noFill/>
          </a:ln>
        </p:spPr>
      </p:sp>
      <p:sp>
        <p:nvSpPr>
          <p:cNvPr id="3" name="ノート プレースホルダ 2"/>
          <p:cNvSpPr>
            <a:spLocks noGrp="1"/>
          </p:cNvSpPr>
          <p:nvPr>
            <p:ph type="body" idx="1"/>
          </p:nvPr>
        </p:nvSpPr>
        <p:spPr>
          <a:xfrm>
            <a:off x="499525" y="5508149"/>
            <a:ext cx="6069718" cy="3365583"/>
          </a:xfrm>
        </p:spPr>
        <p:txBody>
          <a:bodyPr>
            <a:noAutofit/>
          </a:bodyPr>
          <a:lstStyle/>
          <a:p>
            <a:r>
              <a:rPr kumimoji="1" lang="en-US" altLang="ja-JP" sz="1200" kern="1200" dirty="0">
                <a:solidFill>
                  <a:schemeClr val="tx1"/>
                </a:solidFill>
                <a:effectLst/>
                <a:latin typeface="+mn-lt"/>
                <a:ea typeface="+mn-ea"/>
                <a:cs typeface="+mn-cs"/>
              </a:rPr>
              <a:t>In acute myeloid leukemia, the number of allogeneic transplants registered is approximately 700 for the last 10 years for recipients aged 0 to 15 years. </a:t>
            </a:r>
          </a:p>
          <a:p>
            <a:r>
              <a:rPr kumimoji="1" lang="en-US" altLang="ja-JP" sz="1200" kern="1200" dirty="0">
                <a:solidFill>
                  <a:schemeClr val="tx1"/>
                </a:solidFill>
                <a:effectLst/>
                <a:latin typeface="+mn-lt"/>
                <a:ea typeface="+mn-ea"/>
                <a:cs typeface="+mn-cs"/>
              </a:rPr>
              <a:t>Cord blood transplantation from unrelated donors has accounted for around 40</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of the transplantation.</a:t>
            </a:r>
          </a:p>
          <a:p>
            <a:r>
              <a:rPr kumimoji="1" lang="en-US" altLang="ja-JP" sz="1200" kern="1200" dirty="0">
                <a:solidFill>
                  <a:schemeClr val="tx1"/>
                </a:solidFill>
                <a:effectLst/>
                <a:latin typeface="+mn-lt"/>
                <a:ea typeface="+mn-ea"/>
                <a:cs typeface="+mn-cs"/>
              </a:rPr>
              <a:t>The survival probabilities at 5 years after transplantation in registered patients who received allogeneic transplants in the period between 2011 and 2020 are around 50% from related donors and about 60% from unrelated donors.</a:t>
            </a:r>
            <a:endParaRPr kumimoji="1" lang="ja-JP" altLang="ja-JP"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2911064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a:xfrm>
            <a:off x="479858" y="5469432"/>
            <a:ext cx="6089387" cy="3326989"/>
          </a:xfrm>
        </p:spPr>
        <p:txBody>
          <a:bodyPr>
            <a:noAutofit/>
          </a:bodyPr>
          <a:lstStyle/>
          <a:p>
            <a:r>
              <a:rPr kumimoji="1" lang="en-US" altLang="ja-JP" sz="1200" kern="1200" dirty="0">
                <a:solidFill>
                  <a:schemeClr val="tx1"/>
                </a:solidFill>
                <a:effectLst/>
                <a:latin typeface="+mn-lt"/>
                <a:ea typeface="+mn-ea"/>
                <a:cs typeface="+mn-cs"/>
              </a:rPr>
              <a:t>In acute myeloid leukemia, the number of allogeneic transplants registered is more than 10,000 for the last 10 years in recipients aged 16 years or older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16). </a:t>
            </a:r>
          </a:p>
          <a:p>
            <a:r>
              <a:rPr kumimoji="1" lang="en-US" altLang="ja-JP" sz="1200" kern="1200" dirty="0">
                <a:solidFill>
                  <a:schemeClr val="tx1"/>
                </a:solidFill>
                <a:effectLst/>
                <a:latin typeface="+mn-lt"/>
                <a:ea typeface="+mn-ea"/>
                <a:cs typeface="+mn-cs"/>
              </a:rPr>
              <a:t>Transplantation from unrelated donors is frequently performed.</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The survival probabilities at 5 years after transplantation in registered patients who received allogeneic transplants in the period between 2011 and 2020 ranges from 40</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to 50</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for both transplants from related and unrelated donors.</a:t>
            </a:r>
            <a:endParaRPr kumimoji="1" lang="ja-JP" altLang="ja-JP" sz="1200" kern="1200" dirty="0">
              <a:solidFill>
                <a:schemeClr val="tx1"/>
              </a:solidFill>
              <a:effectLst/>
              <a:latin typeface="+mn-lt"/>
              <a:ea typeface="+mn-ea"/>
              <a:cs typeface="+mn-cs"/>
            </a:endParaRPr>
          </a:p>
          <a:p>
            <a:endParaRPr kumimoji="1" lang="ja-JP" altLang="ja-JP"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7349985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en-US" altLang="ja-JP" sz="1200" kern="1200" dirty="0">
                <a:solidFill>
                  <a:schemeClr val="tx1"/>
                </a:solidFill>
                <a:effectLst/>
                <a:latin typeface="+mn-lt"/>
                <a:ea typeface="+mn-ea"/>
                <a:cs typeface="+mn-cs"/>
              </a:rPr>
              <a:t>In acute myeloid leukemia, the number of HLA-matched sibling donor transplants registered is below 100 for the last 10 years in recipients aged 0 to 15 years. </a:t>
            </a:r>
          </a:p>
          <a:p>
            <a:r>
              <a:rPr kumimoji="1" lang="en-US" altLang="ja-JP" sz="1200" kern="1200" dirty="0">
                <a:solidFill>
                  <a:schemeClr val="tx1"/>
                </a:solidFill>
                <a:effectLst/>
                <a:latin typeface="+mn-lt"/>
                <a:ea typeface="+mn-ea"/>
                <a:cs typeface="+mn-cs"/>
              </a:rPr>
              <a:t>The standard risk group has accounted for around 65</a:t>
            </a:r>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of the transplantation.</a:t>
            </a:r>
          </a:p>
          <a:p>
            <a:r>
              <a:rPr kumimoji="1" lang="en-US" altLang="ja-JP" sz="1200" kern="1200" dirty="0">
                <a:solidFill>
                  <a:schemeClr val="tx1"/>
                </a:solidFill>
                <a:effectLst/>
                <a:latin typeface="+mn-lt"/>
                <a:ea typeface="+mn-ea"/>
                <a:cs typeface="+mn-cs"/>
              </a:rPr>
              <a:t>The survival probabilities at 5 years after transplantation in registered patients who received HLA-matched sibling donor transplants in the period between 2011 and 2020 are 67.9</a:t>
            </a:r>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in the standard risk group and 38.4</a:t>
            </a:r>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in the advanced risk group of patients with leukemia.</a:t>
            </a:r>
          </a:p>
          <a:p>
            <a:endParaRPr kumimoji="1" lang="en-US"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―≪Disease risk status at transplantation≫―――</a:t>
            </a:r>
          </a:p>
          <a:p>
            <a:r>
              <a:rPr kumimoji="1" lang="en-US" altLang="ja-JP" sz="1200" kern="1200" dirty="0">
                <a:solidFill>
                  <a:schemeClr val="tx1"/>
                </a:solidFill>
                <a:effectLst/>
                <a:latin typeface="+mn-lt"/>
                <a:ea typeface="+mn-ea"/>
                <a:cs typeface="+mn-cs"/>
              </a:rPr>
              <a:t>■Standard Risk Group  : first complete remission [1CR]</a:t>
            </a:r>
            <a:r>
              <a:rPr kumimoji="1" lang="ja-JP" altLang="en-US"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second complete remission [2CR]</a:t>
            </a:r>
          </a:p>
          <a:p>
            <a:r>
              <a:rPr kumimoji="1" lang="en-US" altLang="ja-JP" sz="1200" kern="1200" dirty="0">
                <a:solidFill>
                  <a:schemeClr val="tx1"/>
                </a:solidFill>
                <a:effectLst/>
                <a:latin typeface="+mn-lt"/>
                <a:ea typeface="+mn-ea"/>
                <a:cs typeface="+mn-cs"/>
              </a:rPr>
              <a:t>■Advanced Risk Group</a:t>
            </a:r>
            <a:r>
              <a:rPr kumimoji="1" lang="ja-JP" altLang="en-US"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third or more complete remission [≥3CR]</a:t>
            </a:r>
            <a:r>
              <a:rPr kumimoji="1" lang="ja-JP" altLang="en-US"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primary induction failure [PIF]</a:t>
            </a:r>
            <a:r>
              <a:rPr kumimoji="1" lang="ja-JP" altLang="en-US"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untreated</a:t>
            </a:r>
            <a:r>
              <a:rPr kumimoji="1" lang="ja-JP" altLang="en-US"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relapse</a:t>
            </a:r>
          </a:p>
          <a:p>
            <a:r>
              <a:rPr kumimoji="1" lang="en-US" altLang="ja-JP" sz="1200" kern="1200" dirty="0">
                <a:solidFill>
                  <a:schemeClr val="tx1"/>
                </a:solidFill>
                <a:effectLst/>
                <a:latin typeface="+mn-lt"/>
                <a:ea typeface="+mn-ea"/>
                <a:cs typeface="+mn-cs"/>
              </a:rPr>
              <a:t>―――――――――――――――――――――――</a:t>
            </a:r>
          </a:p>
        </p:txBody>
      </p:sp>
    </p:spTree>
    <p:extLst>
      <p:ext uri="{BB962C8B-B14F-4D97-AF65-F5344CB8AC3E}">
        <p14:creationId xmlns:p14="http://schemas.microsoft.com/office/powerpoint/2010/main" val="15736920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en-US" altLang="ja-JP" sz="1200" kern="1200" dirty="0">
                <a:solidFill>
                  <a:schemeClr val="tx1"/>
                </a:solidFill>
                <a:effectLst/>
                <a:latin typeface="+mn-lt"/>
                <a:ea typeface="+mn-ea"/>
                <a:cs typeface="+mn-cs"/>
              </a:rPr>
              <a:t>In acute myeloid leukemia, the number of HLA-matched sibling donor transplants registered is approximately 2,000 for the last 10 years in recipients aged 16 years or older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16). The standard risk group is frequently performed.</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The survival probabilities at 5 years after transplantation in registered patients who received HLA-matched sibling donor transplants in the period between 2011 and 2020 are 61.0</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in the standard risk group and 26.0</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in the advanced risk group of patients with leukemia.</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p>
          <a:p>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―≪Disease risk status at transplantation≫―――</a:t>
            </a:r>
          </a:p>
          <a:p>
            <a:r>
              <a:rPr kumimoji="1" lang="en-US" altLang="ja-JP" sz="1200" kern="1200" dirty="0">
                <a:solidFill>
                  <a:schemeClr val="tx1"/>
                </a:solidFill>
                <a:effectLst/>
                <a:latin typeface="+mn-lt"/>
                <a:ea typeface="+mn-ea"/>
                <a:cs typeface="+mn-cs"/>
              </a:rPr>
              <a:t>■Standard Risk Group  : first complete remission [1CR]</a:t>
            </a:r>
            <a:r>
              <a:rPr kumimoji="1" lang="ja-JP" altLang="en-US"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second complete remission [2CR]</a:t>
            </a:r>
          </a:p>
          <a:p>
            <a:r>
              <a:rPr kumimoji="1" lang="en-US" altLang="ja-JP" sz="1200" kern="1200" dirty="0">
                <a:solidFill>
                  <a:schemeClr val="tx1"/>
                </a:solidFill>
                <a:effectLst/>
                <a:latin typeface="+mn-lt"/>
                <a:ea typeface="+mn-ea"/>
                <a:cs typeface="+mn-cs"/>
              </a:rPr>
              <a:t>■Advanced Risk Group</a:t>
            </a:r>
            <a:r>
              <a:rPr kumimoji="1" lang="ja-JP" altLang="en-US"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third or more complete remission [≥3CR]</a:t>
            </a:r>
            <a:r>
              <a:rPr kumimoji="1" lang="ja-JP" altLang="en-US"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primary induction failure [PIF]</a:t>
            </a:r>
            <a:r>
              <a:rPr kumimoji="1" lang="ja-JP" altLang="en-US"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untreated</a:t>
            </a:r>
            <a:r>
              <a:rPr kumimoji="1" lang="ja-JP" altLang="en-US"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relapse</a:t>
            </a:r>
          </a:p>
          <a:p>
            <a:r>
              <a:rPr kumimoji="1" lang="en-US" altLang="ja-JP" sz="1200" kern="1200" dirty="0">
                <a:solidFill>
                  <a:schemeClr val="tx1"/>
                </a:solidFill>
                <a:effectLst/>
                <a:latin typeface="+mn-lt"/>
                <a:ea typeface="+mn-ea"/>
                <a:cs typeface="+mn-cs"/>
              </a:rPr>
              <a:t>―――――――――――――――――――――――</a:t>
            </a:r>
          </a:p>
        </p:txBody>
      </p:sp>
    </p:spTree>
    <p:extLst>
      <p:ext uri="{BB962C8B-B14F-4D97-AF65-F5344CB8AC3E}">
        <p14:creationId xmlns:p14="http://schemas.microsoft.com/office/powerpoint/2010/main" val="34560257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en-US" altLang="ja-JP" sz="1200" kern="1200" dirty="0">
                <a:solidFill>
                  <a:schemeClr val="tx1"/>
                </a:solidFill>
                <a:effectLst/>
                <a:latin typeface="+mn-lt"/>
                <a:ea typeface="+mn-ea"/>
                <a:cs typeface="+mn-cs"/>
              </a:rPr>
              <a:t>In acute myeloid leukemia, the number of bone marrow transplants from unrelated donors registered is approximately 150 for the last 10 years in recipients aged 0 to 15 years. The standard risk group is frequently performed.</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The survival probability at 5 years after transplantation in registered patients who received bone marrow transplants from unrelated donors in the period between 2011 and 2020 is 80.2</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in the standard risk group of patients with leukemia.</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p>
          <a:p>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―≪Disease risk status at transplantation≫―――</a:t>
            </a:r>
          </a:p>
          <a:p>
            <a:r>
              <a:rPr kumimoji="1" lang="en-US" altLang="ja-JP" sz="1200" kern="1200" dirty="0">
                <a:solidFill>
                  <a:schemeClr val="tx1"/>
                </a:solidFill>
                <a:effectLst/>
                <a:latin typeface="+mn-lt"/>
                <a:ea typeface="+mn-ea"/>
                <a:cs typeface="+mn-cs"/>
              </a:rPr>
              <a:t>■Standard Risk Group  : first complete remission [1CR]</a:t>
            </a:r>
            <a:r>
              <a:rPr kumimoji="1" lang="ja-JP" altLang="en-US"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second complete remission [2CR]</a:t>
            </a:r>
          </a:p>
          <a:p>
            <a:r>
              <a:rPr kumimoji="1" lang="en-US" altLang="ja-JP" sz="1200" kern="1200" dirty="0">
                <a:solidFill>
                  <a:schemeClr val="tx1"/>
                </a:solidFill>
                <a:effectLst/>
                <a:latin typeface="+mn-lt"/>
                <a:ea typeface="+mn-ea"/>
                <a:cs typeface="+mn-cs"/>
              </a:rPr>
              <a:t>■Advanced Risk Group</a:t>
            </a:r>
            <a:r>
              <a:rPr kumimoji="1" lang="ja-JP" altLang="en-US"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third or more complete remission [≥3CR]</a:t>
            </a:r>
            <a:r>
              <a:rPr kumimoji="1" lang="ja-JP" altLang="en-US"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primary induction failure [PIF]</a:t>
            </a:r>
            <a:r>
              <a:rPr kumimoji="1" lang="ja-JP" altLang="en-US"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untreated</a:t>
            </a:r>
            <a:r>
              <a:rPr kumimoji="1" lang="ja-JP" altLang="en-US"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relapse</a:t>
            </a:r>
          </a:p>
          <a:p>
            <a:r>
              <a:rPr kumimoji="1" lang="en-US" altLang="ja-JP" sz="1200" kern="1200" dirty="0">
                <a:solidFill>
                  <a:schemeClr val="tx1"/>
                </a:solidFill>
                <a:effectLst/>
                <a:latin typeface="+mn-lt"/>
                <a:ea typeface="+mn-ea"/>
                <a:cs typeface="+mn-cs"/>
              </a:rPr>
              <a:t>―――――――――――――――――――――――</a:t>
            </a:r>
          </a:p>
        </p:txBody>
      </p:sp>
    </p:spTree>
    <p:extLst>
      <p:ext uri="{BB962C8B-B14F-4D97-AF65-F5344CB8AC3E}">
        <p14:creationId xmlns:p14="http://schemas.microsoft.com/office/powerpoint/2010/main" val="379968310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en-US" altLang="ja-JP" sz="1200" kern="1200" dirty="0">
                <a:solidFill>
                  <a:schemeClr val="tx1"/>
                </a:solidFill>
                <a:effectLst/>
                <a:latin typeface="+mn-lt"/>
                <a:ea typeface="+mn-ea"/>
                <a:cs typeface="+mn-cs"/>
              </a:rPr>
              <a:t>In acute myeloid leukemia, the number of bone marrow transplants from unrelated donors registered is more than 3,000 for the last 10 years in recipients aged 16 years or older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16). The standard risk group has accounted for 67</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of the transplantation.</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The survival probabilities at 5 years after transplantation in registered patients who received bone marrow transplants from unrelated donors in the period between 2011 and 2020 are 60.7</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in the standard risk group and 26.8</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in the advanced risk group of patients with leukemia.</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p>
          <a:p>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―≪Disease risk status at transplantation≫―――</a:t>
            </a:r>
          </a:p>
          <a:p>
            <a:r>
              <a:rPr kumimoji="1" lang="en-US" altLang="ja-JP" sz="1200" kern="1200" dirty="0">
                <a:solidFill>
                  <a:schemeClr val="tx1"/>
                </a:solidFill>
                <a:effectLst/>
                <a:latin typeface="+mn-lt"/>
                <a:ea typeface="+mn-ea"/>
                <a:cs typeface="+mn-cs"/>
              </a:rPr>
              <a:t>■Standard Risk Group  : first complete remission [1CR]</a:t>
            </a:r>
            <a:r>
              <a:rPr kumimoji="1" lang="ja-JP" altLang="en-US"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second complete remission [2CR]</a:t>
            </a:r>
          </a:p>
          <a:p>
            <a:r>
              <a:rPr kumimoji="1" lang="en-US" altLang="ja-JP" sz="1200" kern="1200" dirty="0">
                <a:solidFill>
                  <a:schemeClr val="tx1"/>
                </a:solidFill>
                <a:effectLst/>
                <a:latin typeface="+mn-lt"/>
                <a:ea typeface="+mn-ea"/>
                <a:cs typeface="+mn-cs"/>
              </a:rPr>
              <a:t>■Advanced Risk Group</a:t>
            </a:r>
            <a:r>
              <a:rPr kumimoji="1" lang="ja-JP" altLang="en-US"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third or more complete remission [≥3CR]</a:t>
            </a:r>
            <a:r>
              <a:rPr kumimoji="1" lang="ja-JP" altLang="en-US"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primary induction failure [PIF]</a:t>
            </a:r>
            <a:r>
              <a:rPr kumimoji="1" lang="ja-JP" altLang="en-US"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untreated</a:t>
            </a:r>
            <a:r>
              <a:rPr kumimoji="1" lang="ja-JP" altLang="en-US"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relapse</a:t>
            </a:r>
          </a:p>
          <a:p>
            <a:r>
              <a:rPr kumimoji="1" lang="en-US" altLang="ja-JP" sz="1200" kern="1200" dirty="0">
                <a:solidFill>
                  <a:schemeClr val="tx1"/>
                </a:solidFill>
                <a:effectLst/>
                <a:latin typeface="+mn-lt"/>
                <a:ea typeface="+mn-ea"/>
                <a:cs typeface="+mn-cs"/>
              </a:rPr>
              <a:t>―――――――――――――――――――――――</a:t>
            </a:r>
          </a:p>
        </p:txBody>
      </p:sp>
    </p:spTree>
    <p:extLst>
      <p:ext uri="{BB962C8B-B14F-4D97-AF65-F5344CB8AC3E}">
        <p14:creationId xmlns:p14="http://schemas.microsoft.com/office/powerpoint/2010/main" val="35305628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en-US" altLang="ja-JP" sz="1200" kern="1200" dirty="0">
                <a:solidFill>
                  <a:schemeClr val="tx1"/>
                </a:solidFill>
                <a:effectLst/>
                <a:latin typeface="+mn-lt"/>
                <a:ea typeface="+mn-ea"/>
                <a:cs typeface="+mn-cs"/>
              </a:rPr>
              <a:t>In acute myeloid leukemia, the number of cord blood transplants from unrelated donors registered is approximately 300 for the last 10 years in recipients aged 0 to 15 years. The standard risk group is frequently performed.</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The survival probabilities at 5 years after transplantation in registered patients who received cord blood transplants from unrelated donors in the period between 2011 and 2020 are 75.6</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in the standard risk group and 27.8</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in the advanced risk group of patients with leukemia.</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p>
          <a:p>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―≪Disease risk status at transplantation≫―――</a:t>
            </a:r>
          </a:p>
          <a:p>
            <a:r>
              <a:rPr kumimoji="1" lang="en-US" altLang="ja-JP" sz="1200" kern="1200" dirty="0">
                <a:solidFill>
                  <a:schemeClr val="tx1"/>
                </a:solidFill>
                <a:effectLst/>
                <a:latin typeface="+mn-lt"/>
                <a:ea typeface="+mn-ea"/>
                <a:cs typeface="+mn-cs"/>
              </a:rPr>
              <a:t>■Standard Risk Group  : first complete remission [1CR]</a:t>
            </a:r>
            <a:r>
              <a:rPr kumimoji="1" lang="ja-JP" altLang="en-US"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second complete remission [2CR]</a:t>
            </a:r>
          </a:p>
          <a:p>
            <a:r>
              <a:rPr kumimoji="1" lang="en-US" altLang="ja-JP" sz="1200" kern="1200" dirty="0">
                <a:solidFill>
                  <a:schemeClr val="tx1"/>
                </a:solidFill>
                <a:effectLst/>
                <a:latin typeface="+mn-lt"/>
                <a:ea typeface="+mn-ea"/>
                <a:cs typeface="+mn-cs"/>
              </a:rPr>
              <a:t>■Advanced Risk Group</a:t>
            </a:r>
            <a:r>
              <a:rPr kumimoji="1" lang="ja-JP" altLang="en-US"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third or more complete remission [≥3CR]</a:t>
            </a:r>
            <a:r>
              <a:rPr kumimoji="1" lang="ja-JP" altLang="en-US"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primary induction failure [PIF]</a:t>
            </a:r>
            <a:r>
              <a:rPr kumimoji="1" lang="ja-JP" altLang="en-US"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untreated</a:t>
            </a:r>
            <a:r>
              <a:rPr kumimoji="1" lang="ja-JP" altLang="en-US"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relapse</a:t>
            </a:r>
          </a:p>
          <a:p>
            <a:r>
              <a:rPr kumimoji="1" lang="en-US" altLang="ja-JP" sz="1200" kern="1200" dirty="0">
                <a:solidFill>
                  <a:schemeClr val="tx1"/>
                </a:solidFill>
                <a:effectLst/>
                <a:latin typeface="+mn-lt"/>
                <a:ea typeface="+mn-ea"/>
                <a:cs typeface="+mn-cs"/>
              </a:rPr>
              <a:t>―――――――――――――――――――――――</a:t>
            </a:r>
          </a:p>
        </p:txBody>
      </p:sp>
    </p:spTree>
    <p:extLst>
      <p:ext uri="{BB962C8B-B14F-4D97-AF65-F5344CB8AC3E}">
        <p14:creationId xmlns:p14="http://schemas.microsoft.com/office/powerpoint/2010/main" val="99448197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en-US" altLang="ja-JP" sz="1200" kern="1200" dirty="0">
                <a:solidFill>
                  <a:schemeClr val="tx1"/>
                </a:solidFill>
                <a:effectLst/>
                <a:latin typeface="+mn-lt"/>
                <a:ea typeface="+mn-ea"/>
                <a:cs typeface="+mn-cs"/>
              </a:rPr>
              <a:t>In acute myeloid leukemia, the number of cord blood transplants from unrelated donors registered is approximately 4,000 for the last 10 years in recipients aged 16 years or older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16). The advanced risk group accounts for more than half.</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The survival probabilities at 5 years after transplantation in registered patients who received cord blood transplants from unrelated donors in the period between 2011 and 2020 are 58.8</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in the standard risk group and 27.3</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in the advanced risk group of patients with leukemia.</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p>
          <a:p>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―≪Disease risk status at transplantation≫―――</a:t>
            </a:r>
          </a:p>
          <a:p>
            <a:r>
              <a:rPr kumimoji="1" lang="en-US" altLang="ja-JP" sz="1200" kern="1200" dirty="0">
                <a:solidFill>
                  <a:schemeClr val="tx1"/>
                </a:solidFill>
                <a:effectLst/>
                <a:latin typeface="+mn-lt"/>
                <a:ea typeface="+mn-ea"/>
                <a:cs typeface="+mn-cs"/>
              </a:rPr>
              <a:t>■Standard Risk Group  : first complete remission [1CR]</a:t>
            </a:r>
            <a:r>
              <a:rPr kumimoji="1" lang="ja-JP" altLang="en-US"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second complete remission [2CR]</a:t>
            </a:r>
          </a:p>
          <a:p>
            <a:r>
              <a:rPr kumimoji="1" lang="en-US" altLang="ja-JP" sz="1200" kern="1200" dirty="0">
                <a:solidFill>
                  <a:schemeClr val="tx1"/>
                </a:solidFill>
                <a:effectLst/>
                <a:latin typeface="+mn-lt"/>
                <a:ea typeface="+mn-ea"/>
                <a:cs typeface="+mn-cs"/>
              </a:rPr>
              <a:t>■Advanced Risk Group</a:t>
            </a:r>
            <a:r>
              <a:rPr kumimoji="1" lang="ja-JP" altLang="en-US"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third or more complete remission [≥3CR]</a:t>
            </a:r>
            <a:r>
              <a:rPr kumimoji="1" lang="ja-JP" altLang="en-US"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primary induction failure [PIF]</a:t>
            </a:r>
            <a:r>
              <a:rPr kumimoji="1" lang="ja-JP" altLang="en-US"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untreated</a:t>
            </a:r>
            <a:r>
              <a:rPr kumimoji="1" lang="ja-JP" altLang="en-US"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relapse</a:t>
            </a:r>
          </a:p>
          <a:p>
            <a:r>
              <a:rPr kumimoji="1" lang="en-US" altLang="ja-JP" sz="1200" kern="1200" dirty="0">
                <a:solidFill>
                  <a:schemeClr val="tx1"/>
                </a:solidFill>
                <a:effectLst/>
                <a:latin typeface="+mn-lt"/>
                <a:ea typeface="+mn-ea"/>
                <a:cs typeface="+mn-cs"/>
              </a:rPr>
              <a:t>―――――――――――――――――――――――</a:t>
            </a:r>
          </a:p>
        </p:txBody>
      </p:sp>
    </p:spTree>
    <p:extLst>
      <p:ext uri="{BB962C8B-B14F-4D97-AF65-F5344CB8AC3E}">
        <p14:creationId xmlns:p14="http://schemas.microsoft.com/office/powerpoint/2010/main" val="271313057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5563" y="0"/>
            <a:ext cx="6985000" cy="5238750"/>
          </a:xfrm>
          <a:ln>
            <a:noFill/>
          </a:ln>
        </p:spPr>
      </p:sp>
      <p:sp>
        <p:nvSpPr>
          <p:cNvPr id="3" name="ノート プレースホルダ 2"/>
          <p:cNvSpPr>
            <a:spLocks noGrp="1"/>
          </p:cNvSpPr>
          <p:nvPr>
            <p:ph type="body" idx="1"/>
          </p:nvPr>
        </p:nvSpPr>
        <p:spPr>
          <a:xfrm>
            <a:off x="489693" y="5459549"/>
            <a:ext cx="6085904" cy="3635740"/>
          </a:xfrm>
        </p:spPr>
        <p:txBody>
          <a:bodyPr>
            <a:noAutofit/>
          </a:bodyPr>
          <a:lstStyle/>
          <a:p>
            <a:r>
              <a:rPr kumimoji="1" lang="en-US" altLang="ja-JP" sz="1200" kern="1200" dirty="0">
                <a:solidFill>
                  <a:schemeClr val="tx1"/>
                </a:solidFill>
                <a:effectLst/>
                <a:latin typeface="+mn-lt"/>
                <a:ea typeface="+mn-ea"/>
                <a:cs typeface="+mn-cs"/>
              </a:rPr>
              <a:t>In acute lymphoblastic leukemia, the number of allogeneic transplants registered is approximately 1,000 for the last 10 years in recipients aged 0 to 15 years. Cord blood transplantation from unrelated donors is frequently performed.</a:t>
            </a:r>
          </a:p>
          <a:p>
            <a:r>
              <a:rPr kumimoji="1" lang="en-US" altLang="ja-JP" sz="1200" kern="1200" dirty="0">
                <a:solidFill>
                  <a:schemeClr val="tx1"/>
                </a:solidFill>
                <a:effectLst/>
                <a:latin typeface="+mn-lt"/>
                <a:ea typeface="+mn-ea"/>
                <a:cs typeface="+mn-cs"/>
              </a:rPr>
              <a:t>The survival probabilities at 5 years after transplantation in registered patients who received allogeneic transplants in the period between 2011 and 2020 are around 65 to 70% for bone marrow transplants from related donors and transplants from unrelated donors.</a:t>
            </a:r>
            <a:endParaRPr kumimoji="1" lang="ja-JP" altLang="ja-JP"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372693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501719" y="5515726"/>
            <a:ext cx="6067524" cy="2572925"/>
          </a:xfrm>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a:solidFill>
                  <a:schemeClr val="tx1"/>
                </a:solidFill>
                <a:effectLst/>
                <a:latin typeface="+mn-lt"/>
                <a:ea typeface="+mn-ea"/>
                <a:cs typeface="+mn-cs"/>
              </a:rPr>
              <a:t>In Japan, since 1993 in which registration for bone marrow transplantation from unrelated donors was started and since 1997 in which the first case of cord blood transplantation was performed, transplantation from unrelated donors has spread and the total number of transplant recipients has increased. In particular, the increase in cord blood transplants is remarkable. Also, peripheral blood stem cell transplantation from unrelated donors was introduced since 2010, and the number of transplants has been gradually increased.</a:t>
            </a:r>
            <a:endParaRPr kumimoji="1" lang="ja-JP" altLang="ja-JP" sz="1200" kern="1200" dirty="0">
              <a:solidFill>
                <a:schemeClr val="tx1"/>
              </a:solidFill>
              <a:effectLst/>
              <a:latin typeface="+mn-lt"/>
              <a:ea typeface="+mn-ea"/>
              <a:cs typeface="+mn-cs"/>
            </a:endParaRPr>
          </a:p>
        </p:txBody>
      </p:sp>
      <p:sp>
        <p:nvSpPr>
          <p:cNvPr id="9" name="スライド イメージ プレースホルダ 8"/>
          <p:cNvSpPr>
            <a:spLocks noGrp="1" noRot="1" noChangeAspect="1"/>
          </p:cNvSpPr>
          <p:nvPr>
            <p:ph type="sldImg"/>
          </p:nvPr>
        </p:nvSpPr>
        <p:spPr>
          <a:xfrm>
            <a:off x="55563" y="0"/>
            <a:ext cx="6985000" cy="5238750"/>
          </a:xfrm>
          <a:ln>
            <a:noFill/>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5563" y="0"/>
            <a:ext cx="6985000" cy="5238750"/>
          </a:xfrm>
          <a:ln>
            <a:noFill/>
          </a:ln>
        </p:spPr>
      </p:sp>
      <p:sp>
        <p:nvSpPr>
          <p:cNvPr id="3" name="ノート プレースホルダ 2"/>
          <p:cNvSpPr>
            <a:spLocks noGrp="1"/>
          </p:cNvSpPr>
          <p:nvPr>
            <p:ph type="body" idx="1"/>
          </p:nvPr>
        </p:nvSpPr>
        <p:spPr>
          <a:xfrm>
            <a:off x="479858" y="5508145"/>
            <a:ext cx="6089387" cy="3172614"/>
          </a:xfrm>
        </p:spPr>
        <p:txBody>
          <a:bodyPr>
            <a:noAutofit/>
          </a:bodyPr>
          <a:lstStyle/>
          <a:p>
            <a:r>
              <a:rPr kumimoji="1" lang="en-US" altLang="ja-JP" sz="1200" kern="1200" dirty="0">
                <a:solidFill>
                  <a:schemeClr val="tx1"/>
                </a:solidFill>
                <a:effectLst/>
                <a:latin typeface="+mn-lt"/>
                <a:ea typeface="+mn-ea"/>
                <a:cs typeface="+mn-cs"/>
              </a:rPr>
              <a:t>In acute lymphoblastic leukemia, the number of allogeneic transplants registered is approximately 4,000 for the last 10 years in recipients aged 16 years or older (≥16). Bone marrow transplantation from unrelated donors is frequently performed.</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The survival probabilities at 5 years after transplantation in registered patients who received allogeneic transplants in the period between 2011 and 2020 ranges from 50</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to 65</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for both transplants from related and unrelated donors.</a:t>
            </a:r>
            <a:endParaRPr lang="ja-JP" altLang="en-US" dirty="0">
              <a:solidFill>
                <a:srgbClr val="0B5395"/>
              </a:solidFill>
              <a:latin typeface="Calibri" panose="020F0502020204030204" pitchFamily="34" charset="0"/>
              <a:ea typeface="ＭＳ Ｐゴシック" panose="020B0600070205080204" pitchFamily="50" charset="-128"/>
              <a:cs typeface="メイリオ" pitchFamily="50" charset="-128"/>
            </a:endParaRPr>
          </a:p>
        </p:txBody>
      </p:sp>
    </p:spTree>
    <p:extLst>
      <p:ext uri="{BB962C8B-B14F-4D97-AF65-F5344CB8AC3E}">
        <p14:creationId xmlns:p14="http://schemas.microsoft.com/office/powerpoint/2010/main" val="76186800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en-US" altLang="ja-JP" sz="1200" kern="1200" dirty="0">
                <a:solidFill>
                  <a:schemeClr val="tx1"/>
                </a:solidFill>
                <a:effectLst/>
                <a:latin typeface="+mn-lt"/>
                <a:ea typeface="+mn-ea"/>
                <a:cs typeface="+mn-cs"/>
              </a:rPr>
              <a:t>In acute lymphoblastic leukemia, the number of HLA-matched sibling donor transplants registered is approximately 150 for the last 10 years in recipients aged 0 to 15 years. </a:t>
            </a:r>
          </a:p>
          <a:p>
            <a:r>
              <a:rPr kumimoji="1" lang="en-US" altLang="ja-JP" sz="1200" kern="1200" dirty="0">
                <a:solidFill>
                  <a:schemeClr val="tx1"/>
                </a:solidFill>
                <a:effectLst/>
                <a:latin typeface="+mn-lt"/>
                <a:ea typeface="+mn-ea"/>
                <a:cs typeface="+mn-cs"/>
              </a:rPr>
              <a:t>The number of patients with standard risk or with advanced risk are similar.</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The survival probabilities at 5 years after transplantation in registered patients who received HLA-matched sibling donor transplants in the period between 2011 and 2020 are as high as 90.8</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in the standard risk group and 52.2</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in the advanced risk group of patients with leukemia.</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p>
          <a:p>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Disease risk status at transplantation</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■Standard Risk Group : first complete remission [1CR]</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■Advanced Risk Group : second or more complete remission [≥2CR]</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primary induction failure [PIF]</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PIF, extramedullary involvement only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untreated</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relapse</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65359104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en-US" altLang="ja-JP" sz="1200" kern="1200" dirty="0">
                <a:solidFill>
                  <a:schemeClr val="tx1"/>
                </a:solidFill>
                <a:effectLst/>
                <a:latin typeface="+mn-lt"/>
                <a:ea typeface="+mn-ea"/>
                <a:cs typeface="+mn-cs"/>
              </a:rPr>
              <a:t>In acute lymphoblastic leukemia, the number of HLA-matched sibling donor transplants registered is approximately 900 for the last 10 years in recipients aged 16 years or older (≥16). </a:t>
            </a:r>
          </a:p>
          <a:p>
            <a:r>
              <a:rPr kumimoji="1" lang="en-US" altLang="ja-JP" sz="1200" kern="1200" dirty="0">
                <a:solidFill>
                  <a:schemeClr val="tx1"/>
                </a:solidFill>
                <a:effectLst/>
                <a:latin typeface="+mn-lt"/>
                <a:ea typeface="+mn-ea"/>
                <a:cs typeface="+mn-cs"/>
              </a:rPr>
              <a:t>The standard risk group has accounted for around 80</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of the transplantation.</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The survival probabilities at 5 years after transplantation in registered patients who received HLA-matched sibling donor transplants in the period between 2011 and 2020 are 71.5</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in the standard risk group and 39.6</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in the advanced risk group of patients with leukemia.</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p>
          <a:p>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Disease risk status at transplantation</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■Standard Risk Group : first complete remission [1CR]</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■Advanced Risk Group : second or more complete remission [≥2CR]</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primary induction failure [PIF]</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PIF, extramedullary involvement only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untreated</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relapse</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45100628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en-US" altLang="ja-JP" sz="1200" kern="1200" dirty="0">
                <a:solidFill>
                  <a:schemeClr val="tx1"/>
                </a:solidFill>
                <a:effectLst/>
                <a:latin typeface="+mn-lt"/>
                <a:ea typeface="+mn-ea"/>
                <a:cs typeface="+mn-cs"/>
              </a:rPr>
              <a:t>In acute lymphoblastic, the number of bone marrow transplants from unrelated donors registered is approximately 250 for the last 10 years in recipients aged 0 to 15 years. The number of patients with standard risk or with advanced risk are similar.</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The survival probabilities at 5 years after transplantation in registered patients who received bone marrow transplants from unrelated donors in the period between 2011 and 2020 are 87.2</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in the standard risk group and 54.8</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in the advanced risk group of patients with leukemia.</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p>
          <a:p>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Disease risk status at transplantation</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■Standard Risk Group : first complete remission [1CR]</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■Advanced Risk Group : second or more complete remission [≥2CR]</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primary induction failure [PIF]</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PIF, extramedullary involvement only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untreated</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relapse</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85689592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en-US" altLang="ja-JP" sz="1200" kern="1200" dirty="0">
                <a:solidFill>
                  <a:schemeClr val="tx1"/>
                </a:solidFill>
                <a:effectLst/>
                <a:latin typeface="+mn-lt"/>
                <a:ea typeface="+mn-ea"/>
                <a:cs typeface="+mn-cs"/>
              </a:rPr>
              <a:t>In acute lymphoblastic leukemia, the number of bone marrow transplants from unrelated donors registered is approximately 1,600 for the last 10 years in recipients aged 16 years or older (≥16). The standard risk group has accounted for around 75</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of the transplantation.</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The survival probabilities at 5 years after transplantation in registered patients who received bone marrow transplants from unrelated donors in the period between 2011 and 2020 are 68.9</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in the standard risk group and 34.4</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in the advanced risk group of patients with leukemia.</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p>
          <a:p>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Disease risk status at transplantation</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■Standard Risk Group : first complete remission [1CR]</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■Advanced Risk Group : second or more complete remission [≥2CR]</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primary induction failure [PIF]</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PIF, extramedullary involvement only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untreated</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relapse</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91366650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en-US" altLang="ja-JP" sz="1200" kern="1200" dirty="0">
                <a:solidFill>
                  <a:schemeClr val="tx1"/>
                </a:solidFill>
                <a:effectLst/>
                <a:latin typeface="+mn-lt"/>
                <a:ea typeface="+mn-ea"/>
                <a:cs typeface="+mn-cs"/>
              </a:rPr>
              <a:t>In acute lymphoblastic, the number of cord blood transplants from unrelated donors registered is approximately 400 for the last 10 years in recipients aged 0 to 15 years. The number of patients with standard risk or with advanced risk are similar.</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The survival probabilities at 5 years after transplantation in registered patients who received cord blood transplants from unrelated donors in the period between 2011 and 2020 are 83.9</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in the standard risk group and 57.2</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in the advanced risk group of patients with leukemia.</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p>
          <a:p>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Disease risk status at transplantation</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■Standard Risk Group : first complete remission [1CR]</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■Advanced Risk Group : second or more complete remission [≥2CR]</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primary induction failure [PIF]</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PIF, extramedullary involvement only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untreated</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relapse</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96959694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en-US" altLang="ja-JP" sz="1200" kern="1200" dirty="0">
                <a:solidFill>
                  <a:schemeClr val="tx1"/>
                </a:solidFill>
                <a:effectLst/>
                <a:latin typeface="+mn-lt"/>
                <a:ea typeface="+mn-ea"/>
                <a:cs typeface="+mn-cs"/>
              </a:rPr>
              <a:t>In acute lymphoblastic, the number of cord blood transplants from unrelated donors registered is approximately 1,000 for the last 10 years in recipients aged 16 years or older (≥16). The standard risk group has accounted for 64</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of the transplantation.</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The survival probabilities at 5 years after transplantation in registered patients who received cord blood transplants from unrelated donors in the period between 2011 and 2020 are 68.9</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in the standard risk group and 30.0</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in the advanced risk group of patients with leukemia.</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p>
          <a:p>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Disease risk status at transplantation</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■Standard Risk Group : first complete remission [1CR]</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■Advanced Risk Group : second or more complete remission [≥2CR]</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primary induction failure [PIF]</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PIF, extramedullary involvement only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untreated</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relapse</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0932936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5563" y="0"/>
            <a:ext cx="6988175" cy="5241925"/>
          </a:xfrm>
          <a:ln>
            <a:noFill/>
          </a:ln>
        </p:spPr>
      </p:sp>
      <p:sp>
        <p:nvSpPr>
          <p:cNvPr id="3" name="ノート プレースホルダ 2"/>
          <p:cNvSpPr>
            <a:spLocks noGrp="1"/>
          </p:cNvSpPr>
          <p:nvPr>
            <p:ph type="body" idx="1"/>
          </p:nvPr>
        </p:nvSpPr>
        <p:spPr>
          <a:xfrm>
            <a:off x="499525" y="5508149"/>
            <a:ext cx="6069718" cy="3365583"/>
          </a:xfrm>
        </p:spPr>
        <p:txBody>
          <a:bodyPr>
            <a:noAutofit/>
          </a:bodyPr>
          <a:lstStyle/>
          <a:p>
            <a:r>
              <a:rPr kumimoji="1" lang="en-US" altLang="ja-JP" sz="1200" kern="1200" dirty="0">
                <a:solidFill>
                  <a:schemeClr val="tx1"/>
                </a:solidFill>
                <a:effectLst/>
                <a:latin typeface="+mn-lt"/>
                <a:ea typeface="+mn-ea"/>
                <a:cs typeface="+mn-cs"/>
              </a:rPr>
              <a:t>In chronic myelogenous leukemia, the number of allogeneic transplants registered is below 50 for the last 10 years in recipients aged 0 to 15 years. Bone marrow transplantation from related donors are frequently performed.</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The survival probabilities at 5 years after transplantation in registered patients who received allogeneic transplants in the period between 2011 and 2020 are 75.0</a:t>
            </a:r>
            <a:r>
              <a:rPr kumimoji="1" lang="ja-JP" altLang="ja-JP"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for bone marrow transplants from related donors and 78.6</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for bone marrow transplants from unrelated donors.</a:t>
            </a:r>
            <a:endParaRPr kumimoji="1" lang="ja-JP" altLang="ja-JP"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1401553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a:xfrm>
            <a:off x="479858" y="5469432"/>
            <a:ext cx="6089387" cy="3326989"/>
          </a:xfrm>
        </p:spPr>
        <p:txBody>
          <a:bodyPr>
            <a:noAutofit/>
          </a:bodyPr>
          <a:lstStyle/>
          <a:p>
            <a:r>
              <a:rPr kumimoji="1" lang="en-US" altLang="ja-JP" sz="1200" kern="1200" dirty="0">
                <a:solidFill>
                  <a:schemeClr val="tx1"/>
                </a:solidFill>
                <a:effectLst/>
                <a:latin typeface="+mn-lt"/>
                <a:ea typeface="+mn-ea"/>
                <a:cs typeface="+mn-cs"/>
              </a:rPr>
              <a:t>In chronic myelogenous leukemia, the number of allogeneic transplants registered is approximately 650 for the last 10 years in recipients aged 16 years or older (≥16). </a:t>
            </a:r>
          </a:p>
          <a:p>
            <a:r>
              <a:rPr kumimoji="1" lang="en-US" altLang="ja-JP" sz="1200" kern="1200" dirty="0">
                <a:solidFill>
                  <a:schemeClr val="tx1"/>
                </a:solidFill>
                <a:effectLst/>
                <a:latin typeface="+mn-lt"/>
                <a:ea typeface="+mn-ea"/>
                <a:cs typeface="+mn-cs"/>
              </a:rPr>
              <a:t>Bone marrow transplantation from unrelated donors is frequently performed.</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The survival probabilities at 5 years after transplantation in registered patients who received allogeneic transplants in the period between 2011 and 2020 are 74.4% for bone marrow transplants from related donors, and around 60% for peripheral blood stem cell transplants from related or unrelated donors.</a:t>
            </a:r>
            <a:endParaRPr lang="ja-JP" altLang="en-US" dirty="0">
              <a:solidFill>
                <a:srgbClr val="0B5395"/>
              </a:solidFill>
              <a:latin typeface="Calibri" panose="020F0502020204030204" pitchFamily="34" charset="0"/>
              <a:ea typeface="ＭＳ Ｐゴシック" panose="020B0600070205080204" pitchFamily="50" charset="-128"/>
              <a:cs typeface="メイリオ" pitchFamily="50" charset="-128"/>
            </a:endParaRPr>
          </a:p>
        </p:txBody>
      </p:sp>
    </p:spTree>
    <p:extLst>
      <p:ext uri="{BB962C8B-B14F-4D97-AF65-F5344CB8AC3E}">
        <p14:creationId xmlns:p14="http://schemas.microsoft.com/office/powerpoint/2010/main" val="362322906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en-US" altLang="ja-JP" sz="1200" kern="1200" dirty="0">
                <a:solidFill>
                  <a:schemeClr val="tx1"/>
                </a:solidFill>
                <a:effectLst/>
                <a:latin typeface="+mn-lt"/>
                <a:ea typeface="+mn-ea"/>
                <a:cs typeface="+mn-cs"/>
              </a:rPr>
              <a:t>In chronic myelogenous leukemia, the number of HLA-matched sibling donor transplants registered is approximately 130 for the last 10 years in recipients aged 16 years or older (≥16). The advanced risk group has accounted for around 65</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of the transplantation.</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The survival probabilities at 5 years after transplantation in registered patients who received HLA-matched sibling donor transplants in the period between 2011 and 2020 are 89.1</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in the standard risk group and 60.3</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in the advanced risk group of patients with leukemia.</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Disease risk status at transplantation</a:t>
            </a:r>
            <a:r>
              <a:rPr kumimoji="1" lang="ja-JP" altLang="ja-JP" sz="1200" kern="1200" dirty="0">
                <a:solidFill>
                  <a:schemeClr val="tx1"/>
                </a:solidFill>
                <a:effectLst/>
                <a:latin typeface="+mn-lt"/>
                <a:ea typeface="+mn-ea"/>
                <a:cs typeface="+mn-cs"/>
              </a:rPr>
              <a:t>≫―――</a:t>
            </a: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Standard Risk Group : complete hematologic response(CHR)</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first chronic phase[1CP]</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Advanced Risk Group : second or more chronic phase [≥2CP]</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accelerated phase [AP]</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blast crisis [BC]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ja-JP" altLang="ja-JP" sz="1000" kern="1200" dirty="0">
                <a:solidFill>
                  <a:schemeClr val="tx1"/>
                </a:solidFill>
                <a:effectLst/>
                <a:latin typeface="+mn-lt"/>
                <a:ea typeface="+mn-ea"/>
                <a:cs typeface="+mn-cs"/>
              </a:rPr>
              <a:t>――――――――――――――――――――――</a:t>
            </a:r>
            <a:endParaRPr lang="ja-JP" altLang="en-US" sz="10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2331077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730" y="5495782"/>
            <a:ext cx="6075864" cy="2572925"/>
          </a:xfrm>
        </p:spPr>
        <p:txBody>
          <a:bodyPr>
            <a:normAutofit/>
          </a:bodyPr>
          <a:lstStyle/>
          <a:p>
            <a:pPr defTabSz="954634">
              <a:defRPr/>
            </a:pPr>
            <a:r>
              <a:rPr kumimoji="1" lang="en-US" altLang="ja-JP" sz="1200" kern="1200" dirty="0">
                <a:solidFill>
                  <a:schemeClr val="tx1"/>
                </a:solidFill>
                <a:effectLst/>
                <a:latin typeface="+mn-lt"/>
                <a:ea typeface="+mn-ea"/>
                <a:cs typeface="+mn-cs"/>
              </a:rPr>
              <a:t>Due to the spread of transplants with reduced intensity conditioning (RIC), the age groups in which transplantation is indicated have expanded, and the number of transplants in older age groups has increased. </a:t>
            </a:r>
            <a:endParaRPr lang="ja-JP" altLang="ja-JP" sz="1300" dirty="0"/>
          </a:p>
        </p:txBody>
      </p:sp>
      <p:sp>
        <p:nvSpPr>
          <p:cNvPr id="9" name="スライド イメージ プレースホルダ 8"/>
          <p:cNvSpPr>
            <a:spLocks noGrp="1" noRot="1" noChangeAspect="1"/>
          </p:cNvSpPr>
          <p:nvPr>
            <p:ph type="sldImg"/>
          </p:nvPr>
        </p:nvSpPr>
        <p:spPr>
          <a:xfrm>
            <a:off x="58738" y="0"/>
            <a:ext cx="6985000" cy="5238750"/>
          </a:xfrm>
          <a:ln>
            <a:noFill/>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en-US" altLang="ja-JP" sz="1200" kern="1200" dirty="0">
                <a:solidFill>
                  <a:schemeClr val="tx1"/>
                </a:solidFill>
                <a:effectLst/>
                <a:latin typeface="+mn-lt"/>
                <a:ea typeface="+mn-ea"/>
                <a:cs typeface="+mn-cs"/>
              </a:rPr>
              <a:t>In chronic myelogenous leukemia, the number of bone marrow transplants from unrelated donors registered is approximately 260 for the last 10 years in recipients aged 16 years or older (≥16). </a:t>
            </a:r>
          </a:p>
          <a:p>
            <a:r>
              <a:rPr kumimoji="1" lang="en-US" altLang="ja-JP" sz="1200" kern="1200" dirty="0">
                <a:solidFill>
                  <a:schemeClr val="tx1"/>
                </a:solidFill>
                <a:effectLst/>
                <a:latin typeface="+mn-lt"/>
                <a:ea typeface="+mn-ea"/>
                <a:cs typeface="+mn-cs"/>
              </a:rPr>
              <a:t>The advanced risk group has accounted for around 65</a:t>
            </a:r>
            <a:r>
              <a:rPr kumimoji="1" lang="ja-JP" altLang="ja-JP"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of the transplantation.</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The survival probabilities at 5 years after transplantation in registered patients who received bone marrow transplants from unrelated donors in the period between 2011 and 2020 ranges from 60 to 70</a:t>
            </a:r>
            <a:r>
              <a:rPr kumimoji="1" lang="ja-JP" altLang="ja-JP"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for both the standard risk group and the advanced risk group of patients with leukemia.</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Disease risk status at transplantation</a:t>
            </a:r>
            <a:r>
              <a:rPr kumimoji="1" lang="ja-JP" altLang="ja-JP" sz="1200" kern="1200" dirty="0">
                <a:solidFill>
                  <a:schemeClr val="tx1"/>
                </a:solidFill>
                <a:effectLst/>
                <a:latin typeface="+mn-lt"/>
                <a:ea typeface="+mn-ea"/>
                <a:cs typeface="+mn-cs"/>
              </a:rPr>
              <a:t>≫―――</a:t>
            </a: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Standard Risk Group : complete hematologic response(CHR)</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first chronic phase[1CP]</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Advanced Risk Group : second or more chronic phase [≥2CP]</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accelerated phase [AP]</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blast crisis [BC]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ja-JP" altLang="ja-JP" sz="1000" kern="1200" dirty="0">
                <a:solidFill>
                  <a:schemeClr val="tx1"/>
                </a:solidFill>
                <a:effectLst/>
                <a:latin typeface="+mn-lt"/>
                <a:ea typeface="+mn-ea"/>
                <a:cs typeface="+mn-cs"/>
              </a:rPr>
              <a:t>――――――――――――――――――――――</a:t>
            </a:r>
            <a:endParaRPr lang="ja-JP" altLang="en-US" sz="10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144501049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en-US" altLang="ja-JP" sz="1200" kern="1200" dirty="0">
                <a:solidFill>
                  <a:schemeClr val="tx1"/>
                </a:solidFill>
                <a:effectLst/>
                <a:latin typeface="+mn-lt"/>
                <a:ea typeface="+mn-ea"/>
                <a:cs typeface="+mn-cs"/>
              </a:rPr>
              <a:t>In chronic myelogenous leukemia, the number of cord blood transplants from unrelated donors registered is approximately 190 for the last 10 years in recipients aged 16 years or older (≥16). The advanced risk group has accounted for around 75</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of the transplantation.</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The survival probabilities at 5 years after transplantation in registered patients who received cord blood transplants from unrelated donors in the period between 2011 and 2020 are 79.8</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in the standard risk group and 56.4</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in the advanced risk group of patients with leukemia.</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Disease risk status at transplantation</a:t>
            </a:r>
            <a:r>
              <a:rPr kumimoji="1" lang="ja-JP" altLang="ja-JP" sz="1200" kern="1200" dirty="0">
                <a:solidFill>
                  <a:schemeClr val="tx1"/>
                </a:solidFill>
                <a:effectLst/>
                <a:latin typeface="+mn-lt"/>
                <a:ea typeface="+mn-ea"/>
                <a:cs typeface="+mn-cs"/>
              </a:rPr>
              <a:t>≫―――</a:t>
            </a: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Standard Risk Group : complete hematologic response(CHR)</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first chronic phase[1CP]</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Advanced Risk Group : second or more chronic phase [≥2CP]</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accelerated phase [AP]</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blast crisis [BC]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ja-JP" altLang="ja-JP" sz="1000" kern="1200" dirty="0">
                <a:solidFill>
                  <a:schemeClr val="tx1"/>
                </a:solidFill>
                <a:effectLst/>
                <a:latin typeface="+mn-lt"/>
                <a:ea typeface="+mn-ea"/>
                <a:cs typeface="+mn-cs"/>
              </a:rPr>
              <a:t>――――――――――――――――――――――</a:t>
            </a:r>
            <a:endParaRPr lang="ja-JP" altLang="en-US" sz="10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43681770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a:xfrm>
            <a:off x="479857" y="5469431"/>
            <a:ext cx="6089386" cy="3816650"/>
          </a:xfrm>
        </p:spPr>
        <p:txBody>
          <a:bodyPr>
            <a:noAutofit/>
          </a:bodyPr>
          <a:lstStyle/>
          <a:p>
            <a:r>
              <a:rPr kumimoji="1" lang="en-US" altLang="ja-JP" sz="1200" kern="1200" dirty="0">
                <a:solidFill>
                  <a:schemeClr val="tx1"/>
                </a:solidFill>
                <a:effectLst/>
                <a:latin typeface="+mn-lt"/>
                <a:ea typeface="+mn-ea"/>
                <a:cs typeface="+mn-cs"/>
              </a:rPr>
              <a:t>In myelodysplastic syndromes, the number of allogeneic transplants registered is approximately 250 for the last 10 years for recipients aged 0 to 15 years. </a:t>
            </a:r>
            <a:r>
              <a:rPr kumimoji="1" lang="en-US" altLang="ja-JP" sz="1200" kern="1200" baseline="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Bone marrow transplantation from unrelated donors is frequently performed.</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The survival probabilities at 5 years after transplantation in registered patients who received allogeneic transplants in the period between 2011 and 2020 are around 85</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or more for both bone marrow transplants from related and unrelated donors.</a:t>
            </a:r>
            <a:endParaRPr lang="ja-JP" altLang="en-US" dirty="0">
              <a:solidFill>
                <a:srgbClr val="0B5395"/>
              </a:solidFill>
              <a:latin typeface="Calibri" panose="020F0502020204030204" pitchFamily="34" charset="0"/>
              <a:ea typeface="ＭＳ Ｐゴシック" panose="020B0600070205080204" pitchFamily="50" charset="-128"/>
              <a:cs typeface="メイリオ" pitchFamily="50" charset="-128"/>
            </a:endParaRPr>
          </a:p>
        </p:txBody>
      </p:sp>
    </p:spTree>
    <p:extLst>
      <p:ext uri="{BB962C8B-B14F-4D97-AF65-F5344CB8AC3E}">
        <p14:creationId xmlns:p14="http://schemas.microsoft.com/office/powerpoint/2010/main" val="388086978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a:xfrm>
            <a:off x="499525" y="5546862"/>
            <a:ext cx="6089386" cy="3384880"/>
          </a:xfrm>
        </p:spPr>
        <p:txBody>
          <a:bodyPr>
            <a:noAutofit/>
          </a:bodyPr>
          <a:lstStyle/>
          <a:p>
            <a:r>
              <a:rPr kumimoji="1" lang="en-US" altLang="ja-JP" sz="1200" kern="1200" dirty="0">
                <a:solidFill>
                  <a:schemeClr val="tx1"/>
                </a:solidFill>
                <a:effectLst/>
                <a:latin typeface="+mn-lt"/>
                <a:ea typeface="+mn-ea"/>
                <a:cs typeface="+mn-cs"/>
              </a:rPr>
              <a:t>In myelodysplastic syndromes, the number of allogeneic transplants registered is more than 3,000 for the last 10 years in recipients aged 16 years or older (≥16). </a:t>
            </a:r>
            <a:r>
              <a:rPr kumimoji="1" lang="en-US" altLang="ja-JP" sz="1200" kern="1200" baseline="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Bone marrow transplantation from unrelated donors is frequently performed.</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The survival probabilities at 5 years after transplantation in registered patients who received allogeneic transplants in the period between 2011 and 2020 ranges from 40 to 50%.</a:t>
            </a:r>
            <a:endParaRPr kumimoji="1" lang="ja-JP" altLang="ja-JP" sz="1200" kern="1200" dirty="0">
              <a:solidFill>
                <a:schemeClr val="tx1"/>
              </a:solidFill>
              <a:effectLst/>
              <a:latin typeface="+mn-lt"/>
              <a:ea typeface="+mn-ea"/>
              <a:cs typeface="+mn-cs"/>
            </a:endParaRPr>
          </a:p>
          <a:p>
            <a:endParaRPr lang="ja-JP" altLang="en-US" dirty="0">
              <a:solidFill>
                <a:srgbClr val="0B5395"/>
              </a:solidFill>
              <a:latin typeface="Calibri" panose="020F0502020204030204" pitchFamily="34" charset="0"/>
              <a:ea typeface="ＭＳ Ｐゴシック" panose="020B0600070205080204" pitchFamily="50" charset="-128"/>
              <a:cs typeface="メイリオ" pitchFamily="50" charset="-128"/>
            </a:endParaRPr>
          </a:p>
        </p:txBody>
      </p:sp>
    </p:spTree>
    <p:extLst>
      <p:ext uri="{BB962C8B-B14F-4D97-AF65-F5344CB8AC3E}">
        <p14:creationId xmlns:p14="http://schemas.microsoft.com/office/powerpoint/2010/main" val="9385537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en-US" altLang="ja-JP" sz="1200" kern="1200" dirty="0">
                <a:solidFill>
                  <a:schemeClr val="tx1"/>
                </a:solidFill>
                <a:effectLst/>
                <a:latin typeface="+mn-lt"/>
                <a:ea typeface="+mn-ea"/>
                <a:cs typeface="+mn-cs"/>
              </a:rPr>
              <a:t>In myelodysplastic syndromes, the number of HLA-matched sibling donor transplants registered is approximately 50 for the last 10 years in recipients aged 0 to 15 years. </a:t>
            </a:r>
            <a:r>
              <a:rPr kumimoji="1" lang="en-US" altLang="ja-JP" sz="1200" kern="1200" baseline="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The standard risk group is frequently performed.</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The survival probabilities at 5 years after transplantation in registered patients who received HLA-matched sibling donor transplants in the period between 2011 and 2020 are 91.0</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in the standard risk group and 72.9</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in the advanced risk group.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Disease risk status at transplantation</a:t>
            </a:r>
            <a:r>
              <a:rPr kumimoji="1" lang="ja-JP" altLang="ja-JP" sz="1200" kern="1200" dirty="0">
                <a:solidFill>
                  <a:schemeClr val="tx1"/>
                </a:solidFill>
                <a:effectLst/>
                <a:latin typeface="+mn-lt"/>
                <a:ea typeface="+mn-ea"/>
                <a:cs typeface="+mn-cs"/>
              </a:rPr>
              <a:t>≫―――</a:t>
            </a: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Standard Risk Group</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WHO 2017 classification : MDS with single lineage dysplasia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MDS-RS and single lineage dysplasia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MDS-RS and multilineage dysplasia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MDS with multilineage dysplasia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MDS with isolated del(5q)</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MDS, unclassifiable</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Refractory cytopenia of childhood (provisional entity)</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WHO old classification, FAB classification</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RARS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RCMD</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RCMD-RS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5q-syndrome</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Advanced Risk Group</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WHO 2017 classification : MDS with excess blasts-1 (MDS-EB-1)</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MDS with excess blasts-2 (MDS-EB-2)</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WHO old classification, FAB classification : RAEB</a:t>
            </a:r>
            <a:r>
              <a:rPr kumimoji="1" lang="ja-JP"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RAEBt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RAEB-1</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RAEB-2</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ja-JP" altLang="ja-JP" sz="1100" kern="1200" dirty="0">
                <a:solidFill>
                  <a:schemeClr val="tx1"/>
                </a:solidFill>
                <a:effectLst/>
                <a:latin typeface="+mn-lt"/>
                <a:ea typeface="+mn-ea"/>
                <a:cs typeface="+mn-cs"/>
              </a:rPr>
              <a:t>――――――――――――――――――――――</a:t>
            </a:r>
            <a:endParaRPr lang="en-US" altLang="ja-JP" sz="1100" b="1" dirty="0"/>
          </a:p>
        </p:txBody>
      </p:sp>
    </p:spTree>
    <p:extLst>
      <p:ext uri="{BB962C8B-B14F-4D97-AF65-F5344CB8AC3E}">
        <p14:creationId xmlns:p14="http://schemas.microsoft.com/office/powerpoint/2010/main" val="27350033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en-US" altLang="ja-JP" sz="1200" kern="1200" dirty="0">
                <a:solidFill>
                  <a:schemeClr val="tx1"/>
                </a:solidFill>
                <a:effectLst/>
                <a:latin typeface="+mn-lt"/>
                <a:ea typeface="+mn-ea"/>
                <a:cs typeface="+mn-cs"/>
              </a:rPr>
              <a:t>In myelodysplastic syndromes, the number of HLA-matched sibling donor transplants registered is approximately 530 for the last 10 years in recipients aged 16 years or older (≥16). The advanced risk group has accounted for around 65</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of the transplantation.</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The survival probabilities at 5 years after transplantation in registered patients who received HLA-matched sibling donor transplants in the period between 2011 and 2020 are 64.0</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in the standard risk group and 44.4</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in the advanced risk group.</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Disease risk status at transplantation</a:t>
            </a:r>
            <a:r>
              <a:rPr kumimoji="1" lang="ja-JP" altLang="ja-JP" sz="1200" kern="1200" dirty="0">
                <a:solidFill>
                  <a:schemeClr val="tx1"/>
                </a:solidFill>
                <a:effectLst/>
                <a:latin typeface="+mn-lt"/>
                <a:ea typeface="+mn-ea"/>
                <a:cs typeface="+mn-cs"/>
              </a:rPr>
              <a:t>≫―――</a:t>
            </a: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Standard Risk Group</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WHO 2017 classification : MDS with single lineage dysplasia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MDS-RS and single lineage dysplasia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MDS-RS and multilineage dysplasia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MDS with multilineage dysplasia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MDS with isolated del(5q)</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MDS, unclassifiable</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Refractory cytopenia of childhood (provisional entity)</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WHO old classification, FAB classification</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RARS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RCMD</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RCMD-RS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5q-syndrome</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Advanced Risk Group</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WHO 2017 classification : MDS with excess blasts-1 (MDS-EB-1)</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MDS with excess blasts-2 (MDS-EB-2)</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WHO old classification, FAB classification : RAEB</a:t>
            </a:r>
            <a:r>
              <a:rPr kumimoji="1" lang="ja-JP"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RAEBt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RAEB-1</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RAEB-2</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ja-JP" altLang="ja-JP" sz="1100" kern="1200" dirty="0">
                <a:solidFill>
                  <a:schemeClr val="tx1"/>
                </a:solidFill>
                <a:effectLst/>
                <a:latin typeface="+mn-lt"/>
                <a:ea typeface="+mn-ea"/>
                <a:cs typeface="+mn-cs"/>
              </a:rPr>
              <a:t>――――――――――――――――――――――</a:t>
            </a:r>
            <a:endParaRPr lang="en-US" altLang="ja-JP" sz="1100" b="1" dirty="0"/>
          </a:p>
        </p:txBody>
      </p:sp>
    </p:spTree>
    <p:extLst>
      <p:ext uri="{BB962C8B-B14F-4D97-AF65-F5344CB8AC3E}">
        <p14:creationId xmlns:p14="http://schemas.microsoft.com/office/powerpoint/2010/main" val="79735249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en-US" altLang="ja-JP" sz="1200" kern="1200" dirty="0">
                <a:solidFill>
                  <a:schemeClr val="tx1"/>
                </a:solidFill>
                <a:effectLst/>
                <a:latin typeface="+mn-lt"/>
                <a:ea typeface="+mn-ea"/>
                <a:cs typeface="+mn-cs"/>
              </a:rPr>
              <a:t>In myelodysplastic syndromes, the number of bone marrow transplants from unrelated donors registered is approximately 100 for the last 10 years in recipients aged 0 to 15 years.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The survival probabilities at 5 years after transplantation in registered patients who received bone marrow transplants from unrelated donors in the period between 2011 and 2020 are as high as 91.3</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in the standard risk group and 76.2</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in the advanced risk group.</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Disease risk status at transplantation</a:t>
            </a:r>
            <a:r>
              <a:rPr kumimoji="1" lang="ja-JP" altLang="ja-JP" sz="1200" kern="1200" dirty="0">
                <a:solidFill>
                  <a:schemeClr val="tx1"/>
                </a:solidFill>
                <a:effectLst/>
                <a:latin typeface="+mn-lt"/>
                <a:ea typeface="+mn-ea"/>
                <a:cs typeface="+mn-cs"/>
              </a:rPr>
              <a:t>≫―――</a:t>
            </a: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Standard Risk Group</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WHO 2017 classification : MDS with single lineage dysplasia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MDS-RS and single lineage dysplasia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MDS-RS and multilineage dysplasia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MDS with multilineage dysplasia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MDS with isolated del(5q)</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MDS, unclassifiable</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Refractory cytopenia of childhood (provisional entity)</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WHO old classification, FAB classification</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RARS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RCMD</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RCMD-RS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5q-syndrome</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Advanced Risk Group</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WHO 2017 classification : MDS with excess blasts-1 (MDS-EB-1)</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MDS with excess blasts-2 (MDS-EB-2)</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WHO old classification, FAB classification : RAEB</a:t>
            </a:r>
            <a:r>
              <a:rPr kumimoji="1" lang="ja-JP"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RAEBt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RAEB-1</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RAEB-2</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ja-JP" altLang="ja-JP" sz="1100" kern="1200" dirty="0">
                <a:solidFill>
                  <a:schemeClr val="tx1"/>
                </a:solidFill>
                <a:effectLst/>
                <a:latin typeface="+mn-lt"/>
                <a:ea typeface="+mn-ea"/>
                <a:cs typeface="+mn-cs"/>
              </a:rPr>
              <a:t>――――――――――――――――――――――</a:t>
            </a:r>
            <a:endParaRPr lang="en-US" altLang="ja-JP" sz="1100" b="1" dirty="0"/>
          </a:p>
        </p:txBody>
      </p:sp>
    </p:spTree>
    <p:extLst>
      <p:ext uri="{BB962C8B-B14F-4D97-AF65-F5344CB8AC3E}">
        <p14:creationId xmlns:p14="http://schemas.microsoft.com/office/powerpoint/2010/main" val="3854377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en-US" altLang="ja-JP" sz="1200" kern="1200" dirty="0">
                <a:solidFill>
                  <a:schemeClr val="tx1"/>
                </a:solidFill>
                <a:effectLst/>
                <a:latin typeface="+mn-lt"/>
                <a:ea typeface="+mn-ea"/>
                <a:cs typeface="+mn-cs"/>
              </a:rPr>
              <a:t>In myelodysplastic syndromes, the number of bone marrow transplants from unrelated donors registered is approximately 1,500 for the last 10 years in recipients aged 16 years or older (≥16). </a:t>
            </a:r>
          </a:p>
          <a:p>
            <a:r>
              <a:rPr kumimoji="1" lang="en-US" altLang="ja-JP" sz="1200" kern="1200" dirty="0">
                <a:solidFill>
                  <a:schemeClr val="tx1"/>
                </a:solidFill>
                <a:effectLst/>
                <a:latin typeface="+mn-lt"/>
                <a:ea typeface="+mn-ea"/>
                <a:cs typeface="+mn-cs"/>
              </a:rPr>
              <a:t>The advanced risk group has accounted for around 60</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of the transplantation.</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The survival probabilities at 5 years after transplantation in registered patients who received bone marrow transplants from unrelated donors in the period between 2011 and 2020 are 53.5</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in the standard risk group and 42.3</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in the advanced risk group.</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Disease risk status at transplantation</a:t>
            </a:r>
            <a:r>
              <a:rPr kumimoji="1" lang="ja-JP" altLang="ja-JP" sz="1200" kern="1200" dirty="0">
                <a:solidFill>
                  <a:schemeClr val="tx1"/>
                </a:solidFill>
                <a:effectLst/>
                <a:latin typeface="+mn-lt"/>
                <a:ea typeface="+mn-ea"/>
                <a:cs typeface="+mn-cs"/>
              </a:rPr>
              <a:t>≫―――</a:t>
            </a: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Standard Risk Group</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WHO 2017 classification : MDS with single lineage dysplasia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MDS-RS and single lineage dysplasia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MDS-RS and multilineage dysplasia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MDS with multilineage dysplasia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MDS with isolated del(5q)</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MDS, unclassifiable</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Refractory cytopenia of childhood (provisional entity)</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WHO old classification, FAB classification</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RARS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RCMD</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RCMD-RS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5q-syndrome</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Advanced Risk Group</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WHO 2017 classification : MDS with excess blasts-1 (MDS-EB-1)</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MDS with excess blasts-2 (MDS-EB-2)</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WHO old classification, FAB classification : RAEB</a:t>
            </a:r>
            <a:r>
              <a:rPr kumimoji="1" lang="ja-JP"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RAEBt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RAEB-1</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RAEB-2</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ja-JP" altLang="ja-JP" sz="1100" kern="1200" dirty="0">
                <a:solidFill>
                  <a:schemeClr val="tx1"/>
                </a:solidFill>
                <a:effectLst/>
                <a:latin typeface="+mn-lt"/>
                <a:ea typeface="+mn-ea"/>
                <a:cs typeface="+mn-cs"/>
              </a:rPr>
              <a:t>――――――――――――――――――――――</a:t>
            </a:r>
            <a:endParaRPr lang="ja-JP" altLang="en-US" sz="10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88531004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en-US" altLang="ja-JP" sz="1200" kern="1200" dirty="0">
                <a:solidFill>
                  <a:schemeClr val="tx1"/>
                </a:solidFill>
                <a:effectLst/>
                <a:latin typeface="+mn-lt"/>
                <a:ea typeface="+mn-ea"/>
                <a:cs typeface="+mn-cs"/>
              </a:rPr>
              <a:t>In myelodysplastic syndromes, the number of cord blood transplants from unrelated donors registered is below 50 for the last 10 years in recipients aged 0 to 15 years.</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The survival probabilities at 5 years after transplantation in registered patients who received cord blood transplants from unrelated donors in the period between 2011 and 2020 are 73.6</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in the standard risk group and 62.5</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in the advanced risk group.</a:t>
            </a:r>
            <a:endParaRPr kumimoji="1" lang="ja-JP" altLang="ja-JP" sz="1200" kern="1200" dirty="0">
              <a:solidFill>
                <a:schemeClr val="tx1"/>
              </a:solidFill>
              <a:effectLst/>
              <a:latin typeface="+mn-lt"/>
              <a:ea typeface="+mn-ea"/>
              <a:cs typeface="+mn-cs"/>
            </a:endParaRPr>
          </a:p>
          <a:p>
            <a:endParaRPr kumimoji="1" lang="en-US"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Disease risk status at transplantation</a:t>
            </a:r>
            <a:r>
              <a:rPr kumimoji="1" lang="ja-JP" altLang="ja-JP" sz="1200" kern="1200" dirty="0">
                <a:solidFill>
                  <a:schemeClr val="tx1"/>
                </a:solidFill>
                <a:effectLst/>
                <a:latin typeface="+mn-lt"/>
                <a:ea typeface="+mn-ea"/>
                <a:cs typeface="+mn-cs"/>
              </a:rPr>
              <a:t>≫―――</a:t>
            </a: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Standard Risk Group</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WHO 2017 classification : MDS with single lineage dysplasia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MDS-RS and single lineage dysplasia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MDS-RS and multilineage dysplasia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MDS with multilineage dysplasia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MDS with isolated del(5q)</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MDS, unclassifiable</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Refractory cytopenia of childhood (provisional entity)</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WHO old classification, FAB classification</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RARS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RCMD</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RCMD-RS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5q-syndrome</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Advanced Risk Group</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WHO 2017 classification : MDS with excess blasts-1 (MDS-EB-1)</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MDS with excess blasts-2 (MDS-EB-2)</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WHO old classification, FAB classification : RAEB</a:t>
            </a:r>
            <a:r>
              <a:rPr kumimoji="1" lang="ja-JP"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RAEBt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RAEB-1</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RAEB-2</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ja-JP" altLang="ja-JP" sz="1100" kern="1200" dirty="0">
                <a:solidFill>
                  <a:schemeClr val="tx1"/>
                </a:solidFill>
                <a:effectLst/>
                <a:latin typeface="+mn-lt"/>
                <a:ea typeface="+mn-ea"/>
                <a:cs typeface="+mn-cs"/>
              </a:rPr>
              <a:t>――――――――――――――――――――――</a:t>
            </a:r>
            <a:endParaRPr lang="ja-JP" altLang="en-US" sz="10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328227562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en-US" altLang="ja-JP" sz="1200" kern="1200" dirty="0">
                <a:solidFill>
                  <a:schemeClr val="tx1"/>
                </a:solidFill>
                <a:effectLst/>
                <a:latin typeface="+mn-lt"/>
                <a:ea typeface="+mn-ea"/>
                <a:cs typeface="+mn-cs"/>
              </a:rPr>
              <a:t>In myelodysplastic syndromes, the number of cord blood transplants from unrelated donors registered is 1,050 for the last 10 years in recipients aged 16 years or older (≥16). The advanced risk group has accounted for around 70</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of the transplantation.</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The survival probabilities at 5 years after transplantation in registered patients who received cord blood transplants from unrelated donors in the period between 2011 and 2020 are 47.9</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in the standard risk group and 40.4</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in the advanced risk group.</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p>
          <a:p>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Disease risk status at transplantation</a:t>
            </a:r>
            <a:r>
              <a:rPr kumimoji="1" lang="ja-JP" altLang="ja-JP" sz="1200" kern="1200" dirty="0">
                <a:solidFill>
                  <a:schemeClr val="tx1"/>
                </a:solidFill>
                <a:effectLst/>
                <a:latin typeface="+mn-lt"/>
                <a:ea typeface="+mn-ea"/>
                <a:cs typeface="+mn-cs"/>
              </a:rPr>
              <a:t>≫―――</a:t>
            </a: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Standard Risk Group</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WHO 2017 classification : MDS with single lineage dysplasia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MDS-RS and single lineage dysplasia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MDS-RS and multilineage dysplasia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MDS with multilineage dysplasia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MDS with isolated del(5q)</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MDS, unclassifiable</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Refractory cytopenia of childhood (provisional entity)</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WHO old classification, FAB classification</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RA</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RARS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RCMD</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RCMD-RS</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5q-syndrome</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Advanced Risk Group</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WHO 2017 classification : MDS with excess blasts-1 (MDS-EB-1)</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MDS with excess blasts-2 (MDS-EB-2)</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WHO old classification, FAB classification : RAEB</a:t>
            </a:r>
            <a:r>
              <a:rPr kumimoji="1" lang="ja-JP" altLang="ja-JP" sz="1200" kern="1200" dirty="0">
                <a:solidFill>
                  <a:schemeClr val="tx1"/>
                </a:solidFill>
                <a:effectLst/>
                <a:latin typeface="+mn-lt"/>
                <a:ea typeface="+mn-ea"/>
                <a:cs typeface="+mn-cs"/>
              </a:rPr>
              <a:t>／</a:t>
            </a:r>
            <a:r>
              <a:rPr kumimoji="1" lang="en-US" altLang="ja-JP" sz="1200" kern="1200" dirty="0" err="1">
                <a:solidFill>
                  <a:schemeClr val="tx1"/>
                </a:solidFill>
                <a:effectLst/>
                <a:latin typeface="+mn-lt"/>
                <a:ea typeface="+mn-ea"/>
                <a:cs typeface="+mn-cs"/>
              </a:rPr>
              <a:t>RAEBt</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RAEB-1</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RAEB-2</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a:t>
            </a:r>
            <a:r>
              <a:rPr kumimoji="1" lang="ja-JP" altLang="ja-JP" sz="1100" kern="1200" dirty="0">
                <a:solidFill>
                  <a:schemeClr val="tx1"/>
                </a:solidFill>
                <a:effectLst/>
                <a:latin typeface="+mn-lt"/>
                <a:ea typeface="+mn-ea"/>
                <a:cs typeface="+mn-cs"/>
              </a:rPr>
              <a:t>――――――――――――――――――――――</a:t>
            </a:r>
            <a:endParaRPr lang="ja-JP" altLang="en-US" sz="10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1399613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730" y="5495782"/>
            <a:ext cx="6075864" cy="2572925"/>
          </a:xfrm>
        </p:spPr>
        <p:txBody>
          <a:bodyPr>
            <a:normAutofit/>
          </a:bodyPr>
          <a:lstStyle/>
          <a:p>
            <a:r>
              <a:rPr kumimoji="1" lang="en-US" altLang="ja-JP" sz="1200" kern="1200" dirty="0">
                <a:solidFill>
                  <a:schemeClr val="tx1"/>
                </a:solidFill>
                <a:effectLst/>
                <a:latin typeface="+mn-lt"/>
                <a:ea typeface="+mn-ea"/>
                <a:cs typeface="+mn-cs"/>
              </a:rPr>
              <a:t>The number of peripheral blood stem cell transplantation from related donors in older age groups has increased.</a:t>
            </a:r>
            <a:endParaRPr kumimoji="1" lang="ja-JP" altLang="ja-JP" sz="1200" kern="1200" dirty="0">
              <a:solidFill>
                <a:schemeClr val="tx1"/>
              </a:solidFill>
              <a:effectLst/>
              <a:latin typeface="+mn-lt"/>
              <a:ea typeface="+mn-ea"/>
              <a:cs typeface="+mn-cs"/>
            </a:endParaRPr>
          </a:p>
        </p:txBody>
      </p:sp>
      <p:sp>
        <p:nvSpPr>
          <p:cNvPr id="9" name="スライド イメージ プレースホルダ 8"/>
          <p:cNvSpPr>
            <a:spLocks noGrp="1" noRot="1" noChangeAspect="1"/>
          </p:cNvSpPr>
          <p:nvPr>
            <p:ph type="sldImg"/>
          </p:nvPr>
        </p:nvSpPr>
        <p:spPr>
          <a:xfrm>
            <a:off x="58738" y="0"/>
            <a:ext cx="6985000" cy="5238750"/>
          </a:xfrm>
          <a:ln>
            <a:noFill/>
          </a:ln>
        </p:spPr>
      </p:sp>
    </p:spTree>
    <p:extLst>
      <p:ext uri="{BB962C8B-B14F-4D97-AF65-F5344CB8AC3E}">
        <p14:creationId xmlns:p14="http://schemas.microsoft.com/office/powerpoint/2010/main" val="208805850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a:xfrm>
            <a:off x="479857" y="5469431"/>
            <a:ext cx="6089386" cy="3816650"/>
          </a:xfrm>
        </p:spPr>
        <p:txBody>
          <a:bodyPr>
            <a:noAutofit/>
          </a:bodyPr>
          <a:lstStyle/>
          <a:p>
            <a:r>
              <a:rPr kumimoji="1" lang="en-US" altLang="ja-JP" sz="1200" kern="1200" dirty="0">
                <a:solidFill>
                  <a:schemeClr val="tx1"/>
                </a:solidFill>
                <a:effectLst/>
                <a:latin typeface="+mn-lt"/>
                <a:ea typeface="+mn-ea"/>
                <a:cs typeface="+mn-cs"/>
              </a:rPr>
              <a:t>In non-Hodgkin lymphoma, the number of allogeneic transplants registered is approximately 100 for the last 10 years for recipients aged 0 to 15 years. </a:t>
            </a:r>
            <a:r>
              <a:rPr kumimoji="1" lang="en-US" altLang="ja-JP" sz="1200" kern="1200" baseline="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Cord blood transplantation from unrelated donors is frequently performed.</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The survival probabilities at 5 years after transplantation in registered patients who received allogeneic transplants in the period between 2011 and 2020 are 72.0</a:t>
            </a:r>
            <a:r>
              <a:rPr kumimoji="1" lang="ja-JP" altLang="ja-JP"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for both bone marrow transplants from related donors and cord blood transplants from unrelated donors.</a:t>
            </a:r>
            <a:endParaRPr lang="ja-JP" altLang="en-US" dirty="0">
              <a:solidFill>
                <a:srgbClr val="0B5395"/>
              </a:solidFill>
              <a:latin typeface="Calibri" panose="020F0502020204030204" pitchFamily="34" charset="0"/>
              <a:ea typeface="ＭＳ Ｐゴシック" panose="020B0600070205080204" pitchFamily="50" charset="-128"/>
              <a:cs typeface="メイリオ" pitchFamily="50" charset="-128"/>
            </a:endParaRPr>
          </a:p>
        </p:txBody>
      </p:sp>
    </p:spTree>
    <p:extLst>
      <p:ext uri="{BB962C8B-B14F-4D97-AF65-F5344CB8AC3E}">
        <p14:creationId xmlns:p14="http://schemas.microsoft.com/office/powerpoint/2010/main" val="149903921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a:xfrm>
            <a:off x="499525" y="5546862"/>
            <a:ext cx="6089386" cy="3384880"/>
          </a:xfrm>
        </p:spPr>
        <p:txBody>
          <a:bodyPr>
            <a:noAutofit/>
          </a:bodyPr>
          <a:lstStyle/>
          <a:p>
            <a:r>
              <a:rPr kumimoji="1" lang="en-US" altLang="ja-JP" sz="1200" kern="1200" dirty="0">
                <a:solidFill>
                  <a:schemeClr val="tx1"/>
                </a:solidFill>
                <a:effectLst/>
                <a:latin typeface="+mn-lt"/>
                <a:ea typeface="+mn-ea"/>
                <a:cs typeface="+mn-cs"/>
              </a:rPr>
              <a:t>In non-Hodgkin lymphoma, the number of allogeneic transplants registered is more than 2,000 for the last 10 years in recipients aged 16 years or older (≥16). Cord blood transplantation from unrelated donors is frequently performed.</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The survival probabilities at 5 years after transplantation in registered patients who received allogeneic transplants in the period between 2011 and 2020 are around 50% for bone marrow transplants from related or unrelated donors, and around 35% for peripheral blood stem cell transplants from related donors or cord blood transplants from unrelated donors. </a:t>
            </a:r>
            <a:endParaRPr kumimoji="1" lang="ja-JP" altLang="ja-JP"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26126268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en-US" altLang="ja-JP" sz="1200" kern="1200" dirty="0">
                <a:solidFill>
                  <a:schemeClr val="tx1"/>
                </a:solidFill>
                <a:effectLst/>
                <a:latin typeface="+mn-lt"/>
                <a:ea typeface="+mn-ea"/>
                <a:cs typeface="+mn-cs"/>
              </a:rPr>
              <a:t>In non-Hodgkin lymphoma, the number of HLA-matched sibling donor transplants registered is approximately 500 for the last 10 years in recipients aged 16 years or older (≥16). Those with untreated / PIF / relapse at transplantation has accounted for around 40</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of the transplantation.</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The survival probabilities at 5 years after transplantation in registered patients who received HLA-matched sibling donor transplants in the period between 2011 and 2020 are around 75% for those with </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2CR, 67.3% for those with 1CR, around 55% for those with PR, and 29.1% for those with untreated / PIF / relapse at transplantation.</a:t>
            </a:r>
            <a:endParaRPr kumimoji="1" lang="ja-JP" altLang="ja-JP"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61434206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en-US" altLang="ja-JP" sz="1200" kern="1200" dirty="0">
                <a:solidFill>
                  <a:schemeClr val="tx1"/>
                </a:solidFill>
                <a:effectLst/>
                <a:latin typeface="+mn-lt"/>
                <a:ea typeface="+mn-ea"/>
                <a:cs typeface="+mn-cs"/>
              </a:rPr>
              <a:t>In non-Hodgkin lymphoma, the number of bone marrow transplants from unrelated donors registered is approximately 30 for the last 10 years in recipients aged 0 to 15 years.</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The survival probability at 5 years after transplantation in registered patients who received bone marrow transplants from unrelated donors in the period between 2011 and 2020 are 50</a:t>
            </a:r>
            <a:r>
              <a:rPr kumimoji="1" lang="ja-JP" altLang="ja-JP"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or more for those with 2CR and untreated / PIF / relapse at transplantation.</a:t>
            </a:r>
            <a:endParaRPr kumimoji="1" lang="ja-JP" altLang="ja-JP"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95672115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en-US" altLang="ja-JP" sz="1200" kern="1200" dirty="0">
                <a:solidFill>
                  <a:schemeClr val="tx1"/>
                </a:solidFill>
                <a:effectLst/>
                <a:latin typeface="+mn-lt"/>
                <a:ea typeface="+mn-ea"/>
                <a:cs typeface="+mn-cs"/>
              </a:rPr>
              <a:t>In non-Hodgkin lymphoma, the number of bone marrow transplants from unrelated donors registered is approximately 650 for the last 10 years in recipients aged 16 years or older (≥16). Untreated, PIF, or relapse at transplantation has accounted for around 40</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of the transplantation.</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The survival probabilities at 5 years after transplantation in registered patients who received bone marrow transplants from unrelated donors in the period between 2011 and 2020 are 60 to 65</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for those with CR, around 50</a:t>
            </a:r>
            <a:r>
              <a:rPr kumimoji="1" lang="ja-JP" altLang="ja-JP"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for those with PR, and 33.3% for those with untreated / PIF / relapse at transplantation.</a:t>
            </a:r>
            <a:endParaRPr kumimoji="1" lang="ja-JP" altLang="ja-JP"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97569997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en-US" altLang="ja-JP" sz="1200" kern="1200" dirty="0">
                <a:solidFill>
                  <a:schemeClr val="tx1"/>
                </a:solidFill>
                <a:effectLst/>
                <a:latin typeface="+mn-lt"/>
                <a:ea typeface="+mn-ea"/>
                <a:cs typeface="+mn-cs"/>
              </a:rPr>
              <a:t>In non-Hodgkin lymphoma, the number of cord blood transplants from unrelated donors registered is below 50 for the last 10 years in recipients aged 0 to 15 years.</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The survival probabilities at 5 years after transplantation in registered patients who received cord blood transplants from unrelated donors in the period between 2011 and 2020 are 75% or higher for those with CR and 55.4% for those with untreated / PIF / relapse at transplantation.</a:t>
            </a:r>
            <a:endParaRPr kumimoji="1" lang="ja-JP" altLang="ja-JP"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417755523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en-US" altLang="ja-JP" sz="1200" kern="1200" dirty="0">
                <a:solidFill>
                  <a:schemeClr val="tx1"/>
                </a:solidFill>
                <a:effectLst/>
                <a:latin typeface="+mn-lt"/>
                <a:ea typeface="+mn-ea"/>
                <a:cs typeface="+mn-cs"/>
              </a:rPr>
              <a:t>In non-Hodgkin lymphoma, the number of cord blood transplants from unrelated donors registered is approximately 900 for the last 10 years in recipients aged 16 years or older (≥16). Untreated, PIF, or relapse at transplantation accounted for 50</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of the transplantation.</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The survival probabilities at 5 years after transplantation in registered patients who received cord blood transplants from unrelated donors in the period between 2011 and 2020 are 56.4% for those with 1CR, 53.1% for those with 1PR, and 27.3% for those with untreated / PIF / relapse at transplantation.</a:t>
            </a:r>
            <a:endParaRPr kumimoji="1" lang="ja-JP" altLang="ja-JP"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134359501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en-US" altLang="ja-JP" sz="1200" kern="1200" dirty="0">
                <a:solidFill>
                  <a:schemeClr val="tx1"/>
                </a:solidFill>
                <a:effectLst/>
                <a:latin typeface="+mn-lt"/>
                <a:ea typeface="+mn-ea"/>
                <a:cs typeface="+mn-cs"/>
              </a:rPr>
              <a:t>In multiple myeloma, the number of autologous transplants registration accounted 7,000 for the last 10 years in recipients aged 16 years or older (≥16).</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The survival probability at 5 years after transplantation in registered patients who received autologous transplants in the period between 2011 and 2020 is 72.3%.</a:t>
            </a:r>
            <a:endParaRPr kumimoji="1" lang="ja-JP" altLang="ja-JP" sz="1200" kern="1200" dirty="0">
              <a:solidFill>
                <a:schemeClr val="tx1"/>
              </a:solidFill>
              <a:effectLst/>
              <a:latin typeface="+mn-lt"/>
              <a:ea typeface="+mn-ea"/>
              <a:cs typeface="+mn-cs"/>
            </a:endParaRPr>
          </a:p>
          <a:p>
            <a:endParaRPr lang="ja-JP" altLang="en-US" sz="1000" dirty="0">
              <a:solidFill>
                <a:srgbClr val="0B5395"/>
              </a:solidFill>
              <a:latin typeface="メイリオ" pitchFamily="50" charset="-128"/>
              <a:ea typeface="メイリオ" pitchFamily="50" charset="-128"/>
              <a:cs typeface="メイリオ" pitchFamily="50" charset="-128"/>
            </a:endParaRPr>
          </a:p>
        </p:txBody>
      </p:sp>
    </p:spTree>
    <p:extLst>
      <p:ext uri="{BB962C8B-B14F-4D97-AF65-F5344CB8AC3E}">
        <p14:creationId xmlns:p14="http://schemas.microsoft.com/office/powerpoint/2010/main" val="233660293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5563" y="0"/>
            <a:ext cx="6985000" cy="5238750"/>
          </a:xfrm>
          <a:ln>
            <a:noFill/>
          </a:ln>
        </p:spPr>
      </p:sp>
      <p:sp>
        <p:nvSpPr>
          <p:cNvPr id="3" name="ノート プレースホルダ 2"/>
          <p:cNvSpPr>
            <a:spLocks noGrp="1"/>
          </p:cNvSpPr>
          <p:nvPr>
            <p:ph type="body" idx="1"/>
          </p:nvPr>
        </p:nvSpPr>
        <p:spPr>
          <a:xfrm>
            <a:off x="519193" y="5488787"/>
            <a:ext cx="6050050" cy="3153316"/>
          </a:xfrm>
        </p:spPr>
        <p:txBody>
          <a:bodyPr>
            <a:noAutofit/>
          </a:bodyPr>
          <a:lstStyle/>
          <a:p>
            <a:r>
              <a:rPr kumimoji="1" lang="en-US" altLang="ja-JP" sz="1200" kern="1200" dirty="0">
                <a:solidFill>
                  <a:schemeClr val="tx1"/>
                </a:solidFill>
                <a:effectLst/>
                <a:latin typeface="+mn-lt"/>
                <a:ea typeface="+mn-ea"/>
                <a:cs typeface="+mn-cs"/>
              </a:rPr>
              <a:t>In multiple myeloma, the number of allogeneic transplants registered is 76 for the last 10 years in recipients aged 16 years or older (≥16).</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The survival probabilities at 5 years after transplantation in registered patients who received allogeneic transplants in the period between 2011 and 2020 are 38.3% for peripheral blood stem cell transplants from related donors and 23.0% for bone marrow transplants from unrelated donors.</a:t>
            </a:r>
            <a:endParaRPr lang="ja-JP" altLang="en-US" dirty="0">
              <a:solidFill>
                <a:srgbClr val="0B5395"/>
              </a:solidFill>
              <a:latin typeface="Calibri" panose="020F0502020204030204" pitchFamily="34" charset="0"/>
              <a:ea typeface="ＭＳ Ｐゴシック" panose="020B0600070205080204" pitchFamily="50" charset="-128"/>
              <a:cs typeface="メイリオ" pitchFamily="50" charset="-128"/>
            </a:endParaRPr>
          </a:p>
        </p:txBody>
      </p:sp>
    </p:spTree>
    <p:extLst>
      <p:ext uri="{BB962C8B-B14F-4D97-AF65-F5344CB8AC3E}">
        <p14:creationId xmlns:p14="http://schemas.microsoft.com/office/powerpoint/2010/main" val="45536304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en-US" altLang="ja-JP" sz="1200" kern="1200" dirty="0">
                <a:solidFill>
                  <a:schemeClr val="tx1"/>
                </a:solidFill>
                <a:effectLst/>
                <a:latin typeface="+mn-lt"/>
                <a:ea typeface="+mn-ea"/>
                <a:cs typeface="+mn-cs"/>
              </a:rPr>
              <a:t>In multiple myeloma, the number of autologous transplants registered is approximately 6,500 for the last 10 years in recipients aged 16 years or older (≥16).</a:t>
            </a:r>
            <a:r>
              <a:rPr kumimoji="1" lang="ja-JP" altLang="en-US"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Those with VGPR or PR at transplantation has accounted for around 30</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of the transplantation.</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The survival probabilities at 5 years after transplantation in registered patients who received autologous transplants in the period between 2011 and 2020 are 78.7% for those with CR/</a:t>
            </a:r>
            <a:r>
              <a:rPr kumimoji="1" lang="en-US" altLang="ja-JP" sz="1200" kern="1200" dirty="0" err="1">
                <a:solidFill>
                  <a:schemeClr val="tx1"/>
                </a:solidFill>
                <a:effectLst/>
                <a:latin typeface="+mn-lt"/>
                <a:ea typeface="+mn-ea"/>
                <a:cs typeface="+mn-cs"/>
              </a:rPr>
              <a:t>sCR</a:t>
            </a:r>
            <a:r>
              <a:rPr kumimoji="1" lang="en-US" altLang="ja-JP" sz="1200" kern="1200" dirty="0">
                <a:solidFill>
                  <a:schemeClr val="tx1"/>
                </a:solidFill>
                <a:effectLst/>
                <a:latin typeface="+mn-lt"/>
                <a:ea typeface="+mn-ea"/>
                <a:cs typeface="+mn-cs"/>
              </a:rPr>
              <a:t>, 73.0% for those with VGPR and 69.9% for those with PR at transplantation.</a:t>
            </a:r>
            <a:endParaRPr kumimoji="1" lang="ja-JP" altLang="ja-JP"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749111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730" y="5495782"/>
            <a:ext cx="6075864" cy="2572925"/>
          </a:xfrm>
        </p:spPr>
        <p:txBody>
          <a:bodyPr>
            <a:normAutofit/>
          </a:bodyPr>
          <a:lstStyle/>
          <a:p>
            <a:r>
              <a:rPr kumimoji="1" lang="en-US" altLang="ja-JP" sz="1200" kern="1200" dirty="0">
                <a:solidFill>
                  <a:schemeClr val="tx1"/>
                </a:solidFill>
                <a:effectLst/>
                <a:latin typeface="+mn-lt"/>
                <a:ea typeface="+mn-ea"/>
                <a:cs typeface="+mn-cs"/>
              </a:rPr>
              <a:t>In both bone marrow transplantation and peripheral blood stem cell transplantation from unrelated donors, the number of transplants in older age groups has increased, and those aged 50 years or older accounted for 50</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of the each transplantation.</a:t>
            </a:r>
            <a:endParaRPr kumimoji="1" lang="ja-JP" altLang="ja-JP" sz="1200" kern="1200" dirty="0">
              <a:solidFill>
                <a:schemeClr val="tx1"/>
              </a:solidFill>
              <a:effectLst/>
              <a:latin typeface="+mn-lt"/>
              <a:ea typeface="+mn-ea"/>
              <a:cs typeface="+mn-cs"/>
            </a:endParaRPr>
          </a:p>
        </p:txBody>
      </p:sp>
      <p:sp>
        <p:nvSpPr>
          <p:cNvPr id="9" name="スライド イメージ プレースホルダ 8"/>
          <p:cNvSpPr>
            <a:spLocks noGrp="1" noRot="1" noChangeAspect="1"/>
          </p:cNvSpPr>
          <p:nvPr>
            <p:ph type="sldImg"/>
          </p:nvPr>
        </p:nvSpPr>
        <p:spPr>
          <a:xfrm>
            <a:off x="58738" y="0"/>
            <a:ext cx="6985000" cy="5238750"/>
          </a:xfrm>
          <a:ln>
            <a:noFill/>
          </a:ln>
        </p:spPr>
      </p:sp>
    </p:spTree>
    <p:extLst>
      <p:ext uri="{BB962C8B-B14F-4D97-AF65-F5344CB8AC3E}">
        <p14:creationId xmlns:p14="http://schemas.microsoft.com/office/powerpoint/2010/main" val="386137740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452813" y="523875"/>
            <a:ext cx="3492500" cy="2620963"/>
          </a:xfrm>
        </p:spPr>
      </p:sp>
      <p:sp>
        <p:nvSpPr>
          <p:cNvPr id="3" name="ノート プレースホルダ 2"/>
          <p:cNvSpPr>
            <a:spLocks noGrp="1"/>
          </p:cNvSpPr>
          <p:nvPr>
            <p:ph type="body" idx="1"/>
          </p:nvPr>
        </p:nvSpPr>
        <p:spPr/>
        <p:txBody>
          <a:bodyPr>
            <a:normAutofit/>
          </a:bodyPr>
          <a:lstStyle/>
          <a:p>
            <a:r>
              <a:rPr kumimoji="1" lang="en-US" altLang="ja-JP" sz="1200" kern="1200" dirty="0">
                <a:solidFill>
                  <a:schemeClr val="tx1"/>
                </a:solidFill>
                <a:effectLst/>
                <a:latin typeface="+mn-lt"/>
                <a:ea typeface="+mn-ea"/>
                <a:cs typeface="+mn-cs"/>
              </a:rPr>
              <a:t>In multiple myeloma, the number of allogeneic transplants registered is around 70 for the last 10 years in recipients aged 16 years or older (≥16). Partial response at the time of transplant was most frequent among all disease status.</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The </a:t>
            </a:r>
            <a:r>
              <a:rPr kumimoji="1" lang="en-US" altLang="ja-JP" sz="1200" kern="1200">
                <a:solidFill>
                  <a:schemeClr val="tx1"/>
                </a:solidFill>
                <a:effectLst/>
                <a:latin typeface="+mn-lt"/>
                <a:ea typeface="+mn-ea"/>
                <a:cs typeface="+mn-cs"/>
              </a:rPr>
              <a:t>survival probabilities </a:t>
            </a:r>
            <a:r>
              <a:rPr kumimoji="1" lang="en-US" altLang="ja-JP" sz="1200" kern="1200" dirty="0">
                <a:solidFill>
                  <a:schemeClr val="tx1"/>
                </a:solidFill>
                <a:effectLst/>
                <a:latin typeface="+mn-lt"/>
                <a:ea typeface="+mn-ea"/>
                <a:cs typeface="+mn-cs"/>
              </a:rPr>
              <a:t>at 5 years after transplantation in registered patients who received allogeneic transplants in the period between 2011 and 2020 is around 30% for those with VGPR and PR at transplantation.</a:t>
            </a:r>
            <a:endParaRPr kumimoji="1" lang="ja-JP" altLang="ja-JP"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386405430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a:xfrm>
            <a:off x="479857" y="5469431"/>
            <a:ext cx="6089386" cy="3816650"/>
          </a:xfrm>
        </p:spPr>
        <p:txBody>
          <a:bodyPr>
            <a:noAutofit/>
          </a:bodyPr>
          <a:lstStyle/>
          <a:p>
            <a:r>
              <a:rPr kumimoji="1" lang="en-US" altLang="ja-JP" sz="1200" kern="1200" dirty="0">
                <a:solidFill>
                  <a:schemeClr val="tx1"/>
                </a:solidFill>
                <a:effectLst/>
                <a:latin typeface="+mn-lt"/>
                <a:ea typeface="+mn-ea"/>
                <a:cs typeface="+mn-cs"/>
              </a:rPr>
              <a:t>In aplastic anemia, the number of allogeneic transplants registered is approximately 300 for the last 10 years for recipients aged 0 to 15 years. Bone marrow </a:t>
            </a:r>
            <a:r>
              <a:rPr kumimoji="1" lang="en-US" altLang="ja-JP" sz="1200" kern="1200">
                <a:solidFill>
                  <a:schemeClr val="tx1"/>
                </a:solidFill>
                <a:effectLst/>
                <a:latin typeface="+mn-lt"/>
                <a:ea typeface="+mn-ea"/>
                <a:cs typeface="+mn-cs"/>
              </a:rPr>
              <a:t>transplantation from </a:t>
            </a:r>
            <a:r>
              <a:rPr kumimoji="1" lang="en-US" altLang="ja-JP" sz="1200" kern="1200" dirty="0">
                <a:solidFill>
                  <a:schemeClr val="tx1"/>
                </a:solidFill>
                <a:effectLst/>
                <a:latin typeface="+mn-lt"/>
                <a:ea typeface="+mn-ea"/>
                <a:cs typeface="+mn-cs"/>
              </a:rPr>
              <a:t>related donors and unrelated donors are frequently performed.</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The survival probabilities at 5 years after transplantation in registered patients who received allogeneic transplants in the period between 2011 and 2020 are as high as 90</a:t>
            </a:r>
            <a:r>
              <a:rPr kumimoji="1" lang="ja-JP" altLang="ja-JP"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or more for bone marrow transplants from related donors and transplants unrelated donors.</a:t>
            </a:r>
            <a:endParaRPr kumimoji="1" lang="ja-JP" altLang="ja-JP"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55922022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a:xfrm>
            <a:off x="499525" y="5546862"/>
            <a:ext cx="6089386" cy="3384880"/>
          </a:xfrm>
        </p:spPr>
        <p:txBody>
          <a:bodyPr>
            <a:noAutofit/>
          </a:bodyPr>
          <a:lstStyle/>
          <a:p>
            <a:r>
              <a:rPr kumimoji="1" lang="en-US" altLang="ja-JP" sz="1200" kern="1200" dirty="0">
                <a:solidFill>
                  <a:schemeClr val="tx1"/>
                </a:solidFill>
                <a:effectLst/>
                <a:latin typeface="+mn-lt"/>
                <a:ea typeface="+mn-ea"/>
                <a:cs typeface="+mn-cs"/>
              </a:rPr>
              <a:t>In aplastic anemia, the number of allogeneic transplants registered is approximately 680 for the last 10 years in recipients aged 16 years or older (≥16). Bone marrow transplantation from unrelated donors has accounted for around 40</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of the transplantation.</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The survival probabilities at 5 years after transplantation in registered patients who received allogeneic transplants in the period between 2011 and 2020 are 65</a:t>
            </a:r>
            <a:r>
              <a:rPr kumimoji="1" lang="ja-JP" altLang="ja-JP"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or more from related donors and unrelated donors, and 87.9% for bone marrow transplants from related donors.</a:t>
            </a:r>
            <a:endParaRPr kumimoji="1" lang="ja-JP" altLang="ja-JP"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212971819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a:xfrm>
            <a:off x="479857" y="5469431"/>
            <a:ext cx="6089386" cy="3816650"/>
          </a:xfrm>
        </p:spPr>
        <p:txBody>
          <a:bodyPr>
            <a:noAutofit/>
          </a:bodyPr>
          <a:lstStyle/>
          <a:p>
            <a:r>
              <a:rPr kumimoji="1" lang="en-US" altLang="ja-JP" sz="1200" kern="1200" dirty="0">
                <a:solidFill>
                  <a:schemeClr val="tx1"/>
                </a:solidFill>
                <a:effectLst/>
                <a:latin typeface="+mn-lt"/>
                <a:ea typeface="+mn-ea"/>
                <a:cs typeface="+mn-cs"/>
              </a:rPr>
              <a:t>In aplastic anemia, the number of HLA-matched sibling donor transplants, bone marrow transplants from unrelated donors and cord blood transplants from unrelated donors registered are approximately 260 for the last 10 years in recipients aged 0 to 15 years.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The survival probabilities at 5 years after transplantation in registered recipients in the period between 2011 and 2020 are 90</a:t>
            </a:r>
            <a:r>
              <a:rPr kumimoji="1" lang="ja-JP" altLang="ja-JP"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or more.</a:t>
            </a:r>
            <a:endParaRPr kumimoji="1" lang="ja-JP" altLang="ja-JP" sz="1200" kern="1200" dirty="0">
              <a:solidFill>
                <a:schemeClr val="tx1"/>
              </a:solidFill>
              <a:effectLst/>
              <a:latin typeface="+mn-lt"/>
              <a:ea typeface="+mn-ea"/>
              <a:cs typeface="+mn-cs"/>
            </a:endParaRPr>
          </a:p>
        </p:txBody>
      </p:sp>
    </p:spTree>
    <p:extLst>
      <p:ext uri="{BB962C8B-B14F-4D97-AF65-F5344CB8AC3E}">
        <p14:creationId xmlns:p14="http://schemas.microsoft.com/office/powerpoint/2010/main" val="96058502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58738" y="0"/>
            <a:ext cx="6985000" cy="5238750"/>
          </a:xfrm>
          <a:ln>
            <a:noFill/>
          </a:ln>
        </p:spPr>
      </p:sp>
      <p:sp>
        <p:nvSpPr>
          <p:cNvPr id="3" name="ノート プレースホルダ 2"/>
          <p:cNvSpPr>
            <a:spLocks noGrp="1"/>
          </p:cNvSpPr>
          <p:nvPr>
            <p:ph type="body" idx="1"/>
          </p:nvPr>
        </p:nvSpPr>
        <p:spPr>
          <a:xfrm>
            <a:off x="499525" y="5546862"/>
            <a:ext cx="6089386" cy="3384880"/>
          </a:xfrm>
        </p:spPr>
        <p:txBody>
          <a:bodyPr>
            <a:noAutofit/>
          </a:bodyPr>
          <a:lstStyle/>
          <a:p>
            <a:r>
              <a:rPr kumimoji="1" lang="en-US" altLang="ja-JP" sz="1200" kern="1200" dirty="0">
                <a:solidFill>
                  <a:schemeClr val="tx1"/>
                </a:solidFill>
                <a:effectLst/>
                <a:latin typeface="+mn-lt"/>
                <a:ea typeface="+mn-ea"/>
                <a:cs typeface="+mn-cs"/>
              </a:rPr>
              <a:t>In aplastic anemia, the number of HLA-matched sibling donor transplants, bone marrow transplants from unrelated donors and cord blood transplants from unrelated donors registered are approximately 630 for the last 10 years in recipients aged 16 years or older (≥16). Bone marrow transplantation from unrelated donors is frequently performed.</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The survival probabilities at 5 years after transplantation in registered recipients in the period between 2011 and 2020 are 83.2</a:t>
            </a:r>
            <a:r>
              <a:rPr kumimoji="1" lang="ja-JP" altLang="ja-JP" sz="1200" kern="1200" dirty="0">
                <a:solidFill>
                  <a:schemeClr val="tx1"/>
                </a:solidFill>
                <a:effectLst/>
                <a:latin typeface="+mn-lt"/>
                <a:ea typeface="+mn-ea"/>
                <a:cs typeface="+mn-cs"/>
              </a:rPr>
              <a:t>％ </a:t>
            </a:r>
            <a:r>
              <a:rPr kumimoji="1" lang="en-US" altLang="ja-JP" sz="1200" kern="1200" dirty="0">
                <a:solidFill>
                  <a:schemeClr val="tx1"/>
                </a:solidFill>
                <a:effectLst/>
                <a:latin typeface="+mn-lt"/>
                <a:ea typeface="+mn-ea"/>
                <a:cs typeface="+mn-cs"/>
              </a:rPr>
              <a:t>for HLA-matched sibling donor transplants and 74.3</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 for bone marrow transplants from unrelated donors.</a:t>
            </a:r>
            <a:endParaRPr kumimoji="1" lang="en-US" altLang="ja-JP" b="0" kern="1200" dirty="0">
              <a:solidFill>
                <a:schemeClr val="tx1"/>
              </a:solidFill>
              <a:latin typeface="Calibri" panose="020F0502020204030204" pitchFamily="34" charset="0"/>
              <a:ea typeface="+mn-ea"/>
              <a:cs typeface="メイリオ" pitchFamily="50" charset="-128"/>
            </a:endParaRPr>
          </a:p>
        </p:txBody>
      </p:sp>
    </p:spTree>
    <p:extLst>
      <p:ext uri="{BB962C8B-B14F-4D97-AF65-F5344CB8AC3E}">
        <p14:creationId xmlns:p14="http://schemas.microsoft.com/office/powerpoint/2010/main" val="7861655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 2"/>
          <p:cNvSpPr>
            <a:spLocks noGrp="1"/>
          </p:cNvSpPr>
          <p:nvPr>
            <p:ph type="body" idx="1"/>
          </p:nvPr>
        </p:nvSpPr>
        <p:spPr>
          <a:xfrm>
            <a:off x="499730" y="5495782"/>
            <a:ext cx="6075864" cy="2572925"/>
          </a:xfrm>
        </p:spPr>
        <p:txBody>
          <a:bodyPr>
            <a:normAutofit/>
          </a:bodyPr>
          <a:lstStyle/>
          <a:p>
            <a:r>
              <a:rPr kumimoji="1" lang="en-US" altLang="ja-JP" sz="1200" kern="1200" dirty="0">
                <a:solidFill>
                  <a:schemeClr val="tx1"/>
                </a:solidFill>
                <a:effectLst/>
                <a:latin typeface="+mn-lt"/>
                <a:ea typeface="+mn-ea"/>
                <a:cs typeface="+mn-cs"/>
              </a:rPr>
              <a:t>In cord blood transplantation from unrelated donors, the number of transplants in older age groups has increased, and those aged 50 years or older accounted for 50</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a:t>
            </a:r>
            <a:endParaRPr kumimoji="1" lang="ja-JP" altLang="ja-JP" sz="1200" kern="1200" dirty="0">
              <a:solidFill>
                <a:schemeClr val="tx1"/>
              </a:solidFill>
              <a:effectLst/>
              <a:latin typeface="+mn-lt"/>
              <a:ea typeface="+mn-ea"/>
              <a:cs typeface="+mn-cs"/>
            </a:endParaRPr>
          </a:p>
        </p:txBody>
      </p:sp>
      <p:sp>
        <p:nvSpPr>
          <p:cNvPr id="9" name="スライド イメージ プレースホルダ 8"/>
          <p:cNvSpPr>
            <a:spLocks noGrp="1" noRot="1" noChangeAspect="1"/>
          </p:cNvSpPr>
          <p:nvPr>
            <p:ph type="sldImg"/>
          </p:nvPr>
        </p:nvSpPr>
        <p:spPr>
          <a:xfrm>
            <a:off x="58738" y="0"/>
            <a:ext cx="6985000" cy="5238750"/>
          </a:xfrm>
          <a:ln>
            <a:noFill/>
          </a:ln>
        </p:spPr>
      </p:sp>
    </p:spTree>
    <p:extLst>
      <p:ext uri="{BB962C8B-B14F-4D97-AF65-F5344CB8AC3E}">
        <p14:creationId xmlns:p14="http://schemas.microsoft.com/office/powerpoint/2010/main" val="3882900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タイトル スライド">
    <p:spTree>
      <p:nvGrpSpPr>
        <p:cNvPr id="1" name=""/>
        <p:cNvGrpSpPr/>
        <p:nvPr/>
      </p:nvGrpSpPr>
      <p:grpSpPr>
        <a:xfrm>
          <a:off x="0" y="0"/>
          <a:ext cx="0" cy="0"/>
          <a:chOff x="0" y="0"/>
          <a:chExt cx="0" cy="0"/>
        </a:xfrm>
      </p:grpSpPr>
      <p:sp>
        <p:nvSpPr>
          <p:cNvPr id="17" name="サブタイトル 16"/>
          <p:cNvSpPr>
            <a:spLocks noGrp="1"/>
          </p:cNvSpPr>
          <p:nvPr>
            <p:ph type="subTitle" idx="1"/>
          </p:nvPr>
        </p:nvSpPr>
        <p:spPr>
          <a:xfrm>
            <a:off x="533400" y="3228536"/>
            <a:ext cx="7854696" cy="1752600"/>
          </a:xfrm>
          <a:prstGeom prst="rect">
            <a:avLst/>
          </a:prstGeo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ja-JP" altLang="en-US"/>
              <a:t>マスタ サブタイトルの書式設定</a:t>
            </a:r>
            <a:endParaRPr kumimoji="0" lang="en-US"/>
          </a:p>
        </p:txBody>
      </p:sp>
      <p:sp>
        <p:nvSpPr>
          <p:cNvPr id="30" name="日付プレースホルダ 29"/>
          <p:cNvSpPr>
            <a:spLocks noGrp="1"/>
          </p:cNvSpPr>
          <p:nvPr>
            <p:ph type="dt" sz="half" idx="10"/>
          </p:nvPr>
        </p:nvSpPr>
        <p:spPr>
          <a:xfrm>
            <a:off x="457201" y="6356356"/>
            <a:ext cx="2133600" cy="365125"/>
          </a:xfrm>
          <a:prstGeom prst="rect">
            <a:avLst/>
          </a:prstGeom>
        </p:spPr>
        <p:txBody>
          <a:bodyPr/>
          <a:lstStyle/>
          <a:p>
            <a:endParaRPr lang="ja-JP" altLang="en-US">
              <a:solidFill>
                <a:prstClr val="white"/>
              </a:solidFill>
            </a:endParaRPr>
          </a:p>
        </p:txBody>
      </p:sp>
      <p:sp>
        <p:nvSpPr>
          <p:cNvPr id="19" name="フッター プレースホルダ 18"/>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prstClr val="white"/>
              </a:solidFill>
            </a:endParaRPr>
          </a:p>
        </p:txBody>
      </p:sp>
    </p:spTree>
    <p:extLst>
      <p:ext uri="{BB962C8B-B14F-4D97-AF65-F5344CB8AC3E}">
        <p14:creationId xmlns:p14="http://schemas.microsoft.com/office/powerpoint/2010/main" val="419889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1A05FE2-8CE3-469B-963A-DC7DAB8D0D1C}"/>
              </a:ext>
            </a:extLst>
          </p:cNvPr>
          <p:cNvSpPr>
            <a:spLocks noGrp="1"/>
          </p:cNvSpPr>
          <p:nvPr>
            <p:ph type="title"/>
          </p:nvPr>
        </p:nvSpPr>
        <p:spPr>
          <a:noFill/>
        </p:spPr>
        <p:txBody>
          <a:bodyPr/>
          <a:lstStyle/>
          <a:p>
            <a:r>
              <a:rPr kumimoji="1" lang="ja-JP" altLang="en-US"/>
              <a:t>マスター タイトルの書式設定</a:t>
            </a:r>
          </a:p>
        </p:txBody>
      </p:sp>
    </p:spTree>
    <p:extLst>
      <p:ext uri="{BB962C8B-B14F-4D97-AF65-F5344CB8AC3E}">
        <p14:creationId xmlns:p14="http://schemas.microsoft.com/office/powerpoint/2010/main" val="3454411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928000" cy="828000"/>
          </a:xfrm>
          <a:noFill/>
        </p:spPr>
        <p:txBody>
          <a:bodyPr/>
          <a:lstStyle/>
          <a:p>
            <a:r>
              <a:rPr kumimoji="0" lang="ja-JP" altLang="en-US" dirty="0"/>
              <a:t>マスタ タイトルの書式設定</a:t>
            </a:r>
            <a:endParaRPr kumimoji="0" lang="en-US" dirty="0"/>
          </a:p>
        </p:txBody>
      </p:sp>
      <p:sp>
        <p:nvSpPr>
          <p:cNvPr id="3" name="コンテンツ プレースホルダ 2"/>
          <p:cNvSpPr>
            <a:spLocks noGrp="1"/>
          </p:cNvSpPr>
          <p:nvPr>
            <p:ph idx="1"/>
          </p:nvPr>
        </p:nvSpPr>
        <p:spPr>
          <a:xfrm>
            <a:off x="457200" y="1935480"/>
            <a:ext cx="8229600" cy="4389120"/>
          </a:xfrm>
          <a:prstGeom prst="rect">
            <a:avLst/>
          </a:prstGeom>
        </p:spPr>
        <p:txBody>
          <a:bodyPr/>
          <a:lstStyle>
            <a:lvl1pPr>
              <a:defRPr>
                <a:solidFill>
                  <a:schemeClr val="accent1">
                    <a:lumMod val="75000"/>
                  </a:schemeClr>
                </a:solidFill>
              </a:defRPr>
            </a:lvl1pPr>
            <a:lvl2pPr>
              <a:defRPr>
                <a:solidFill>
                  <a:schemeClr val="accent1">
                    <a:lumMod val="75000"/>
                  </a:schemeClr>
                </a:solidFill>
              </a:defRPr>
            </a:lvl2pPr>
            <a:lvl3pPr>
              <a:defRPr>
                <a:solidFill>
                  <a:schemeClr val="accent1">
                    <a:lumMod val="75000"/>
                  </a:schemeClr>
                </a:solidFill>
              </a:defRPr>
            </a:lvl3pPr>
            <a:lvl4pPr>
              <a:defRPr>
                <a:solidFill>
                  <a:schemeClr val="accent1">
                    <a:lumMod val="75000"/>
                  </a:schemeClr>
                </a:solidFill>
              </a:defRPr>
            </a:lvl4pPr>
            <a:lvl5pPr>
              <a:defRPr>
                <a:solidFill>
                  <a:schemeClr val="accent1">
                    <a:lumMod val="75000"/>
                  </a:schemeClr>
                </a:solidFill>
              </a:defRPr>
            </a:lvl5pPr>
          </a:lstStyle>
          <a:p>
            <a:pPr lvl="0" eaLnBrk="1" latinLnBrk="0" hangingPunct="1"/>
            <a:r>
              <a:rPr lang="ja-JP" altLang="en-US" dirty="0"/>
              <a:t>マスタ テキストの書式設定</a:t>
            </a:r>
          </a:p>
          <a:p>
            <a:pPr lvl="1" eaLnBrk="1" latinLnBrk="0" hangingPunct="1"/>
            <a:r>
              <a:rPr lang="ja-JP" altLang="en-US" dirty="0"/>
              <a:t>第 </a:t>
            </a:r>
            <a:r>
              <a:rPr lang="en-US" altLang="ja-JP" dirty="0"/>
              <a:t>2 </a:t>
            </a:r>
            <a:r>
              <a:rPr lang="ja-JP" altLang="en-US" dirty="0"/>
              <a:t>レベル</a:t>
            </a:r>
            <a:endParaRPr lang="en-US" altLang="ja-JP" dirty="0"/>
          </a:p>
          <a:p>
            <a:pPr lvl="1" eaLnBrk="1" latinLnBrk="0" hangingPunct="1"/>
            <a:endParaRPr lang="ja-JP" altLang="en-US" dirty="0"/>
          </a:p>
          <a:p>
            <a:pPr lvl="2" eaLnBrk="1" latinLnBrk="0" hangingPunct="1"/>
            <a:r>
              <a:rPr lang="ja-JP" altLang="en-US" dirty="0"/>
              <a:t>第 </a:t>
            </a:r>
            <a:r>
              <a:rPr lang="en-US" altLang="ja-JP" dirty="0"/>
              <a:t>3 </a:t>
            </a:r>
            <a:r>
              <a:rPr lang="ja-JP" altLang="en-US" dirty="0"/>
              <a:t>レベル</a:t>
            </a:r>
          </a:p>
          <a:p>
            <a:pPr lvl="3" eaLnBrk="1" latinLnBrk="0" hangingPunct="1"/>
            <a:r>
              <a:rPr lang="ja-JP" altLang="en-US" dirty="0"/>
              <a:t>第 </a:t>
            </a:r>
            <a:r>
              <a:rPr lang="en-US" altLang="ja-JP" dirty="0"/>
              <a:t>4 </a:t>
            </a:r>
            <a:r>
              <a:rPr lang="ja-JP" altLang="en-US" dirty="0"/>
              <a:t>レベル</a:t>
            </a:r>
          </a:p>
          <a:p>
            <a:pPr lvl="4" eaLnBrk="1" latinLnBrk="0" hangingPunct="1"/>
            <a:r>
              <a:rPr lang="ja-JP" altLang="en-US" dirty="0"/>
              <a:t>第 </a:t>
            </a:r>
            <a:r>
              <a:rPr lang="en-US" altLang="ja-JP" dirty="0"/>
              <a:t>5 </a:t>
            </a:r>
            <a:r>
              <a:rPr lang="ja-JP" altLang="en-US" dirty="0"/>
              <a:t>レベル</a:t>
            </a:r>
            <a:endParaRPr kumimoji="0" lang="en-US" dirty="0"/>
          </a:p>
        </p:txBody>
      </p:sp>
    </p:spTree>
    <p:extLst>
      <p:ext uri="{BB962C8B-B14F-4D97-AF65-F5344CB8AC3E}">
        <p14:creationId xmlns:p14="http://schemas.microsoft.com/office/powerpoint/2010/main" val="28519957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704088"/>
            <a:ext cx="8229600" cy="1143000"/>
          </a:xfrm>
        </p:spPr>
        <p:txBody>
          <a:bodyPr tIns="45720" anchor="b"/>
          <a:lstStyle>
            <a:lvl1pPr>
              <a:defRPr/>
            </a:lvl1pPr>
          </a:lstStyle>
          <a:p>
            <a:r>
              <a:rPr kumimoji="0" lang="ja-JP" altLang="en-US"/>
              <a:t>マスタ タイトルの書式設定</a:t>
            </a:r>
            <a:endParaRPr kumimoji="0" lang="en-US"/>
          </a:p>
        </p:txBody>
      </p:sp>
      <p:sp>
        <p:nvSpPr>
          <p:cNvPr id="3" name="テキスト プレースホルダ 2"/>
          <p:cNvSpPr>
            <a:spLocks noGrp="1"/>
          </p:cNvSpPr>
          <p:nvPr>
            <p:ph type="body" idx="1"/>
          </p:nvPr>
        </p:nvSpPr>
        <p:spPr>
          <a:xfrm>
            <a:off x="457202" y="1855248"/>
            <a:ext cx="4040188" cy="659352"/>
          </a:xfrm>
          <a:prstGeom prst="rect">
            <a:avLst/>
          </a:prstGeo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 テキストの書式設定</a:t>
            </a:r>
          </a:p>
        </p:txBody>
      </p:sp>
      <p:sp>
        <p:nvSpPr>
          <p:cNvPr id="4" name="テキスト プレースホルダ 3"/>
          <p:cNvSpPr>
            <a:spLocks noGrp="1"/>
          </p:cNvSpPr>
          <p:nvPr>
            <p:ph type="body" sz="half" idx="3"/>
          </p:nvPr>
        </p:nvSpPr>
        <p:spPr>
          <a:xfrm>
            <a:off x="4645030" y="1859761"/>
            <a:ext cx="4041775" cy="654843"/>
          </a:xfrm>
          <a:prstGeom prst="rect">
            <a:avLst/>
          </a:prstGeo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ja-JP" altLang="en-US"/>
              <a:t>マスタ テキストの書式設定</a:t>
            </a:r>
          </a:p>
        </p:txBody>
      </p:sp>
      <p:sp>
        <p:nvSpPr>
          <p:cNvPr id="5" name="コンテンツ プレースホルダ 4"/>
          <p:cNvSpPr>
            <a:spLocks noGrp="1"/>
          </p:cNvSpPr>
          <p:nvPr>
            <p:ph sz="quarter" idx="2"/>
          </p:nvPr>
        </p:nvSpPr>
        <p:spPr>
          <a:xfrm>
            <a:off x="457202" y="2514601"/>
            <a:ext cx="4040188"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6" name="コンテンツ プレースホルダ 5"/>
          <p:cNvSpPr>
            <a:spLocks noGrp="1"/>
          </p:cNvSpPr>
          <p:nvPr>
            <p:ph sz="quarter" idx="4"/>
          </p:nvPr>
        </p:nvSpPr>
        <p:spPr>
          <a:xfrm>
            <a:off x="4645030" y="2514601"/>
            <a:ext cx="4041775" cy="3845720"/>
          </a:xfrm>
          <a:prstGeom prst="rect">
            <a:avLst/>
          </a:prstGeom>
        </p:spPr>
        <p:txBody>
          <a:bodyPr tIns="0"/>
          <a:lstStyle>
            <a:lvl1pPr>
              <a:defRPr sz="2200"/>
            </a:lvl1pPr>
            <a:lvl2pPr>
              <a:defRPr sz="2000"/>
            </a:lvl2pPr>
            <a:lvl3pPr>
              <a:defRPr sz="1800"/>
            </a:lvl3pPr>
            <a:lvl4pPr>
              <a:defRPr sz="1600"/>
            </a:lvl4pPr>
            <a:lvl5pPr>
              <a:defRPr sz="1600"/>
            </a:lvl5pPr>
          </a:lstStyle>
          <a:p>
            <a:pPr lvl="0" eaLnBrk="1" latinLnBrk="0" hangingPunct="1"/>
            <a:r>
              <a:rPr lang="ja-JP" altLang="en-US"/>
              <a:t>マスタ テキストの書式設定</a:t>
            </a:r>
          </a:p>
          <a:p>
            <a:pPr lvl="1" eaLnBrk="1" latinLnBrk="0" hangingPunct="1"/>
            <a:r>
              <a:rPr lang="ja-JP" altLang="en-US"/>
              <a:t>第 </a:t>
            </a:r>
            <a:r>
              <a:rPr lang="en-US" altLang="ja-JP"/>
              <a:t>2 </a:t>
            </a:r>
            <a:r>
              <a:rPr lang="ja-JP" altLang="en-US"/>
              <a:t>レベル</a:t>
            </a:r>
          </a:p>
          <a:p>
            <a:pPr lvl="2" eaLnBrk="1" latinLnBrk="0" hangingPunct="1"/>
            <a:r>
              <a:rPr lang="ja-JP" altLang="en-US"/>
              <a:t>第 </a:t>
            </a:r>
            <a:r>
              <a:rPr lang="en-US" altLang="ja-JP"/>
              <a:t>3 </a:t>
            </a:r>
            <a:r>
              <a:rPr lang="ja-JP" altLang="en-US"/>
              <a:t>レベル</a:t>
            </a:r>
          </a:p>
          <a:p>
            <a:pPr lvl="3" eaLnBrk="1" latinLnBrk="0" hangingPunct="1"/>
            <a:r>
              <a:rPr lang="ja-JP" altLang="en-US"/>
              <a:t>第 </a:t>
            </a:r>
            <a:r>
              <a:rPr lang="en-US" altLang="ja-JP"/>
              <a:t>4 </a:t>
            </a:r>
            <a:r>
              <a:rPr lang="ja-JP" altLang="en-US"/>
              <a:t>レベル</a:t>
            </a:r>
          </a:p>
          <a:p>
            <a:pPr lvl="4" eaLnBrk="1" latinLnBrk="0" hangingPunct="1"/>
            <a:r>
              <a:rPr lang="ja-JP" altLang="en-US"/>
              <a:t>第 </a:t>
            </a:r>
            <a:r>
              <a:rPr lang="en-US" altLang="ja-JP"/>
              <a:t>5 </a:t>
            </a:r>
            <a:r>
              <a:rPr lang="ja-JP" altLang="en-US"/>
              <a:t>レベル</a:t>
            </a:r>
            <a:endParaRPr kumimoji="0" lang="en-US"/>
          </a:p>
        </p:txBody>
      </p:sp>
      <p:sp>
        <p:nvSpPr>
          <p:cNvPr id="7" name="日付プレースホルダ 6"/>
          <p:cNvSpPr>
            <a:spLocks noGrp="1"/>
          </p:cNvSpPr>
          <p:nvPr>
            <p:ph type="dt" sz="half" idx="10"/>
          </p:nvPr>
        </p:nvSpPr>
        <p:spPr>
          <a:xfrm>
            <a:off x="457201" y="6356356"/>
            <a:ext cx="2133600" cy="365125"/>
          </a:xfrm>
          <a:prstGeom prst="rect">
            <a:avLst/>
          </a:prstGeom>
        </p:spPr>
        <p:txBody>
          <a:bodyPr/>
          <a:lstStyle/>
          <a:p>
            <a:endParaRPr lang="ja-JP" altLang="en-US">
              <a:solidFill>
                <a:srgbClr val="000000"/>
              </a:solidFill>
            </a:endParaRPr>
          </a:p>
        </p:txBody>
      </p:sp>
      <p:sp>
        <p:nvSpPr>
          <p:cNvPr id="8" name="フッター プレースホルダ 7"/>
          <p:cNvSpPr>
            <a:spLocks noGrp="1"/>
          </p:cNvSpPr>
          <p:nvPr>
            <p:ph type="ftr" sz="quarter" idx="11"/>
          </p:nvPr>
        </p:nvSpPr>
        <p:spPr>
          <a:xfrm>
            <a:off x="2667000" y="6356356"/>
            <a:ext cx="3352800" cy="365125"/>
          </a:xfrm>
          <a:prstGeom prst="rect">
            <a:avLst/>
          </a:prstGeom>
        </p:spPr>
        <p:txBody>
          <a:bodyPr/>
          <a:lstStyle/>
          <a:p>
            <a:pPr>
              <a:defRPr/>
            </a:pPr>
            <a:endParaRPr lang="ja-JP" altLang="en-US">
              <a:solidFill>
                <a:srgbClr val="000000"/>
              </a:solidFill>
            </a:endParaRPr>
          </a:p>
        </p:txBody>
      </p:sp>
    </p:spTree>
    <p:extLst>
      <p:ext uri="{BB962C8B-B14F-4D97-AF65-F5344CB8AC3E}">
        <p14:creationId xmlns:p14="http://schemas.microsoft.com/office/powerpoint/2010/main" val="3527555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ユーザー設定レイアウ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96D5B7F-B5A6-4AE7-96BC-CD99496A7391}"/>
              </a:ext>
            </a:extLst>
          </p:cNvPr>
          <p:cNvSpPr>
            <a:spLocks noGrp="1"/>
          </p:cNvSpPr>
          <p:nvPr>
            <p:ph type="title"/>
          </p:nvPr>
        </p:nvSpPr>
        <p:spPr>
          <a:xfrm>
            <a:off x="432000" y="0"/>
            <a:ext cx="8229600" cy="802800"/>
          </a:xfrm>
          <a:noFill/>
        </p:spPr>
        <p:txBody>
          <a:bodyPr/>
          <a:lstStyle/>
          <a:p>
            <a:r>
              <a:rPr kumimoji="1" lang="ja-JP" altLang="en-US"/>
              <a:t>マスター タイトルの書式設定</a:t>
            </a:r>
          </a:p>
        </p:txBody>
      </p:sp>
    </p:spTree>
    <p:extLst>
      <p:ext uri="{BB962C8B-B14F-4D97-AF65-F5344CB8AC3E}">
        <p14:creationId xmlns:p14="http://schemas.microsoft.com/office/powerpoint/2010/main" val="28538864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タイトル プレースホルダ 8"/>
          <p:cNvSpPr>
            <a:spLocks noGrp="1"/>
          </p:cNvSpPr>
          <p:nvPr userDrawn="1">
            <p:ph type="title"/>
          </p:nvPr>
        </p:nvSpPr>
        <p:spPr>
          <a:xfrm>
            <a:off x="432000" y="0"/>
            <a:ext cx="8229600" cy="802800"/>
          </a:xfrm>
          <a:prstGeom prst="rect">
            <a:avLst/>
          </a:prstGeom>
          <a:solidFill>
            <a:schemeClr val="bg1"/>
          </a:solidFill>
        </p:spPr>
        <p:txBody>
          <a:bodyPr vert="horz" lIns="0" rIns="0" bIns="0" anchor="ctr">
            <a:normAutofit/>
          </a:bodyPr>
          <a:lstStyle/>
          <a:p>
            <a:r>
              <a:rPr kumimoji="0" lang="ja-JP" altLang="en-US" dirty="0"/>
              <a:t>マスタ タイトルの書式設定</a:t>
            </a:r>
            <a:endParaRPr kumimoji="0" lang="en-US" dirty="0"/>
          </a:p>
        </p:txBody>
      </p:sp>
      <p:sp>
        <p:nvSpPr>
          <p:cNvPr id="7" name="テキスト ボックス 6"/>
          <p:cNvSpPr txBox="1"/>
          <p:nvPr userDrawn="1"/>
        </p:nvSpPr>
        <p:spPr>
          <a:xfrm>
            <a:off x="54864" y="6676479"/>
            <a:ext cx="3749040" cy="180000"/>
          </a:xfrm>
          <a:prstGeom prst="rect">
            <a:avLst/>
          </a:prstGeom>
        </p:spPr>
        <p:txBody>
          <a:bodyPr vert="horz" wrap="square" lIns="0" rIns="0" bIns="0" rtlCol="0" anchor="ctr">
            <a:normAutofit fontScale="97500"/>
          </a:bodyPr>
          <a:lstStyle/>
          <a:p>
            <a:pPr defTabSz="914400" fontAlgn="auto">
              <a:spcAft>
                <a:spcPts val="0"/>
              </a:spcAft>
            </a:pPr>
            <a:r>
              <a:rPr lang="en-US" altLang="ja-JP" sz="800">
                <a:solidFill>
                  <a:srgbClr val="96B1B6"/>
                </a:solidFill>
                <a:latin typeface="Cambria" pitchFamily="18" charset="0"/>
                <a:ea typeface="HGP明朝E"/>
              </a:rPr>
              <a:t>The </a:t>
            </a:r>
            <a:r>
              <a:rPr lang="en-US" altLang="ja-JP" sz="800">
                <a:solidFill>
                  <a:srgbClr val="7AA4D2"/>
                </a:solidFill>
                <a:latin typeface="Cambria" pitchFamily="18" charset="0"/>
                <a:ea typeface="HGP明朝E"/>
              </a:rPr>
              <a:t>J</a:t>
            </a:r>
            <a:r>
              <a:rPr lang="en-US" altLang="ja-JP" sz="800">
                <a:solidFill>
                  <a:srgbClr val="96B1B6"/>
                </a:solidFill>
                <a:latin typeface="Cambria" pitchFamily="18" charset="0"/>
                <a:ea typeface="HGP明朝E"/>
              </a:rPr>
              <a:t>apanese </a:t>
            </a:r>
            <a:r>
              <a:rPr lang="en-US" altLang="ja-JP" sz="800">
                <a:solidFill>
                  <a:srgbClr val="7AA4D2"/>
                </a:solidFill>
                <a:latin typeface="Cambria" pitchFamily="18" charset="0"/>
                <a:ea typeface="HGP明朝E"/>
              </a:rPr>
              <a:t>D</a:t>
            </a:r>
            <a:r>
              <a:rPr lang="en-US" altLang="ja-JP" sz="800">
                <a:solidFill>
                  <a:srgbClr val="96B1B6"/>
                </a:solidFill>
                <a:latin typeface="Cambria" pitchFamily="18" charset="0"/>
                <a:ea typeface="HGP明朝E"/>
              </a:rPr>
              <a:t>ata </a:t>
            </a:r>
            <a:r>
              <a:rPr lang="en-US" altLang="ja-JP" sz="800">
                <a:solidFill>
                  <a:srgbClr val="7AA4D2"/>
                </a:solidFill>
                <a:latin typeface="Cambria" pitchFamily="18" charset="0"/>
                <a:ea typeface="HGP明朝E"/>
              </a:rPr>
              <a:t>C</a:t>
            </a:r>
            <a:r>
              <a:rPr lang="en-US" altLang="ja-JP" sz="800">
                <a:solidFill>
                  <a:srgbClr val="96B1B6"/>
                </a:solidFill>
                <a:latin typeface="Cambria" pitchFamily="18" charset="0"/>
                <a:ea typeface="HGP明朝E"/>
              </a:rPr>
              <a:t>enter for </a:t>
            </a:r>
            <a:r>
              <a:rPr lang="en-US" altLang="ja-JP" sz="800">
                <a:solidFill>
                  <a:srgbClr val="7AA4D2"/>
                </a:solidFill>
                <a:latin typeface="Cambria" pitchFamily="18" charset="0"/>
                <a:ea typeface="HGP明朝E"/>
              </a:rPr>
              <a:t>H</a:t>
            </a:r>
            <a:r>
              <a:rPr lang="en-US" altLang="ja-JP" sz="800">
                <a:solidFill>
                  <a:srgbClr val="96B1B6"/>
                </a:solidFill>
                <a:latin typeface="Cambria" pitchFamily="18" charset="0"/>
                <a:ea typeface="HGP明朝E"/>
              </a:rPr>
              <a:t>ematopoietic </a:t>
            </a:r>
            <a:r>
              <a:rPr lang="en-US" altLang="ja-JP" sz="800">
                <a:solidFill>
                  <a:srgbClr val="7AA4D2"/>
                </a:solidFill>
                <a:latin typeface="Cambria" pitchFamily="18" charset="0"/>
                <a:ea typeface="HGP明朝E"/>
              </a:rPr>
              <a:t>C</a:t>
            </a:r>
            <a:r>
              <a:rPr lang="en-US" altLang="ja-JP" sz="800">
                <a:solidFill>
                  <a:srgbClr val="96B1B6"/>
                </a:solidFill>
                <a:latin typeface="Cambria" pitchFamily="18" charset="0"/>
                <a:ea typeface="HGP明朝E"/>
              </a:rPr>
              <a:t>ell </a:t>
            </a:r>
            <a:r>
              <a:rPr lang="en-US" altLang="ja-JP" sz="800">
                <a:solidFill>
                  <a:srgbClr val="7AA4D2"/>
                </a:solidFill>
                <a:latin typeface="Cambria" pitchFamily="18" charset="0"/>
                <a:ea typeface="HGP明朝E"/>
              </a:rPr>
              <a:t>T</a:t>
            </a:r>
            <a:r>
              <a:rPr lang="en-US" altLang="ja-JP" sz="800">
                <a:solidFill>
                  <a:srgbClr val="96B1B6"/>
                </a:solidFill>
                <a:latin typeface="Cambria" pitchFamily="18" charset="0"/>
                <a:ea typeface="HGP明朝E"/>
              </a:rPr>
              <a:t>ransplantation</a:t>
            </a:r>
            <a:endParaRPr lang="ja-JP" altLang="en-US" sz="800" dirty="0">
              <a:solidFill>
                <a:srgbClr val="96B1B6"/>
              </a:solidFill>
              <a:latin typeface="Cambria" pitchFamily="18" charset="0"/>
              <a:ea typeface="HGP明朝E"/>
            </a:endParaRPr>
          </a:p>
        </p:txBody>
      </p:sp>
      <p:grpSp>
        <p:nvGrpSpPr>
          <p:cNvPr id="35" name="グループ化 17">
            <a:extLst>
              <a:ext uri="{FF2B5EF4-FFF2-40B4-BE49-F238E27FC236}">
                <a16:creationId xmlns:a16="http://schemas.microsoft.com/office/drawing/2014/main" id="{A866808E-9A25-4A7E-8758-367F45BB6096}"/>
              </a:ext>
            </a:extLst>
          </p:cNvPr>
          <p:cNvGrpSpPr/>
          <p:nvPr userDrawn="1"/>
        </p:nvGrpSpPr>
        <p:grpSpPr>
          <a:xfrm>
            <a:off x="62552" y="6357600"/>
            <a:ext cx="3749040" cy="499982"/>
            <a:chOff x="62552" y="6357600"/>
            <a:chExt cx="3749040" cy="499982"/>
          </a:xfrm>
        </p:grpSpPr>
        <p:pic>
          <p:nvPicPr>
            <p:cNvPr id="36" name="図 35" descr="jdchct_logo_only_131104.png">
              <a:extLst>
                <a:ext uri="{FF2B5EF4-FFF2-40B4-BE49-F238E27FC236}">
                  <a16:creationId xmlns:a16="http://schemas.microsoft.com/office/drawing/2014/main" id="{D03AD724-F076-46C2-993D-02B6712FD575}"/>
                </a:ext>
              </a:extLst>
            </p:cNvPr>
            <p:cNvPicPr>
              <a:picLocks/>
            </p:cNvPicPr>
            <p:nvPr/>
          </p:nvPicPr>
          <p:blipFill>
            <a:blip r:embed="rId7" cstate="print">
              <a:extLst>
                <a:ext uri="{28A0092B-C50C-407E-A947-70E740481C1C}">
                  <a14:useLocalDpi xmlns:a14="http://schemas.microsoft.com/office/drawing/2010/main"/>
                </a:ext>
              </a:extLst>
            </a:blip>
            <a:stretch>
              <a:fillRect/>
            </a:stretch>
          </p:blipFill>
          <p:spPr>
            <a:xfrm>
              <a:off x="64800" y="6357600"/>
              <a:ext cx="349200" cy="385200"/>
            </a:xfrm>
            <a:prstGeom prst="rect">
              <a:avLst/>
            </a:prstGeom>
            <a:effectLst>
              <a:outerShdw blurRad="76200" dir="18900000" sy="23000" kx="-1200000" algn="bl" rotWithShape="0">
                <a:prstClr val="black">
                  <a:alpha val="20000"/>
                </a:prstClr>
              </a:outerShdw>
            </a:effectLst>
          </p:spPr>
        </p:pic>
        <p:sp>
          <p:nvSpPr>
            <p:cNvPr id="37" name="テキスト ボックス 6">
              <a:extLst>
                <a:ext uri="{FF2B5EF4-FFF2-40B4-BE49-F238E27FC236}">
                  <a16:creationId xmlns:a16="http://schemas.microsoft.com/office/drawing/2014/main" id="{DABAF261-F294-403C-AAE8-61DF00E7AF96}"/>
                </a:ext>
              </a:extLst>
            </p:cNvPr>
            <p:cNvSpPr txBox="1"/>
            <p:nvPr/>
          </p:nvSpPr>
          <p:spPr>
            <a:xfrm>
              <a:off x="62552" y="6677586"/>
              <a:ext cx="3749040" cy="179996"/>
            </a:xfrm>
            <a:prstGeom prst="rect">
              <a:avLst/>
            </a:prstGeom>
          </p:spPr>
          <p:txBody>
            <a:bodyPr vert="horz" wrap="square" lIns="0" rIns="0" bIns="0" rtlCol="0" anchor="ctr">
              <a:normAutofit fontScale="97500"/>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cs typeface="+mn-cs"/>
                </a:rPr>
                <a:t>The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cs typeface="+mn-cs"/>
                </a:rPr>
                <a:t>J</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cs typeface="+mn-cs"/>
                </a:rPr>
                <a:t>apanese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cs typeface="+mn-cs"/>
                </a:rPr>
                <a:t>D</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cs typeface="+mn-cs"/>
                </a:rPr>
                <a:t>ata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cs typeface="+mn-cs"/>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cs typeface="+mn-cs"/>
                </a:rPr>
                <a:t>enter for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cs typeface="+mn-cs"/>
                </a:rPr>
                <a:t>H</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cs typeface="+mn-cs"/>
                </a:rPr>
                <a:t>ematopoietic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cs typeface="+mn-cs"/>
                </a:rPr>
                <a:t>C</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cs typeface="+mn-cs"/>
                </a:rPr>
                <a:t>ell </a:t>
              </a:r>
              <a:r>
                <a:rPr kumimoji="1" lang="en-US" altLang="ja-JP" sz="800" b="0" i="0" u="none" strike="noStrike" kern="1200" cap="none" spc="0" normalizeH="0" baseline="0" noProof="0">
                  <a:ln>
                    <a:noFill/>
                  </a:ln>
                  <a:solidFill>
                    <a:srgbClr val="7AA4D2"/>
                  </a:solidFill>
                  <a:effectLst/>
                  <a:uLnTx/>
                  <a:uFillTx/>
                  <a:latin typeface="Cambria" pitchFamily="18" charset="0"/>
                  <a:ea typeface="HGP明朝E"/>
                  <a:cs typeface="+mn-cs"/>
                </a:rPr>
                <a:t>T</a:t>
              </a:r>
              <a:r>
                <a:rPr kumimoji="1" lang="en-US" altLang="ja-JP" sz="800" b="0" i="0" u="none" strike="noStrike" kern="1200" cap="none" spc="0" normalizeH="0" baseline="0" noProof="0">
                  <a:ln>
                    <a:noFill/>
                  </a:ln>
                  <a:solidFill>
                    <a:srgbClr val="96B1B6"/>
                  </a:solidFill>
                  <a:effectLst/>
                  <a:uLnTx/>
                  <a:uFillTx/>
                  <a:latin typeface="Cambria" pitchFamily="18" charset="0"/>
                  <a:ea typeface="HGP明朝E"/>
                  <a:cs typeface="+mn-cs"/>
                </a:rPr>
                <a:t>ransplantation</a:t>
              </a:r>
              <a:endParaRPr kumimoji="1" lang="ja-JP" altLang="en-US" sz="800" b="0" i="0" u="none" strike="noStrike" kern="1200" cap="none" spc="0" normalizeH="0" baseline="0" noProof="0" dirty="0">
                <a:ln>
                  <a:noFill/>
                </a:ln>
                <a:solidFill>
                  <a:srgbClr val="96B1B6"/>
                </a:solidFill>
                <a:effectLst/>
                <a:uLnTx/>
                <a:uFillTx/>
                <a:latin typeface="Cambria" pitchFamily="18" charset="0"/>
                <a:ea typeface="HGP明朝E"/>
                <a:cs typeface="+mn-cs"/>
              </a:endParaRPr>
            </a:p>
          </p:txBody>
        </p:sp>
      </p:grpSp>
      <p:sp>
        <p:nvSpPr>
          <p:cNvPr id="2" name="スライド番号プレースホルダー 1">
            <a:extLst>
              <a:ext uri="{FF2B5EF4-FFF2-40B4-BE49-F238E27FC236}">
                <a16:creationId xmlns:a16="http://schemas.microsoft.com/office/drawing/2014/main" id="{780B7359-C7C6-4EA5-AB70-8A5AEACDD21B}"/>
              </a:ext>
            </a:extLst>
          </p:cNvPr>
          <p:cNvSpPr>
            <a:spLocks noGrp="1"/>
          </p:cNvSpPr>
          <p:nvPr>
            <p:ph type="sldNum" sz="quarter" idx="4"/>
          </p:nvPr>
        </p:nvSpPr>
        <p:spPr>
          <a:xfrm>
            <a:off x="7086600" y="6491354"/>
            <a:ext cx="2057400" cy="365125"/>
          </a:xfrm>
          <a:prstGeom prst="rect">
            <a:avLst/>
          </a:prstGeom>
        </p:spPr>
        <p:txBody>
          <a:bodyPr vert="horz" lIns="91440" tIns="45720" rIns="91440" bIns="45720" rtlCol="0" anchor="ctr"/>
          <a:lstStyle>
            <a:lvl1pPr algn="r">
              <a:defRPr sz="1600" b="1" i="0" baseline="0">
                <a:solidFill>
                  <a:schemeClr val="tx1">
                    <a:lumMod val="65000"/>
                    <a:lumOff val="35000"/>
                  </a:schemeClr>
                </a:solidFill>
                <a:latin typeface="UD デジタル 教科書体 NK-R" panose="02020400000000000000" pitchFamily="18" charset="-128"/>
              </a:defRPr>
            </a:lvl1pPr>
          </a:lstStyle>
          <a:p>
            <a:fld id="{BF9FDE6A-C74E-4A30-B019-AA74AACF14F3}" type="slidenum">
              <a:rPr lang="ja-JP" altLang="en-US" smtClean="0"/>
              <a:pPr/>
              <a:t>‹#›</a:t>
            </a:fld>
            <a:endParaRPr lang="ja-JP" altLang="en-US"/>
          </a:p>
        </p:txBody>
      </p:sp>
    </p:spTree>
    <p:extLst>
      <p:ext uri="{BB962C8B-B14F-4D97-AF65-F5344CB8AC3E}">
        <p14:creationId xmlns:p14="http://schemas.microsoft.com/office/powerpoint/2010/main" val="3658719021"/>
      </p:ext>
    </p:extLst>
  </p:cSld>
  <p:clrMap bg1="lt1" tx1="dk1" bg2="lt2" tx2="dk2" accent1="accent1" accent2="accent2" accent3="accent3" accent4="accent4" accent5="accent5" accent6="accent6" hlink="hlink" folHlink="folHlink"/>
  <p:sldLayoutIdLst>
    <p:sldLayoutId id="2147483722" r:id="rId1"/>
    <p:sldLayoutId id="2147483737" r:id="rId2"/>
    <p:sldLayoutId id="2147483723" r:id="rId3"/>
    <p:sldLayoutId id="2147483727" r:id="rId4"/>
    <p:sldLayoutId id="2147483736" r:id="rId5"/>
  </p:sldLayoutIdLst>
  <p:hf sldNum="0" hdr="0" ftr="0" dt="0"/>
  <p:txStyles>
    <p:titleStyle>
      <a:lvl1pPr algn="l" rtl="0" eaLnBrk="1" latinLnBrk="0" hangingPunct="1">
        <a:spcBef>
          <a:spcPct val="0"/>
        </a:spcBef>
        <a:buNone/>
        <a:defRPr kumimoji="1" sz="2800" b="0" kern="1200">
          <a:ln>
            <a:noFill/>
          </a:ln>
          <a:solidFill>
            <a:schemeClr val="accent1">
              <a:lumMod val="75000"/>
            </a:schemeClr>
          </a:solidFill>
          <a:effectLst>
            <a:outerShdw blurRad="38100" dist="38100" dir="2700000" algn="tl">
              <a:srgbClr val="000000">
                <a:alpha val="43137"/>
              </a:srgbClr>
            </a:outerShdw>
          </a:effectLst>
          <a:latin typeface="+mn-ea"/>
          <a:ea typeface="+mn-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1"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1"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1"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1"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1"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1"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1"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1"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1" sz="1400" kern="1200" baseline="0">
          <a:solidFill>
            <a:schemeClr val="tx1"/>
          </a:solidFill>
          <a:latin typeface="+mn-lt"/>
          <a:ea typeface="+mn-ea"/>
          <a:cs typeface="+mn-cs"/>
        </a:defRPr>
      </a:lvl9pPr>
    </p:bodyStyle>
    <p:otherStyle>
      <a:lvl1pPr marL="0" algn="l" rtl="0" eaLnBrk="1" latinLnBrk="0" hangingPunct="1">
        <a:defRPr kumimoji="1" kern="1200">
          <a:solidFill>
            <a:schemeClr val="tx1"/>
          </a:solidFill>
          <a:latin typeface="+mn-lt"/>
          <a:ea typeface="+mn-ea"/>
          <a:cs typeface="+mn-cs"/>
        </a:defRPr>
      </a:lvl1pPr>
      <a:lvl2pPr marL="457200" algn="l" rtl="0" eaLnBrk="1" latinLnBrk="0" hangingPunct="1">
        <a:defRPr kumimoji="1" kern="1200">
          <a:solidFill>
            <a:schemeClr val="tx1"/>
          </a:solidFill>
          <a:latin typeface="+mn-lt"/>
          <a:ea typeface="+mn-ea"/>
          <a:cs typeface="+mn-cs"/>
        </a:defRPr>
      </a:lvl2pPr>
      <a:lvl3pPr marL="914400" algn="l" rtl="0" eaLnBrk="1" latinLnBrk="0" hangingPunct="1">
        <a:defRPr kumimoji="1" kern="1200">
          <a:solidFill>
            <a:schemeClr val="tx1"/>
          </a:solidFill>
          <a:latin typeface="+mn-lt"/>
          <a:ea typeface="+mn-ea"/>
          <a:cs typeface="+mn-cs"/>
        </a:defRPr>
      </a:lvl3pPr>
      <a:lvl4pPr marL="1371600" algn="l" rtl="0" eaLnBrk="1" latinLnBrk="0" hangingPunct="1">
        <a:defRPr kumimoji="1" kern="1200">
          <a:solidFill>
            <a:schemeClr val="tx1"/>
          </a:solidFill>
          <a:latin typeface="+mn-lt"/>
          <a:ea typeface="+mn-ea"/>
          <a:cs typeface="+mn-cs"/>
        </a:defRPr>
      </a:lvl4pPr>
      <a:lvl5pPr marL="1828800" algn="l" rtl="0" eaLnBrk="1" latinLnBrk="0" hangingPunct="1">
        <a:defRPr kumimoji="1" kern="1200">
          <a:solidFill>
            <a:schemeClr val="tx1"/>
          </a:solidFill>
          <a:latin typeface="+mn-lt"/>
          <a:ea typeface="+mn-ea"/>
          <a:cs typeface="+mn-cs"/>
        </a:defRPr>
      </a:lvl5pPr>
      <a:lvl6pPr marL="2286000" algn="l" rtl="0" eaLnBrk="1" latinLnBrk="0" hangingPunct="1">
        <a:defRPr kumimoji="1" kern="1200">
          <a:solidFill>
            <a:schemeClr val="tx1"/>
          </a:solidFill>
          <a:latin typeface="+mn-lt"/>
          <a:ea typeface="+mn-ea"/>
          <a:cs typeface="+mn-cs"/>
        </a:defRPr>
      </a:lvl6pPr>
      <a:lvl7pPr marL="2743200" algn="l" rtl="0" eaLnBrk="1" latinLnBrk="0" hangingPunct="1">
        <a:defRPr kumimoji="1" kern="1200">
          <a:solidFill>
            <a:schemeClr val="tx1"/>
          </a:solidFill>
          <a:latin typeface="+mn-lt"/>
          <a:ea typeface="+mn-ea"/>
          <a:cs typeface="+mn-cs"/>
        </a:defRPr>
      </a:lvl7pPr>
      <a:lvl8pPr marL="3200400" algn="l" rtl="0" eaLnBrk="1" latinLnBrk="0" hangingPunct="1">
        <a:defRPr kumimoji="1" kern="1200">
          <a:solidFill>
            <a:schemeClr val="tx1"/>
          </a:solidFill>
          <a:latin typeface="+mn-lt"/>
          <a:ea typeface="+mn-ea"/>
          <a:cs typeface="+mn-cs"/>
        </a:defRPr>
      </a:lvl8pPr>
      <a:lvl9pPr marL="3657600" algn="l" rtl="0" eaLnBrk="1" latinLnBrk="0" hangingPunct="1">
        <a:defRPr kumimoji="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23.JP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9FC449D1-180D-40FB-B8CA-8B0B68B6739E}"/>
              </a:ext>
            </a:extLst>
          </p:cNvPr>
          <p:cNvSpPr>
            <a:spLocks noGrp="1"/>
          </p:cNvSpPr>
          <p:nvPr>
            <p:ph type="title" idx="4294967295"/>
          </p:nvPr>
        </p:nvSpPr>
        <p:spPr>
          <a:noFill/>
        </p:spPr>
        <p:txBody>
          <a:bodyPr/>
          <a:lstStyle/>
          <a:p>
            <a:r>
              <a:rPr kumimoji="1" lang="en-US" altLang="ja-JP" dirty="0">
                <a:solidFill>
                  <a:schemeClr val="bg1"/>
                </a:solidFill>
              </a:rPr>
              <a:t>Title</a:t>
            </a:r>
            <a:endParaRPr kumimoji="1" lang="ja-JP" altLang="en-US" dirty="0">
              <a:solidFill>
                <a:schemeClr val="bg1"/>
              </a:solidFill>
            </a:endParaRPr>
          </a:p>
        </p:txBody>
      </p:sp>
      <p:pic>
        <p:nvPicPr>
          <p:cNvPr id="3" name="図 2" descr="テキスト が含まれている画像&#10;&#10;自動的に生成された説明">
            <a:extLst>
              <a:ext uri="{FF2B5EF4-FFF2-40B4-BE49-F238E27FC236}">
                <a16:creationId xmlns:a16="http://schemas.microsoft.com/office/drawing/2014/main" id="{37A87A6C-A997-42A2-BD10-059D29CE827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880330617"/>
      </p:ext>
    </p:extLst>
  </p:cSld>
  <p:clrMapOvr>
    <a:masterClrMapping/>
  </p:clrMapOvr>
  <p:transition advTm="5000"/>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spc="-100" dirty="0">
                <a:solidFill>
                  <a:schemeClr val="bg1"/>
                </a:solidFill>
                <a:effectLst/>
                <a:latin typeface="Arial" panose="020B0604020202020204" pitchFamily="34" charset="0"/>
                <a:cs typeface="Arial" panose="020B0604020202020204" pitchFamily="34" charset="0"/>
              </a:rPr>
              <a:t>Annual Number of Transplant Recipients</a:t>
            </a:r>
            <a:br>
              <a:rPr lang="en-US" altLang="ja-JP" spc="-100" dirty="0">
                <a:solidFill>
                  <a:schemeClr val="bg1"/>
                </a:solidFill>
                <a:effectLst/>
                <a:latin typeface="Arial" panose="020B0604020202020204" pitchFamily="34" charset="0"/>
                <a:cs typeface="Arial" panose="020B0604020202020204" pitchFamily="34" charset="0"/>
              </a:rPr>
            </a:br>
            <a:r>
              <a:rPr lang="en-US" altLang="ja-JP" dirty="0">
                <a:solidFill>
                  <a:schemeClr val="bg1"/>
                </a:solidFill>
                <a:effectLst/>
                <a:latin typeface="Arial" pitchFamily="34" charset="0"/>
                <a:ea typeface="Verdana" pitchFamily="34" charset="0"/>
                <a:cs typeface="Arial" pitchFamily="34" charset="0"/>
              </a:rPr>
              <a:t>by Recipient Age at Transplant</a:t>
            </a:r>
            <a:r>
              <a:rPr lang="ja-JP" altLang="en-US" dirty="0">
                <a:solidFill>
                  <a:schemeClr val="bg1"/>
                </a:solidFill>
                <a:effectLst/>
                <a:latin typeface="Arial" pitchFamily="34" charset="0"/>
                <a:ea typeface="Verdana" pitchFamily="34" charset="0"/>
                <a:cs typeface="Arial" pitchFamily="34" charset="0"/>
              </a:rPr>
              <a:t>　</a:t>
            </a:r>
            <a:r>
              <a:rPr lang="en-US" altLang="ja-JP" sz="1100" b="0" spc="-150" dirty="0">
                <a:solidFill>
                  <a:schemeClr val="bg1"/>
                </a:solidFill>
                <a:effectLst/>
                <a:latin typeface="ＭＳ ゴシック" pitchFamily="49" charset="-128"/>
                <a:ea typeface="ＭＳ ゴシック" pitchFamily="49" charset="-128"/>
                <a:cs typeface="Arial" pitchFamily="34" charset="0"/>
              </a:rPr>
              <a:t>&lt;</a:t>
            </a:r>
            <a:r>
              <a:rPr kumimoji="1" lang="en-US" altLang="ja-JP" sz="1100" b="0" kern="1200" dirty="0">
                <a:ln>
                  <a:noFill/>
                </a:ln>
                <a:solidFill>
                  <a:schemeClr val="bg1"/>
                </a:solidFill>
                <a:effectLst/>
                <a:latin typeface="ＭＳ ゴシック" pitchFamily="49" charset="-128"/>
                <a:ea typeface="ＭＳ ゴシック" pitchFamily="49" charset="-128"/>
              </a:rPr>
              <a:t>Leukemia/</a:t>
            </a:r>
            <a:r>
              <a:rPr kumimoji="1" lang="en-US" altLang="ja-JP" sz="1100" b="0" kern="1200" dirty="0">
                <a:ln>
                  <a:noFill/>
                </a:ln>
                <a:solidFill>
                  <a:schemeClr val="bg1"/>
                </a:solidFill>
                <a:effectLst/>
              </a:rPr>
              <a:t>Malignant Lymphoma</a:t>
            </a:r>
            <a:r>
              <a:rPr kumimoji="1" lang="en-US" altLang="ja-JP" sz="1100" b="0" kern="1200" dirty="0">
                <a:ln>
                  <a:noFill/>
                </a:ln>
                <a:solidFill>
                  <a:schemeClr val="bg1"/>
                </a:solidFill>
                <a:effectLst/>
                <a:latin typeface="ＭＳ ゴシック" pitchFamily="49" charset="-128"/>
                <a:ea typeface="ＭＳ ゴシック" pitchFamily="49" charset="-128"/>
              </a:rPr>
              <a:t>&gt;</a:t>
            </a:r>
            <a:endParaRPr kumimoji="1" lang="ja-JP" altLang="en-US" sz="1100" b="0" dirty="0">
              <a:solidFill>
                <a:schemeClr val="bg1"/>
              </a:solidFill>
              <a:effectLst/>
              <a:latin typeface="ＭＳ ゴシック" pitchFamily="49" charset="-128"/>
              <a:ea typeface="ＭＳ ゴシック" pitchFamily="49" charset="-128"/>
            </a:endParaRPr>
          </a:p>
        </p:txBody>
      </p:sp>
      <p:pic>
        <p:nvPicPr>
          <p:cNvPr id="5" name="図 4" descr="グラフ&#10;&#10;自動的に生成された説明">
            <a:extLst>
              <a:ext uri="{FF2B5EF4-FFF2-40B4-BE49-F238E27FC236}">
                <a16:creationId xmlns:a16="http://schemas.microsoft.com/office/drawing/2014/main" id="{26E2A74D-62E4-46AF-B1F8-F78CC1A724A3}"/>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8647552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pPr lvl="0"/>
            <a:r>
              <a:rPr lang="en-US" altLang="ja-JP" sz="2500" spc="-100" dirty="0">
                <a:solidFill>
                  <a:schemeClr val="bg1"/>
                </a:solidFill>
                <a:effectLst/>
                <a:latin typeface="Arial" panose="020B0604020202020204" pitchFamily="34" charset="0"/>
                <a:cs typeface="Arial" panose="020B0604020202020204" pitchFamily="34" charset="0"/>
              </a:rPr>
              <a:t>Indications for Hematopoietic Stem Cell </a:t>
            </a:r>
            <a:br>
              <a:rPr lang="en-US" altLang="ja-JP" sz="2500" spc="-100" dirty="0">
                <a:solidFill>
                  <a:schemeClr val="bg1"/>
                </a:solidFill>
                <a:effectLst/>
                <a:latin typeface="Arial" panose="020B0604020202020204" pitchFamily="34" charset="0"/>
                <a:cs typeface="Arial" panose="020B0604020202020204" pitchFamily="34" charset="0"/>
              </a:rPr>
            </a:br>
            <a:r>
              <a:rPr lang="en-US" altLang="ja-JP" sz="2500" spc="-100" dirty="0">
                <a:solidFill>
                  <a:schemeClr val="bg1"/>
                </a:solidFill>
                <a:effectLst/>
                <a:latin typeface="Arial" panose="020B0604020202020204" pitchFamily="34" charset="0"/>
                <a:cs typeface="Arial" panose="020B0604020202020204" pitchFamily="34" charset="0"/>
              </a:rPr>
              <a:t>Transplants by Transplant type</a:t>
            </a:r>
            <a:r>
              <a:rPr lang="en-US" altLang="ja-JP" sz="2500" b="0" spc="-100" dirty="0">
                <a:solidFill>
                  <a:schemeClr val="bg1"/>
                </a:solidFill>
                <a:latin typeface="Arial" panose="020B0604020202020204" pitchFamily="34" charset="0"/>
                <a:ea typeface="ＭＳ Ｐゴシック"/>
                <a:cs typeface="Arial" pitchFamily="34" charset="0"/>
              </a:rPr>
              <a:t> </a:t>
            </a:r>
            <a:r>
              <a:rPr lang="en-US" altLang="ja-JP" sz="2500" b="0" spc="-100" dirty="0">
                <a:solidFill>
                  <a:schemeClr val="bg1"/>
                </a:solidFill>
                <a:effectLst/>
                <a:latin typeface="Arial" panose="020B0604020202020204" pitchFamily="34" charset="0"/>
                <a:ea typeface="ＭＳ Ｐゴシック"/>
                <a:cs typeface="Arial" pitchFamily="34" charset="0"/>
              </a:rPr>
              <a:t>&lt;age 0-15&gt;</a:t>
            </a:r>
            <a:endParaRPr kumimoji="1" lang="ja-JP" altLang="en-US" sz="2500" b="0" spc="-100" dirty="0">
              <a:solidFill>
                <a:schemeClr val="bg1"/>
              </a:solidFill>
              <a:effectLst/>
              <a:latin typeface="Arial" panose="020B0604020202020204" pitchFamily="34" charset="0"/>
              <a:cs typeface="Arial" panose="020B0604020202020204" pitchFamily="34" charset="0"/>
            </a:endParaRPr>
          </a:p>
        </p:txBody>
      </p:sp>
      <p:pic>
        <p:nvPicPr>
          <p:cNvPr id="5" name="図 4" descr="グラフ, ウォーターフォール図&#10;&#10;自動的に生成された説明">
            <a:extLst>
              <a:ext uri="{FF2B5EF4-FFF2-40B4-BE49-F238E27FC236}">
                <a16:creationId xmlns:a16="http://schemas.microsoft.com/office/drawing/2014/main" id="{958C07C2-D2E9-41AD-AB7F-30C0815DDCB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9253951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432000" y="0"/>
            <a:ext cx="8229600" cy="813816"/>
          </a:xfrm>
          <a:prstGeom prst="rect">
            <a:avLst/>
          </a:prstGeom>
        </p:spPr>
        <p:txBody>
          <a:bodyPr vert="horz" lIns="0" rIns="0" bIns="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dirty="0">
              <a:ln>
                <a:noFill/>
              </a:ln>
              <a:solidFill>
                <a:schemeClr val="bg1">
                  <a:lumMod val="50000"/>
                </a:schemeClr>
              </a:solidFill>
              <a:effectLst/>
              <a:uLnTx/>
              <a:uFillTx/>
              <a:latin typeface="+mn-ea"/>
              <a:ea typeface="+mn-ea"/>
              <a:cs typeface="+mj-cs"/>
            </a:endParaRPr>
          </a:p>
        </p:txBody>
      </p:sp>
      <p:sp>
        <p:nvSpPr>
          <p:cNvPr id="8" name="タイトル 7"/>
          <p:cNvSpPr>
            <a:spLocks noGrp="1"/>
          </p:cNvSpPr>
          <p:nvPr>
            <p:ph type="title"/>
          </p:nvPr>
        </p:nvSpPr>
        <p:spPr/>
        <p:txBody>
          <a:bodyPr>
            <a:normAutofit fontScale="90000"/>
          </a:bodyPr>
          <a:lstStyle/>
          <a:p>
            <a:pPr lvl="0">
              <a:defRPr/>
            </a:pPr>
            <a:r>
              <a:rPr lang="en-US" altLang="ja-JP" spc="-100" dirty="0">
                <a:solidFill>
                  <a:schemeClr val="bg1"/>
                </a:solidFill>
                <a:effectLst/>
                <a:latin typeface="Arial" panose="020B0604020202020204" pitchFamily="34" charset="0"/>
                <a:cs typeface="Arial" panose="020B0604020202020204" pitchFamily="34" charset="0"/>
              </a:rPr>
              <a:t>Indications for Hematopoietic Stem Cell </a:t>
            </a:r>
            <a:br>
              <a:rPr lang="en-US" altLang="ja-JP" spc="-100" dirty="0">
                <a:solidFill>
                  <a:schemeClr val="bg1"/>
                </a:solidFill>
                <a:effectLst/>
                <a:latin typeface="Arial" panose="020B0604020202020204" pitchFamily="34" charset="0"/>
                <a:cs typeface="Arial" panose="020B0604020202020204" pitchFamily="34" charset="0"/>
              </a:rPr>
            </a:br>
            <a:r>
              <a:rPr lang="en-US" altLang="ja-JP" spc="-100" dirty="0">
                <a:solidFill>
                  <a:schemeClr val="bg1"/>
                </a:solidFill>
                <a:effectLst/>
                <a:latin typeface="Arial" panose="020B0604020202020204" pitchFamily="34" charset="0"/>
                <a:cs typeface="Arial" panose="020B0604020202020204" pitchFamily="34" charset="0"/>
              </a:rPr>
              <a:t>Transplants by Transplant type</a:t>
            </a:r>
            <a:r>
              <a:rPr lang="ja-JP" altLang="en-US" spc="-100" dirty="0">
                <a:solidFill>
                  <a:schemeClr val="bg1"/>
                </a:solidFill>
                <a:effectLst/>
                <a:latin typeface="Arial" panose="020B0604020202020204" pitchFamily="34" charset="0"/>
                <a:cs typeface="Arial" panose="020B0604020202020204" pitchFamily="34" charset="0"/>
              </a:rPr>
              <a:t>　</a:t>
            </a:r>
            <a:r>
              <a:rPr lang="en-US" altLang="ja-JP" sz="2000" b="0" spc="-150" dirty="0">
                <a:solidFill>
                  <a:schemeClr val="bg1"/>
                </a:solidFill>
                <a:effectLst/>
                <a:latin typeface="Arial" pitchFamily="34" charset="0"/>
                <a:ea typeface="ＭＳ Ｐゴシック"/>
                <a:cs typeface="Arial" pitchFamily="34" charset="0"/>
              </a:rPr>
              <a:t>&lt;age </a:t>
            </a:r>
            <a:r>
              <a:rPr lang="ja-JP" altLang="en-US" sz="2000" b="0" spc="-150" dirty="0">
                <a:solidFill>
                  <a:schemeClr val="bg1"/>
                </a:solidFill>
                <a:effectLst/>
                <a:latin typeface="Arial" pitchFamily="34" charset="0"/>
                <a:ea typeface="ＭＳ Ｐゴシック"/>
                <a:cs typeface="Arial" pitchFamily="34" charset="0"/>
              </a:rPr>
              <a:t>≥</a:t>
            </a:r>
            <a:r>
              <a:rPr lang="en-US" altLang="ja-JP" sz="2000" b="0" spc="-150" dirty="0">
                <a:solidFill>
                  <a:schemeClr val="bg1"/>
                </a:solidFill>
                <a:effectLst/>
                <a:latin typeface="Arial" pitchFamily="34" charset="0"/>
                <a:ea typeface="ＭＳ Ｐゴシック"/>
                <a:cs typeface="Arial" pitchFamily="34" charset="0"/>
              </a:rPr>
              <a:t>16&gt;</a:t>
            </a:r>
            <a:endParaRPr kumimoji="1" lang="ja-JP" altLang="en-US" sz="2000" b="0" dirty="0">
              <a:solidFill>
                <a:schemeClr val="bg1"/>
              </a:solidFill>
            </a:endParaRPr>
          </a:p>
        </p:txBody>
      </p:sp>
      <p:pic>
        <p:nvPicPr>
          <p:cNvPr id="4" name="図 3" descr="グラフ, 棒グラフ&#10;&#10;自動的に生成された説明">
            <a:extLst>
              <a:ext uri="{FF2B5EF4-FFF2-40B4-BE49-F238E27FC236}">
                <a16:creationId xmlns:a16="http://schemas.microsoft.com/office/drawing/2014/main" id="{3BB93EE0-AA62-41ED-B69D-5D5D39B5C36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979108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pPr lvl="0"/>
            <a:r>
              <a:rPr lang="en-US" altLang="ja-JP" spc="-100" dirty="0">
                <a:solidFill>
                  <a:schemeClr val="bg1"/>
                </a:solidFill>
                <a:effectLst/>
                <a:latin typeface="Arial" panose="020B0604020202020204" pitchFamily="34" charset="0"/>
                <a:cs typeface="Arial" panose="020B0604020202020204" pitchFamily="34" charset="0"/>
              </a:rPr>
              <a:t>Annual Number of Transplant Recipients</a:t>
            </a:r>
            <a:br>
              <a:rPr lang="en-US" altLang="ja-JP" spc="-100" dirty="0">
                <a:solidFill>
                  <a:schemeClr val="bg1"/>
                </a:solidFill>
                <a:effectLst/>
                <a:latin typeface="Arial" panose="020B0604020202020204" pitchFamily="34" charset="0"/>
                <a:cs typeface="Arial" panose="020B0604020202020204" pitchFamily="34" charset="0"/>
              </a:rPr>
            </a:br>
            <a:r>
              <a:rPr lang="en-US" altLang="ja-JP" spc="-100" dirty="0">
                <a:solidFill>
                  <a:schemeClr val="bg1"/>
                </a:solidFill>
                <a:effectLst/>
                <a:latin typeface="Arial" panose="020B0604020202020204" pitchFamily="34" charset="0"/>
                <a:cs typeface="Arial" panose="020B0604020202020204" pitchFamily="34" charset="0"/>
              </a:rPr>
              <a:t>Trend of Main Disease </a:t>
            </a:r>
            <a:r>
              <a:rPr lang="en-US" altLang="ja-JP" sz="1100" spc="-100" dirty="0">
                <a:solidFill>
                  <a:schemeClr val="bg1"/>
                </a:solidFill>
                <a:effectLst/>
                <a:latin typeface="Arial" panose="020B0604020202020204" pitchFamily="34" charset="0"/>
                <a:cs typeface="Arial" panose="020B0604020202020204" pitchFamily="34" charset="0"/>
              </a:rPr>
              <a:t>&lt;Autologous</a:t>
            </a:r>
            <a:r>
              <a:rPr lang="en-US" altLang="ja-JP" sz="1100" b="0" spc="-150" dirty="0">
                <a:solidFill>
                  <a:schemeClr val="bg1"/>
                </a:solidFill>
                <a:effectLst/>
                <a:latin typeface="Arial" pitchFamily="34" charset="0"/>
                <a:ea typeface="ＭＳ Ｐゴシック"/>
                <a:cs typeface="Arial" pitchFamily="34" charset="0"/>
              </a:rPr>
              <a:t>&gt;&lt;age</a:t>
            </a:r>
            <a:r>
              <a:rPr lang="ja-JP" altLang="en-US" sz="1100" b="0" spc="-150" dirty="0">
                <a:solidFill>
                  <a:schemeClr val="bg1"/>
                </a:solidFill>
                <a:effectLst/>
                <a:latin typeface="Arial" pitchFamily="34" charset="0"/>
                <a:ea typeface="ＭＳ Ｐゴシック"/>
                <a:cs typeface="Arial" pitchFamily="34" charset="0"/>
              </a:rPr>
              <a:t>≤</a:t>
            </a:r>
            <a:r>
              <a:rPr lang="en-US" altLang="ja-JP" sz="1100" b="0" spc="-150" dirty="0">
                <a:solidFill>
                  <a:schemeClr val="bg1"/>
                </a:solidFill>
                <a:effectLst/>
                <a:latin typeface="Arial" pitchFamily="34" charset="0"/>
                <a:ea typeface="ＭＳ Ｐゴシック"/>
                <a:cs typeface="Arial" pitchFamily="34" charset="0"/>
              </a:rPr>
              <a:t>15&gt;</a:t>
            </a:r>
            <a:endParaRPr kumimoji="1" lang="ja-JP" altLang="en-US" sz="1100" b="0" dirty="0">
              <a:solidFill>
                <a:schemeClr val="bg1"/>
              </a:solidFill>
              <a:effectLst/>
            </a:endParaRPr>
          </a:p>
        </p:txBody>
      </p:sp>
      <p:pic>
        <p:nvPicPr>
          <p:cNvPr id="5" name="図 4" descr="グラフィカル ユーザー インターフェイス, アプリケーション, 折れ線グラフ&#10;&#10;自動的に生成された説明">
            <a:extLst>
              <a:ext uri="{FF2B5EF4-FFF2-40B4-BE49-F238E27FC236}">
                <a16:creationId xmlns:a16="http://schemas.microsoft.com/office/drawing/2014/main" id="{D1A1208E-5515-4FB6-AB37-CB59C18E94F9}"/>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3597356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pPr lvl="0"/>
            <a:r>
              <a:rPr lang="en-US" altLang="ja-JP" spc="-100" dirty="0">
                <a:solidFill>
                  <a:schemeClr val="bg1"/>
                </a:solidFill>
                <a:effectLst/>
                <a:latin typeface="Arial" panose="020B0604020202020204" pitchFamily="34" charset="0"/>
                <a:cs typeface="Arial" panose="020B0604020202020204" pitchFamily="34" charset="0"/>
              </a:rPr>
              <a:t>Annual Number of Transplant Recipients</a:t>
            </a:r>
            <a:br>
              <a:rPr lang="en-US" altLang="ja-JP" spc="-100" dirty="0">
                <a:solidFill>
                  <a:schemeClr val="bg1"/>
                </a:solidFill>
                <a:effectLst/>
                <a:latin typeface="Arial" panose="020B0604020202020204" pitchFamily="34" charset="0"/>
                <a:cs typeface="Arial" panose="020B0604020202020204" pitchFamily="34" charset="0"/>
              </a:rPr>
            </a:br>
            <a:r>
              <a:rPr lang="en-US" altLang="ja-JP" spc="-100" dirty="0">
                <a:solidFill>
                  <a:schemeClr val="bg1"/>
                </a:solidFill>
                <a:effectLst/>
                <a:latin typeface="Arial" panose="020B0604020202020204" pitchFamily="34" charset="0"/>
                <a:cs typeface="Arial" panose="020B0604020202020204" pitchFamily="34" charset="0"/>
              </a:rPr>
              <a:t>Trend of Main Disease </a:t>
            </a:r>
            <a:r>
              <a:rPr lang="en-US" altLang="ja-JP" sz="2000" b="0" spc="-150" dirty="0">
                <a:solidFill>
                  <a:schemeClr val="bg1"/>
                </a:solidFill>
                <a:effectLst/>
                <a:latin typeface="Arial" pitchFamily="34" charset="0"/>
                <a:ea typeface="ＭＳ Ｐゴシック"/>
                <a:cs typeface="Arial" pitchFamily="34" charset="0"/>
              </a:rPr>
              <a:t>&lt;Allogeneic&gt;&lt;age</a:t>
            </a:r>
            <a:r>
              <a:rPr lang="ja-JP" altLang="en-US" sz="2000" b="0" spc="-150" dirty="0">
                <a:solidFill>
                  <a:schemeClr val="bg1"/>
                </a:solidFill>
                <a:effectLst/>
                <a:latin typeface="Arial" pitchFamily="34" charset="0"/>
                <a:ea typeface="ＭＳ Ｐゴシック"/>
                <a:cs typeface="Arial" pitchFamily="34" charset="0"/>
              </a:rPr>
              <a:t>≤</a:t>
            </a:r>
            <a:r>
              <a:rPr lang="en-US" altLang="ja-JP" sz="2000" b="0" spc="-150" dirty="0">
                <a:solidFill>
                  <a:schemeClr val="bg1"/>
                </a:solidFill>
                <a:effectLst/>
                <a:latin typeface="Arial" pitchFamily="34" charset="0"/>
                <a:ea typeface="ＭＳ Ｐゴシック"/>
                <a:cs typeface="Arial" pitchFamily="34" charset="0"/>
              </a:rPr>
              <a:t>15&gt;</a:t>
            </a:r>
            <a:endParaRPr kumimoji="1" lang="ja-JP" altLang="en-US" sz="2000" b="0" dirty="0">
              <a:solidFill>
                <a:schemeClr val="bg1"/>
              </a:solidFill>
              <a:effectLst/>
            </a:endParaRPr>
          </a:p>
        </p:txBody>
      </p:sp>
      <p:pic>
        <p:nvPicPr>
          <p:cNvPr id="5" name="図 4" descr="グラフ&#10;&#10;自動的に生成された説明">
            <a:extLst>
              <a:ext uri="{FF2B5EF4-FFF2-40B4-BE49-F238E27FC236}">
                <a16:creationId xmlns:a16="http://schemas.microsoft.com/office/drawing/2014/main" id="{F1984355-A378-4533-B107-62AF14549B3F}"/>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843346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432000" y="0"/>
            <a:ext cx="8229600" cy="813816"/>
          </a:xfrm>
          <a:prstGeom prst="rect">
            <a:avLst/>
          </a:prstGeom>
        </p:spPr>
        <p:txBody>
          <a:bodyPr vert="horz" lIns="0" rIns="0" bIns="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dirty="0">
              <a:ln>
                <a:noFill/>
              </a:ln>
              <a:solidFill>
                <a:schemeClr val="bg1">
                  <a:lumMod val="50000"/>
                </a:schemeClr>
              </a:solidFill>
              <a:effectLst/>
              <a:uLnTx/>
              <a:uFillTx/>
              <a:latin typeface="+mn-ea"/>
              <a:ea typeface="+mn-ea"/>
              <a:cs typeface="+mj-cs"/>
            </a:endParaRPr>
          </a:p>
        </p:txBody>
      </p:sp>
      <p:sp>
        <p:nvSpPr>
          <p:cNvPr id="8" name="タイトル 7"/>
          <p:cNvSpPr>
            <a:spLocks noGrp="1"/>
          </p:cNvSpPr>
          <p:nvPr>
            <p:ph type="title"/>
          </p:nvPr>
        </p:nvSpPr>
        <p:spPr/>
        <p:txBody>
          <a:bodyPr>
            <a:normAutofit fontScale="90000"/>
          </a:bodyPr>
          <a:lstStyle/>
          <a:p>
            <a:pPr lvl="0">
              <a:defRPr/>
            </a:pPr>
            <a:r>
              <a:rPr lang="en-US" altLang="ja-JP" spc="-100" dirty="0">
                <a:solidFill>
                  <a:schemeClr val="bg1"/>
                </a:solidFill>
                <a:effectLst/>
                <a:latin typeface="Arial" panose="020B0604020202020204" pitchFamily="34" charset="0"/>
                <a:cs typeface="Arial" panose="020B0604020202020204" pitchFamily="34" charset="0"/>
              </a:rPr>
              <a:t>Annual Number of Transplant Recipients</a:t>
            </a:r>
            <a:br>
              <a:rPr lang="en-US" altLang="ja-JP" spc="-100" dirty="0">
                <a:solidFill>
                  <a:schemeClr val="bg1"/>
                </a:solidFill>
                <a:effectLst/>
                <a:latin typeface="Arial" panose="020B0604020202020204" pitchFamily="34" charset="0"/>
                <a:cs typeface="Arial" panose="020B0604020202020204" pitchFamily="34" charset="0"/>
              </a:rPr>
            </a:br>
            <a:r>
              <a:rPr lang="en-US" altLang="ja-JP" spc="-100" dirty="0">
                <a:solidFill>
                  <a:schemeClr val="bg1"/>
                </a:solidFill>
                <a:effectLst/>
                <a:latin typeface="Arial" panose="020B0604020202020204" pitchFamily="34" charset="0"/>
                <a:cs typeface="Arial" panose="020B0604020202020204" pitchFamily="34" charset="0"/>
              </a:rPr>
              <a:t>Trend of Main Disease </a:t>
            </a:r>
            <a:r>
              <a:rPr lang="en-US" altLang="ja-JP" sz="1100" spc="-100" dirty="0">
                <a:solidFill>
                  <a:schemeClr val="bg1"/>
                </a:solidFill>
                <a:effectLst/>
                <a:latin typeface="Arial" panose="020B0604020202020204" pitchFamily="34" charset="0"/>
                <a:cs typeface="Arial" panose="020B0604020202020204" pitchFamily="34" charset="0"/>
              </a:rPr>
              <a:t>&lt;</a:t>
            </a:r>
            <a:r>
              <a:rPr kumimoji="1" lang="en-US" altLang="ja-JP" sz="1100" b="0" kern="1200" dirty="0">
                <a:ln>
                  <a:noFill/>
                </a:ln>
                <a:solidFill>
                  <a:schemeClr val="bg1"/>
                </a:solidFill>
                <a:effectLst/>
                <a:latin typeface="+mn-ea"/>
                <a:ea typeface="+mn-ea"/>
                <a:cs typeface="+mj-cs"/>
              </a:rPr>
              <a:t>Autologous&gt;</a:t>
            </a:r>
            <a:r>
              <a:rPr lang="en-US" altLang="ja-JP" sz="1100" b="0" spc="-150" dirty="0">
                <a:solidFill>
                  <a:schemeClr val="bg1"/>
                </a:solidFill>
                <a:effectLst/>
                <a:latin typeface="Arial" pitchFamily="34" charset="0"/>
                <a:ea typeface="ＭＳ Ｐゴシック"/>
                <a:cs typeface="Arial" pitchFamily="34" charset="0"/>
              </a:rPr>
              <a:t>&lt;age</a:t>
            </a:r>
            <a:r>
              <a:rPr lang="ja-JP" altLang="en-US" sz="1100" b="0" spc="-150" dirty="0">
                <a:solidFill>
                  <a:schemeClr val="bg1"/>
                </a:solidFill>
                <a:effectLst/>
                <a:latin typeface="Arial" pitchFamily="34" charset="0"/>
                <a:ea typeface="ＭＳ Ｐゴシック"/>
                <a:cs typeface="Arial" pitchFamily="34" charset="0"/>
              </a:rPr>
              <a:t>≥</a:t>
            </a:r>
            <a:r>
              <a:rPr lang="en-US" altLang="ja-JP" sz="1100" b="0" spc="-150" dirty="0">
                <a:solidFill>
                  <a:schemeClr val="bg1"/>
                </a:solidFill>
                <a:effectLst/>
                <a:latin typeface="Arial" pitchFamily="34" charset="0"/>
                <a:ea typeface="ＭＳ Ｐゴシック"/>
                <a:cs typeface="Arial" pitchFamily="34" charset="0"/>
              </a:rPr>
              <a:t>16&gt;</a:t>
            </a:r>
            <a:endParaRPr kumimoji="1" lang="ja-JP" altLang="en-US" sz="1100" b="0" dirty="0">
              <a:solidFill>
                <a:schemeClr val="bg1"/>
              </a:solidFill>
            </a:endParaRPr>
          </a:p>
        </p:txBody>
      </p:sp>
      <p:pic>
        <p:nvPicPr>
          <p:cNvPr id="4" name="図 3" descr="グラフ, 折れ線グラフ&#10;&#10;自動的に生成された説明">
            <a:extLst>
              <a:ext uri="{FF2B5EF4-FFF2-40B4-BE49-F238E27FC236}">
                <a16:creationId xmlns:a16="http://schemas.microsoft.com/office/drawing/2014/main" id="{DBC48515-D7F6-4AF7-91A6-FAE9BF345BE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874396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1"/>
          <p:cNvSpPr txBox="1">
            <a:spLocks/>
          </p:cNvSpPr>
          <p:nvPr/>
        </p:nvSpPr>
        <p:spPr>
          <a:xfrm>
            <a:off x="432000" y="0"/>
            <a:ext cx="8229600" cy="813816"/>
          </a:xfrm>
          <a:prstGeom prst="rect">
            <a:avLst/>
          </a:prstGeom>
        </p:spPr>
        <p:txBody>
          <a:bodyPr vert="horz" lIns="0" rIns="0" bIns="0"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lumMod val="50000"/>
                </a:prstClr>
              </a:solidFill>
              <a:effectLst/>
              <a:uLnTx/>
              <a:uFillTx/>
              <a:latin typeface="HGP明朝E" panose="02020900000000000000" pitchFamily="18" charset="-128"/>
              <a:ea typeface="HGP明朝E" panose="02020900000000000000" pitchFamily="18" charset="-128"/>
              <a:cs typeface="+mn-cs"/>
            </a:endParaRPr>
          </a:p>
        </p:txBody>
      </p:sp>
      <p:sp>
        <p:nvSpPr>
          <p:cNvPr id="8" name="タイトル 7"/>
          <p:cNvSpPr>
            <a:spLocks noGrp="1"/>
          </p:cNvSpPr>
          <p:nvPr>
            <p:ph type="title"/>
          </p:nvPr>
        </p:nvSpPr>
        <p:spPr/>
        <p:txBody>
          <a:bodyPr>
            <a:normAutofit fontScale="90000"/>
          </a:bodyPr>
          <a:lstStyle/>
          <a:p>
            <a:pPr lvl="0">
              <a:defRPr/>
            </a:pPr>
            <a:r>
              <a:rPr lang="en-US" altLang="ja-JP" spc="-100" dirty="0">
                <a:solidFill>
                  <a:schemeClr val="bg1"/>
                </a:solidFill>
                <a:effectLst/>
                <a:latin typeface="Arial" panose="020B0604020202020204" pitchFamily="34" charset="0"/>
                <a:cs typeface="Arial" panose="020B0604020202020204" pitchFamily="34" charset="0"/>
              </a:rPr>
              <a:t>Annual Number of Transplant Recipients</a:t>
            </a:r>
            <a:br>
              <a:rPr lang="en-US" altLang="ja-JP" spc="-100" dirty="0">
                <a:solidFill>
                  <a:schemeClr val="bg1"/>
                </a:solidFill>
                <a:effectLst/>
                <a:latin typeface="Arial" panose="020B0604020202020204" pitchFamily="34" charset="0"/>
                <a:cs typeface="Arial" panose="020B0604020202020204" pitchFamily="34" charset="0"/>
              </a:rPr>
            </a:br>
            <a:r>
              <a:rPr lang="en-US" altLang="ja-JP" spc="-100" dirty="0">
                <a:solidFill>
                  <a:schemeClr val="bg1"/>
                </a:solidFill>
                <a:effectLst/>
                <a:latin typeface="Arial" panose="020B0604020202020204" pitchFamily="34" charset="0"/>
                <a:cs typeface="Arial" panose="020B0604020202020204" pitchFamily="34" charset="0"/>
              </a:rPr>
              <a:t>Trend of Main Disease </a:t>
            </a:r>
            <a:r>
              <a:rPr kumimoji="1" lang="en-US" altLang="ja-JP" sz="1100" b="0" kern="1200" dirty="0">
                <a:ln>
                  <a:noFill/>
                </a:ln>
                <a:solidFill>
                  <a:schemeClr val="bg1"/>
                </a:solidFill>
                <a:effectLst/>
                <a:latin typeface="+mn-ea"/>
                <a:ea typeface="+mn-ea"/>
                <a:cs typeface="+mj-cs"/>
              </a:rPr>
              <a:t>&lt;Allogeneic&gt;&lt;age</a:t>
            </a:r>
            <a:r>
              <a:rPr kumimoji="1" lang="ja-JP" altLang="ja-JP" sz="1100" b="0" kern="1200" dirty="0">
                <a:ln>
                  <a:noFill/>
                </a:ln>
                <a:solidFill>
                  <a:schemeClr val="bg1"/>
                </a:solidFill>
                <a:effectLst/>
                <a:latin typeface="+mn-ea"/>
                <a:ea typeface="+mn-ea"/>
                <a:cs typeface="+mj-cs"/>
              </a:rPr>
              <a:t>≥</a:t>
            </a:r>
            <a:r>
              <a:rPr kumimoji="1" lang="en-US" altLang="ja-JP" sz="1100" b="0" kern="1200" dirty="0">
                <a:ln>
                  <a:noFill/>
                </a:ln>
                <a:solidFill>
                  <a:schemeClr val="bg1"/>
                </a:solidFill>
                <a:effectLst/>
                <a:latin typeface="+mn-ea"/>
                <a:ea typeface="+mn-ea"/>
                <a:cs typeface="+mj-cs"/>
              </a:rPr>
              <a:t>16</a:t>
            </a:r>
            <a:r>
              <a:rPr lang="en-US" altLang="ja-JP" sz="2000" b="0" spc="-150" dirty="0">
                <a:solidFill>
                  <a:schemeClr val="bg1"/>
                </a:solidFill>
                <a:effectLst/>
                <a:latin typeface="Arial" pitchFamily="34" charset="0"/>
                <a:ea typeface="ＭＳ Ｐゴシック"/>
                <a:cs typeface="Arial" pitchFamily="34" charset="0"/>
              </a:rPr>
              <a:t>&gt;</a:t>
            </a:r>
            <a:endParaRPr kumimoji="1" lang="ja-JP" altLang="en-US" sz="2000" b="0" dirty="0">
              <a:solidFill>
                <a:schemeClr val="bg1"/>
              </a:solidFill>
            </a:endParaRPr>
          </a:p>
        </p:txBody>
      </p:sp>
      <p:pic>
        <p:nvPicPr>
          <p:cNvPr id="4" name="図 3" descr="グラフ&#10;&#10;自動的に生成された説明">
            <a:extLst>
              <a:ext uri="{FF2B5EF4-FFF2-40B4-BE49-F238E27FC236}">
                <a16:creationId xmlns:a16="http://schemas.microsoft.com/office/drawing/2014/main" id="{B76E6410-A876-4CFF-9254-3930A1518FFD}"/>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216007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spc="-100" dirty="0">
                <a:solidFill>
                  <a:schemeClr val="bg1"/>
                </a:solidFill>
                <a:effectLst/>
                <a:latin typeface="Arial" panose="020B0604020202020204" pitchFamily="34" charset="0"/>
                <a:cs typeface="Arial" panose="020B0604020202020204" pitchFamily="34" charset="0"/>
              </a:rPr>
              <a:t>Annual Number of Transplant Recipients</a:t>
            </a:r>
            <a:br>
              <a:rPr lang="en-US" altLang="ja-JP" b="0" spc="-100" dirty="0">
                <a:solidFill>
                  <a:schemeClr val="bg1"/>
                </a:solidFill>
                <a:effectLst/>
              </a:rPr>
            </a:br>
            <a:r>
              <a:rPr lang="en-US" altLang="ja-JP" spc="-100" dirty="0">
                <a:solidFill>
                  <a:schemeClr val="bg1"/>
                </a:solidFill>
                <a:effectLst/>
                <a:latin typeface="Arial" panose="020B0604020202020204" pitchFamily="34" charset="0"/>
                <a:cs typeface="Arial" panose="020B0604020202020204" pitchFamily="34" charset="0"/>
              </a:rPr>
              <a:t>Ratio of the Number of Stem Cell Sources </a:t>
            </a:r>
            <a:r>
              <a:rPr kumimoji="1" lang="en-US" altLang="ja-JP" sz="1100" b="0" kern="1200" dirty="0">
                <a:ln>
                  <a:noFill/>
                </a:ln>
                <a:solidFill>
                  <a:schemeClr val="bg1"/>
                </a:solidFill>
                <a:effectLst/>
              </a:rPr>
              <a:t>&lt;Autologous&gt;</a:t>
            </a:r>
            <a:endParaRPr kumimoji="1" lang="ja-JP" altLang="en-US" sz="1100" b="0" spc="-100" dirty="0">
              <a:solidFill>
                <a:schemeClr val="bg1"/>
              </a:solidFill>
              <a:effectLst/>
              <a:latin typeface="Arial" panose="020B0604020202020204" pitchFamily="34" charset="0"/>
              <a:ea typeface="ＭＳ ゴシック" pitchFamily="49" charset="-128"/>
              <a:cs typeface="Arial" panose="020B0604020202020204" pitchFamily="34" charset="0"/>
            </a:endParaRPr>
          </a:p>
        </p:txBody>
      </p:sp>
      <p:sp>
        <p:nvSpPr>
          <p:cNvPr id="11" name="テキスト ボックス 10"/>
          <p:cNvSpPr txBox="1"/>
          <p:nvPr/>
        </p:nvSpPr>
        <p:spPr>
          <a:xfrm>
            <a:off x="1264428" y="3946025"/>
            <a:ext cx="914400" cy="3302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1" i="0" u="none" strike="noStrike" kern="1200" cap="none" spc="0" normalizeH="0" baseline="0" noProof="0" dirty="0">
              <a:ln>
                <a:noFill/>
              </a:ln>
              <a:solidFill>
                <a:srgbClr val="0F6FC6">
                  <a:lumMod val="75000"/>
                </a:srgbClr>
              </a:solidFill>
              <a:effectLst/>
              <a:uLnTx/>
              <a:uFillTx/>
              <a:latin typeface="メイリオ" pitchFamily="50" charset="-128"/>
              <a:ea typeface="メイリオ" pitchFamily="50" charset="-128"/>
              <a:cs typeface="メイリオ" pitchFamily="50" charset="-128"/>
            </a:endParaRPr>
          </a:p>
        </p:txBody>
      </p:sp>
      <p:pic>
        <p:nvPicPr>
          <p:cNvPr id="5" name="図 4" descr="グラフ, 棒グラフ&#10;&#10;自動的に生成された説明">
            <a:extLst>
              <a:ext uri="{FF2B5EF4-FFF2-40B4-BE49-F238E27FC236}">
                <a16:creationId xmlns:a16="http://schemas.microsoft.com/office/drawing/2014/main" id="{1091C3BC-39B7-4A46-AE12-F1A9A6E7C139}"/>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8845953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Autofit/>
          </a:bodyPr>
          <a:lstStyle/>
          <a:p>
            <a:r>
              <a:rPr lang="en-US" altLang="ja-JP" sz="2500" spc="-100" dirty="0">
                <a:solidFill>
                  <a:schemeClr val="bg1"/>
                </a:solidFill>
                <a:effectLst/>
                <a:latin typeface="Arial" panose="020B0604020202020204" pitchFamily="34" charset="0"/>
                <a:cs typeface="Arial" panose="020B0604020202020204" pitchFamily="34" charset="0"/>
              </a:rPr>
              <a:t>Annual Number of Transplant Recipients</a:t>
            </a:r>
            <a:br>
              <a:rPr lang="en-US" altLang="ja-JP" sz="2500" spc="-100" dirty="0">
                <a:solidFill>
                  <a:schemeClr val="bg1"/>
                </a:solidFill>
                <a:effectLst/>
              </a:rPr>
            </a:br>
            <a:r>
              <a:rPr lang="en-US" altLang="ja-JP" sz="2500" spc="-100" dirty="0">
                <a:solidFill>
                  <a:schemeClr val="bg1"/>
                </a:solidFill>
                <a:effectLst/>
                <a:latin typeface="Arial" panose="020B0604020202020204" pitchFamily="34" charset="0"/>
                <a:cs typeface="Arial" panose="020B0604020202020204" pitchFamily="34" charset="0"/>
              </a:rPr>
              <a:t>Ratio of the Number of Stem Cell Sources </a:t>
            </a:r>
            <a:r>
              <a:rPr kumimoji="1" lang="en-US" altLang="ja-JP" sz="1000" b="0" kern="1200" dirty="0">
                <a:ln>
                  <a:noFill/>
                </a:ln>
                <a:solidFill>
                  <a:schemeClr val="bg1"/>
                </a:solidFill>
                <a:effectLst/>
              </a:rPr>
              <a:t>&lt;Allogeneic&gt;</a:t>
            </a:r>
            <a:endParaRPr kumimoji="1" lang="ja-JP" altLang="en-US" sz="1000" b="0" spc="-100" dirty="0">
              <a:solidFill>
                <a:schemeClr val="bg1"/>
              </a:solidFill>
              <a:effectLst/>
              <a:latin typeface="ＭＳ ゴシック" pitchFamily="49" charset="-128"/>
              <a:ea typeface="ＭＳ ゴシック" pitchFamily="49" charset="-128"/>
            </a:endParaRPr>
          </a:p>
        </p:txBody>
      </p:sp>
      <p:sp>
        <p:nvSpPr>
          <p:cNvPr id="11" name="テキスト ボックス 10"/>
          <p:cNvSpPr txBox="1"/>
          <p:nvPr/>
        </p:nvSpPr>
        <p:spPr>
          <a:xfrm>
            <a:off x="1264428" y="3946025"/>
            <a:ext cx="914400" cy="3302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1" i="0" u="none" strike="noStrike" kern="1200" cap="none" spc="0" normalizeH="0" baseline="0" noProof="0" dirty="0">
              <a:ln>
                <a:noFill/>
              </a:ln>
              <a:solidFill>
                <a:srgbClr val="0F6FC6">
                  <a:lumMod val="75000"/>
                </a:srgbClr>
              </a:solidFill>
              <a:effectLst/>
              <a:uLnTx/>
              <a:uFillTx/>
              <a:latin typeface="メイリオ" pitchFamily="50" charset="-128"/>
              <a:ea typeface="メイリオ" pitchFamily="50" charset="-128"/>
              <a:cs typeface="メイリオ" pitchFamily="50" charset="-128"/>
            </a:endParaRPr>
          </a:p>
        </p:txBody>
      </p:sp>
      <p:pic>
        <p:nvPicPr>
          <p:cNvPr id="5" name="図 4" descr="グラフ&#10;&#10;自動的に生成された説明">
            <a:extLst>
              <a:ext uri="{FF2B5EF4-FFF2-40B4-BE49-F238E27FC236}">
                <a16:creationId xmlns:a16="http://schemas.microsoft.com/office/drawing/2014/main" id="{75BD9A7A-265F-44B8-A41E-23D542FDA0F3}"/>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892552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ja-JP" spc="-100" dirty="0">
                <a:solidFill>
                  <a:schemeClr val="bg1"/>
                </a:solidFill>
                <a:effectLst/>
                <a:latin typeface="Arial" panose="020B0604020202020204" pitchFamily="34" charset="0"/>
                <a:cs typeface="Arial" panose="020B0604020202020204" pitchFamily="34" charset="0"/>
              </a:rPr>
              <a:t>Annual Number of Transplant Recipients </a:t>
            </a:r>
            <a:br>
              <a:rPr lang="en-US" altLang="ja-JP" spc="-100" dirty="0">
                <a:solidFill>
                  <a:schemeClr val="bg1"/>
                </a:solidFill>
                <a:effectLst/>
                <a:latin typeface="Arial" panose="020B0604020202020204" pitchFamily="34" charset="0"/>
                <a:cs typeface="Arial" panose="020B0604020202020204" pitchFamily="34" charset="0"/>
              </a:rPr>
            </a:br>
            <a:r>
              <a:rPr lang="en-US" altLang="ja-JP" spc="-100" dirty="0">
                <a:solidFill>
                  <a:schemeClr val="bg1"/>
                </a:solidFill>
                <a:effectLst/>
                <a:latin typeface="Arial" panose="020B0604020202020204" pitchFamily="34" charset="0"/>
                <a:cs typeface="Arial" panose="020B0604020202020204" pitchFamily="34" charset="0"/>
              </a:rPr>
              <a:t>Ratio of the Number of Stem Cell Sources </a:t>
            </a:r>
            <a:r>
              <a:rPr kumimoji="1" lang="en-US" altLang="ja-JP" sz="600" b="0" kern="1200" dirty="0">
                <a:ln>
                  <a:noFill/>
                </a:ln>
                <a:solidFill>
                  <a:schemeClr val="bg1"/>
                </a:solidFill>
                <a:effectLst/>
                <a:latin typeface="+mn-ea"/>
                <a:ea typeface="+mn-ea"/>
                <a:cs typeface="+mj-cs"/>
              </a:rPr>
              <a:t>&lt;</a:t>
            </a:r>
            <a:r>
              <a:rPr kumimoji="1" lang="en-US" altLang="ja-JP" sz="1100" b="0" kern="1200" dirty="0">
                <a:ln>
                  <a:noFill/>
                </a:ln>
                <a:solidFill>
                  <a:schemeClr val="bg1"/>
                </a:solidFill>
                <a:effectLst/>
                <a:latin typeface="+mn-ea"/>
                <a:ea typeface="+mn-ea"/>
                <a:cs typeface="+mj-cs"/>
              </a:rPr>
              <a:t>Allogeneic&gt;&lt;Unrelated donors</a:t>
            </a:r>
            <a:r>
              <a:rPr kumimoji="1" lang="en-US" altLang="ja-JP" sz="600" b="0" kern="1200" dirty="0">
                <a:ln>
                  <a:noFill/>
                </a:ln>
                <a:solidFill>
                  <a:schemeClr val="bg1"/>
                </a:solidFill>
                <a:effectLst/>
              </a:rPr>
              <a:t>&gt;</a:t>
            </a:r>
            <a:endParaRPr lang="ja-JP" altLang="ja-JP" sz="600" dirty="0">
              <a:solidFill>
                <a:schemeClr val="bg1"/>
              </a:solidFill>
              <a:effectLst/>
            </a:endParaRPr>
          </a:p>
        </p:txBody>
      </p:sp>
      <p:sp>
        <p:nvSpPr>
          <p:cNvPr id="11" name="テキスト ボックス 10"/>
          <p:cNvSpPr txBox="1"/>
          <p:nvPr/>
        </p:nvSpPr>
        <p:spPr>
          <a:xfrm>
            <a:off x="1264428" y="3946025"/>
            <a:ext cx="914400" cy="3302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800" b="1" i="0" u="none" strike="noStrike" kern="1200" cap="none" spc="0" normalizeH="0" baseline="0" noProof="0" dirty="0">
              <a:ln>
                <a:noFill/>
              </a:ln>
              <a:solidFill>
                <a:srgbClr val="0F6FC6">
                  <a:lumMod val="75000"/>
                </a:srgbClr>
              </a:solidFill>
              <a:effectLst/>
              <a:uLnTx/>
              <a:uFillTx/>
              <a:latin typeface="メイリオ" pitchFamily="50" charset="-128"/>
              <a:ea typeface="メイリオ" pitchFamily="50" charset="-128"/>
              <a:cs typeface="メイリオ" pitchFamily="50" charset="-128"/>
            </a:endParaRPr>
          </a:p>
        </p:txBody>
      </p:sp>
      <p:pic>
        <p:nvPicPr>
          <p:cNvPr id="8" name="図 7" descr="グラフ&#10;&#10;自動的に生成された説明">
            <a:extLst>
              <a:ext uri="{FF2B5EF4-FFF2-40B4-BE49-F238E27FC236}">
                <a16:creationId xmlns:a16="http://schemas.microsoft.com/office/drawing/2014/main" id="{1ABEA60F-8AFB-4E25-BCF2-12E5232039E7}"/>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6850474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32000" y="0"/>
            <a:ext cx="8229600" cy="813816"/>
          </a:xfrm>
        </p:spPr>
        <p:txBody>
          <a:bodyPr>
            <a:normAutofit/>
          </a:bodyPr>
          <a:lstStyle/>
          <a:p>
            <a:r>
              <a:rPr kumimoji="1" lang="en-US" altLang="ja-JP" sz="2500" b="0" dirty="0">
                <a:solidFill>
                  <a:schemeClr val="bg1"/>
                </a:solidFill>
                <a:effectLst/>
                <a:latin typeface="Arial" panose="020B0604020202020204" pitchFamily="34" charset="0"/>
                <a:cs typeface="Arial" panose="020B0604020202020204" pitchFamily="34" charset="0"/>
              </a:rPr>
              <a:t>Introduction</a:t>
            </a:r>
            <a:endParaRPr kumimoji="1" lang="ja-JP" altLang="en-US" sz="2500" b="0" dirty="0">
              <a:solidFill>
                <a:schemeClr val="bg1"/>
              </a:solidFill>
              <a:effectLst/>
              <a:latin typeface="Arial" panose="020B0604020202020204" pitchFamily="34" charset="0"/>
              <a:cs typeface="Arial" panose="020B0604020202020204" pitchFamily="34" charset="0"/>
            </a:endParaRPr>
          </a:p>
        </p:txBody>
      </p:sp>
      <p:pic>
        <p:nvPicPr>
          <p:cNvPr id="6" name="コンテンツ プレースホルダー 5" descr="テキスト, 手紙&#10;&#10;自動的に生成された説明">
            <a:extLst>
              <a:ext uri="{FF2B5EF4-FFF2-40B4-BE49-F238E27FC236}">
                <a16:creationId xmlns:a16="http://schemas.microsoft.com/office/drawing/2014/main" id="{A89AB01C-8AE3-46F4-A9BB-8B962E22E148}"/>
              </a:ext>
            </a:extLst>
          </p:cNvPr>
          <p:cNvPicPr>
            <a:picLocks noGrp="1" noChangeAspect="1"/>
          </p:cNvPicPr>
          <p:nvPr>
            <p:ph idx="1"/>
          </p:nvPr>
        </p:nvPicPr>
        <p:blipFill>
          <a:blip r:embed="rId3"/>
          <a:stretch>
            <a:fillRect/>
          </a:stretch>
        </p:blipFill>
        <p:spPr>
          <a:xfrm>
            <a:off x="0" y="0"/>
            <a:ext cx="9144000" cy="6858000"/>
          </a:xfrm>
        </p:spPr>
      </p:pic>
    </p:spTree>
    <p:extLst>
      <p:ext uri="{BB962C8B-B14F-4D97-AF65-F5344CB8AC3E}">
        <p14:creationId xmlns:p14="http://schemas.microsoft.com/office/powerpoint/2010/main" val="46361593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ctr">
            <a:normAutofit fontScale="90000"/>
          </a:bodyPr>
          <a:lstStyle/>
          <a:p>
            <a:r>
              <a:rPr lang="en-US" altLang="ja-JP" spc="-100" dirty="0">
                <a:solidFill>
                  <a:schemeClr val="bg1"/>
                </a:solidFill>
                <a:effectLst/>
                <a:latin typeface="Arial" panose="020B0604020202020204" pitchFamily="34" charset="0"/>
                <a:cs typeface="Arial" panose="020B0604020202020204" pitchFamily="34" charset="0"/>
              </a:rPr>
              <a:t>Annual Number of Transplant Recipients</a:t>
            </a:r>
            <a:br>
              <a:rPr lang="en-US" altLang="ja-JP" spc="-100" dirty="0">
                <a:solidFill>
                  <a:schemeClr val="bg1"/>
                </a:solidFill>
                <a:effectLst/>
                <a:latin typeface="Arial" panose="020B0604020202020204" pitchFamily="34" charset="0"/>
                <a:cs typeface="Arial" panose="020B0604020202020204" pitchFamily="34" charset="0"/>
              </a:rPr>
            </a:br>
            <a:r>
              <a:rPr lang="en-US" altLang="ja-JP" spc="-100" dirty="0">
                <a:solidFill>
                  <a:schemeClr val="bg1"/>
                </a:solidFill>
                <a:effectLst/>
                <a:latin typeface="Arial" panose="020B0604020202020204" pitchFamily="34" charset="0"/>
                <a:cs typeface="Arial" panose="020B0604020202020204" pitchFamily="34" charset="0"/>
              </a:rPr>
              <a:t>by Donor Type and Stem Cell Sources </a:t>
            </a:r>
            <a:r>
              <a:rPr lang="en-US" altLang="ja-JP" sz="1100" b="0" spc="-150" dirty="0">
                <a:solidFill>
                  <a:schemeClr val="bg1"/>
                </a:solidFill>
                <a:effectLst/>
                <a:latin typeface="Arial" pitchFamily="34" charset="0"/>
                <a:ea typeface="ＭＳ Ｐゴシック"/>
                <a:cs typeface="Arial" pitchFamily="34" charset="0"/>
              </a:rPr>
              <a:t>&lt;</a:t>
            </a:r>
            <a:r>
              <a:rPr kumimoji="1" lang="en-US" altLang="ja-JP" sz="1100" b="0" kern="1200" dirty="0">
                <a:ln>
                  <a:noFill/>
                </a:ln>
                <a:solidFill>
                  <a:schemeClr val="bg1"/>
                </a:solidFill>
                <a:effectLst/>
                <a:latin typeface="+mn-ea"/>
                <a:ea typeface="+mn-ea"/>
                <a:cs typeface="+mj-cs"/>
              </a:rPr>
              <a:t>Allogeneic</a:t>
            </a:r>
            <a:r>
              <a:rPr lang="en-US" altLang="ja-JP" sz="1100" b="0" spc="-150" dirty="0">
                <a:solidFill>
                  <a:schemeClr val="bg1"/>
                </a:solidFill>
                <a:effectLst/>
                <a:latin typeface="Arial" pitchFamily="34" charset="0"/>
                <a:ea typeface="ＭＳ Ｐゴシック"/>
                <a:cs typeface="Arial" pitchFamily="34" charset="0"/>
              </a:rPr>
              <a:t>&gt; &lt;</a:t>
            </a:r>
            <a:r>
              <a:rPr kumimoji="1" lang="en-US" altLang="ja-JP" sz="1100" b="0" kern="1200" dirty="0">
                <a:ln>
                  <a:noFill/>
                </a:ln>
                <a:solidFill>
                  <a:schemeClr val="bg1"/>
                </a:solidFill>
                <a:effectLst/>
                <a:latin typeface="+mn-ea"/>
                <a:ea typeface="+mn-ea"/>
                <a:cs typeface="+mj-cs"/>
              </a:rPr>
              <a:t>age</a:t>
            </a:r>
            <a:r>
              <a:rPr kumimoji="1" lang="ja-JP" altLang="ja-JP" sz="1100" b="0" kern="1200" dirty="0">
                <a:ln>
                  <a:noFill/>
                </a:ln>
                <a:solidFill>
                  <a:schemeClr val="bg1"/>
                </a:solidFill>
                <a:effectLst/>
                <a:latin typeface="+mn-ea"/>
                <a:ea typeface="+mn-ea"/>
                <a:cs typeface="+mj-cs"/>
              </a:rPr>
              <a:t>≤</a:t>
            </a:r>
            <a:r>
              <a:rPr kumimoji="1" lang="en-US" altLang="ja-JP" sz="1100" b="0" kern="1200" dirty="0">
                <a:ln>
                  <a:noFill/>
                </a:ln>
                <a:solidFill>
                  <a:schemeClr val="bg1"/>
                </a:solidFill>
                <a:effectLst/>
                <a:latin typeface="+mn-ea"/>
                <a:ea typeface="+mn-ea"/>
                <a:cs typeface="+mj-cs"/>
              </a:rPr>
              <a:t>15</a:t>
            </a:r>
            <a:r>
              <a:rPr lang="en-US" altLang="ja-JP" sz="1100" b="0" spc="-150" dirty="0">
                <a:solidFill>
                  <a:schemeClr val="bg1"/>
                </a:solidFill>
                <a:effectLst/>
                <a:latin typeface="Arial" pitchFamily="34" charset="0"/>
                <a:ea typeface="ＭＳ Ｐゴシック"/>
                <a:cs typeface="Arial" pitchFamily="34" charset="0"/>
              </a:rPr>
              <a:t>&gt;</a:t>
            </a:r>
            <a:endParaRPr kumimoji="1" lang="ja-JP" altLang="en-US" sz="1100" b="0" dirty="0">
              <a:solidFill>
                <a:schemeClr val="bg1"/>
              </a:solidFill>
              <a:effectLst/>
            </a:endParaRPr>
          </a:p>
        </p:txBody>
      </p:sp>
      <p:pic>
        <p:nvPicPr>
          <p:cNvPr id="7" name="図 6" descr="グラフ, ヒストグラム&#10;&#10;自動的に生成された説明">
            <a:extLst>
              <a:ext uri="{FF2B5EF4-FFF2-40B4-BE49-F238E27FC236}">
                <a16:creationId xmlns:a16="http://schemas.microsoft.com/office/drawing/2014/main" id="{188764C7-CB8A-4576-A714-DF84EF30A313}"/>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3506747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図表 7"/>
          <p:cNvGraphicFramePr/>
          <p:nvPr/>
        </p:nvGraphicFramePr>
        <p:xfrm>
          <a:off x="7966802" y="48128"/>
          <a:ext cx="1068404" cy="25025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タイトル 1"/>
          <p:cNvSpPr>
            <a:spLocks noGrp="1"/>
          </p:cNvSpPr>
          <p:nvPr>
            <p:ph type="title"/>
          </p:nvPr>
        </p:nvSpPr>
        <p:spPr/>
        <p:txBody>
          <a:bodyPr anchor="ctr">
            <a:normAutofit fontScale="90000"/>
          </a:bodyPr>
          <a:lstStyle/>
          <a:p>
            <a:r>
              <a:rPr lang="en-US" altLang="ja-JP" spc="-100" dirty="0">
                <a:solidFill>
                  <a:schemeClr val="bg1"/>
                </a:solidFill>
                <a:effectLst/>
                <a:latin typeface="Arial" panose="020B0604020202020204" pitchFamily="34" charset="0"/>
                <a:cs typeface="Arial" panose="020B0604020202020204" pitchFamily="34" charset="0"/>
              </a:rPr>
              <a:t>Annual Number of Transplant Recipients</a:t>
            </a:r>
            <a:br>
              <a:rPr lang="en-US" altLang="ja-JP" spc="-100" dirty="0">
                <a:solidFill>
                  <a:schemeClr val="bg1"/>
                </a:solidFill>
                <a:effectLst/>
                <a:latin typeface="Arial" panose="020B0604020202020204" pitchFamily="34" charset="0"/>
                <a:cs typeface="Arial" panose="020B0604020202020204" pitchFamily="34" charset="0"/>
              </a:rPr>
            </a:br>
            <a:r>
              <a:rPr lang="en-US" altLang="ja-JP" spc="-100" dirty="0">
                <a:solidFill>
                  <a:schemeClr val="bg1"/>
                </a:solidFill>
                <a:effectLst/>
                <a:latin typeface="Arial" panose="020B0604020202020204" pitchFamily="34" charset="0"/>
                <a:cs typeface="Arial" panose="020B0604020202020204" pitchFamily="34" charset="0"/>
              </a:rPr>
              <a:t>by Donor Type and Stem Cell Sources </a:t>
            </a:r>
            <a:r>
              <a:rPr kumimoji="1" lang="en-US" altLang="ja-JP" sz="1100" b="0" kern="1200" dirty="0">
                <a:ln>
                  <a:noFill/>
                </a:ln>
                <a:solidFill>
                  <a:schemeClr val="bg1"/>
                </a:solidFill>
                <a:effectLst/>
                <a:latin typeface="+mn-ea"/>
                <a:ea typeface="+mn-ea"/>
                <a:cs typeface="+mj-cs"/>
              </a:rPr>
              <a:t>&lt;Allogeneic&gt; </a:t>
            </a:r>
            <a:r>
              <a:rPr lang="en-US" altLang="ja-JP" sz="1100" b="0" spc="-150" baseline="0" dirty="0">
                <a:solidFill>
                  <a:schemeClr val="bg1"/>
                </a:solidFill>
                <a:effectLst/>
                <a:latin typeface="Arial" pitchFamily="34" charset="0"/>
                <a:ea typeface="ＭＳ Ｐゴシック"/>
                <a:cs typeface="Arial" pitchFamily="34" charset="0"/>
              </a:rPr>
              <a:t>&lt;age 16-50&gt;</a:t>
            </a:r>
            <a:endParaRPr kumimoji="1" lang="ja-JP" altLang="en-US" sz="1100" b="0" dirty="0">
              <a:solidFill>
                <a:schemeClr val="bg1"/>
              </a:solidFill>
              <a:effectLst/>
            </a:endParaRPr>
          </a:p>
        </p:txBody>
      </p:sp>
      <p:pic>
        <p:nvPicPr>
          <p:cNvPr id="4" name="図 3" descr="グラフ, 棒グラフ&#10;&#10;自動的に生成された説明">
            <a:extLst>
              <a:ext uri="{FF2B5EF4-FFF2-40B4-BE49-F238E27FC236}">
                <a16:creationId xmlns:a16="http://schemas.microsoft.com/office/drawing/2014/main" id="{35B57C31-30A0-4C97-A092-857FD998569E}"/>
              </a:ext>
            </a:extLst>
          </p:cNvPr>
          <p:cNvPicPr>
            <a:picLocks noChangeAspect="1"/>
          </p:cNvPicPr>
          <p:nvPr/>
        </p:nvPicPr>
        <p:blipFill>
          <a:blip r:embed="rId8"/>
          <a:stretch>
            <a:fillRect/>
          </a:stretch>
        </p:blipFill>
        <p:spPr>
          <a:xfrm>
            <a:off x="0" y="0"/>
            <a:ext cx="9144000" cy="6858000"/>
          </a:xfrm>
          <a:prstGeom prst="rect">
            <a:avLst/>
          </a:prstGeom>
        </p:spPr>
      </p:pic>
    </p:spTree>
    <p:extLst>
      <p:ext uri="{BB962C8B-B14F-4D97-AF65-F5344CB8AC3E}">
        <p14:creationId xmlns:p14="http://schemas.microsoft.com/office/powerpoint/2010/main" val="397733664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ctr">
            <a:normAutofit fontScale="90000"/>
          </a:bodyPr>
          <a:lstStyle/>
          <a:p>
            <a:r>
              <a:rPr lang="en-US" altLang="ja-JP" spc="-100" dirty="0">
                <a:solidFill>
                  <a:schemeClr val="bg1"/>
                </a:solidFill>
                <a:effectLst/>
                <a:latin typeface="Arial" panose="020B0604020202020204" pitchFamily="34" charset="0"/>
                <a:cs typeface="Arial" panose="020B0604020202020204" pitchFamily="34" charset="0"/>
              </a:rPr>
              <a:t>Annual Number of Transplant Recipients</a:t>
            </a:r>
            <a:br>
              <a:rPr lang="en-US" altLang="ja-JP" spc="-100" dirty="0">
                <a:solidFill>
                  <a:schemeClr val="bg1"/>
                </a:solidFill>
                <a:effectLst/>
                <a:latin typeface="Arial" panose="020B0604020202020204" pitchFamily="34" charset="0"/>
                <a:cs typeface="Arial" panose="020B0604020202020204" pitchFamily="34" charset="0"/>
              </a:rPr>
            </a:br>
            <a:r>
              <a:rPr lang="en-US" altLang="ja-JP" spc="-100" dirty="0">
                <a:solidFill>
                  <a:schemeClr val="bg1"/>
                </a:solidFill>
                <a:effectLst/>
                <a:latin typeface="Arial" panose="020B0604020202020204" pitchFamily="34" charset="0"/>
                <a:cs typeface="Arial" panose="020B0604020202020204" pitchFamily="34" charset="0"/>
              </a:rPr>
              <a:t>by Donor Type and Stem Cell Sources </a:t>
            </a:r>
            <a:r>
              <a:rPr lang="en-US" altLang="ja-JP" sz="1100" b="0" spc="-150" dirty="0">
                <a:solidFill>
                  <a:schemeClr val="bg1"/>
                </a:solidFill>
                <a:effectLst/>
                <a:latin typeface="Arial" pitchFamily="34" charset="0"/>
                <a:ea typeface="ＭＳ Ｐゴシック"/>
                <a:cs typeface="Arial" pitchFamily="34" charset="0"/>
              </a:rPr>
              <a:t>&lt;</a:t>
            </a:r>
            <a:r>
              <a:rPr kumimoji="1" lang="en-US" altLang="ja-JP" sz="1100" b="0" kern="1200" dirty="0">
                <a:ln>
                  <a:noFill/>
                </a:ln>
                <a:solidFill>
                  <a:schemeClr val="bg1"/>
                </a:solidFill>
                <a:effectLst/>
                <a:latin typeface="+mn-ea"/>
                <a:ea typeface="+mn-ea"/>
                <a:cs typeface="+mj-cs"/>
              </a:rPr>
              <a:t>Allogeneic</a:t>
            </a:r>
            <a:r>
              <a:rPr lang="en-US" altLang="ja-JP" sz="1100" b="0" spc="-150" dirty="0">
                <a:solidFill>
                  <a:schemeClr val="bg1"/>
                </a:solidFill>
                <a:effectLst/>
                <a:latin typeface="Arial" pitchFamily="34" charset="0"/>
                <a:ea typeface="ＭＳ Ｐゴシック"/>
                <a:cs typeface="Arial" pitchFamily="34" charset="0"/>
              </a:rPr>
              <a:t>&gt; &lt;age</a:t>
            </a:r>
            <a:r>
              <a:rPr lang="ja-JP" altLang="en-US" sz="1100" b="0" spc="-150" dirty="0">
                <a:solidFill>
                  <a:schemeClr val="bg1"/>
                </a:solidFill>
                <a:effectLst/>
                <a:latin typeface="Arial" pitchFamily="34" charset="0"/>
                <a:ea typeface="ＭＳ Ｐゴシック"/>
                <a:cs typeface="Arial" pitchFamily="34" charset="0"/>
              </a:rPr>
              <a:t>≥</a:t>
            </a:r>
            <a:r>
              <a:rPr lang="en-US" altLang="ja-JP" sz="1100" b="0" spc="-150" dirty="0">
                <a:solidFill>
                  <a:schemeClr val="bg1"/>
                </a:solidFill>
                <a:effectLst/>
                <a:latin typeface="Arial" pitchFamily="34" charset="0"/>
                <a:ea typeface="ＭＳ Ｐゴシック"/>
                <a:cs typeface="Arial" pitchFamily="34" charset="0"/>
              </a:rPr>
              <a:t>51&gt;</a:t>
            </a:r>
            <a:endParaRPr kumimoji="1" lang="ja-JP" altLang="en-US" sz="1100" b="0" dirty="0">
              <a:solidFill>
                <a:schemeClr val="bg1"/>
              </a:solidFill>
              <a:effectLst/>
            </a:endParaRPr>
          </a:p>
        </p:txBody>
      </p:sp>
      <p:pic>
        <p:nvPicPr>
          <p:cNvPr id="5" name="図 4" descr="グラフ&#10;&#10;自動的に生成された説明">
            <a:extLst>
              <a:ext uri="{FF2B5EF4-FFF2-40B4-BE49-F238E27FC236}">
                <a16:creationId xmlns:a16="http://schemas.microsoft.com/office/drawing/2014/main" id="{601350F3-46FE-44F9-9C9B-A31C74EB8A4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890372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タイトル 13"/>
          <p:cNvSpPr>
            <a:spLocks noGrp="1"/>
          </p:cNvSpPr>
          <p:nvPr>
            <p:ph type="title"/>
          </p:nvPr>
        </p:nvSpPr>
        <p:spPr/>
        <p:txBody>
          <a:bodyPr>
            <a:noAutofit/>
          </a:bodyPr>
          <a:lstStyle/>
          <a:p>
            <a:pPr fontAlgn="base"/>
            <a:r>
              <a:rPr lang="en-US" altLang="ja-JP" sz="2500" spc="-100" dirty="0">
                <a:solidFill>
                  <a:schemeClr val="bg1"/>
                </a:solidFill>
                <a:effectLst/>
                <a:latin typeface="Arial" panose="020B0604020202020204" pitchFamily="34" charset="0"/>
                <a:cs typeface="Arial" panose="020B0604020202020204" pitchFamily="34" charset="0"/>
              </a:rPr>
              <a:t>Trend in  the Number of Transplant Recipients</a:t>
            </a:r>
            <a:br>
              <a:rPr lang="en-US" altLang="ja-JP" sz="2500" spc="-100" dirty="0">
                <a:solidFill>
                  <a:schemeClr val="bg1"/>
                </a:solidFill>
                <a:effectLst/>
                <a:latin typeface="Arial" panose="020B0604020202020204" pitchFamily="34" charset="0"/>
                <a:cs typeface="Arial" panose="020B0604020202020204" pitchFamily="34" charset="0"/>
              </a:rPr>
            </a:br>
            <a:r>
              <a:rPr lang="en-US" altLang="ja-JP" sz="2500" spc="-100" dirty="0">
                <a:solidFill>
                  <a:schemeClr val="bg1"/>
                </a:solidFill>
                <a:effectLst/>
                <a:latin typeface="Arial" panose="020B0604020202020204" pitchFamily="34" charset="0"/>
                <a:cs typeface="Arial" panose="020B0604020202020204" pitchFamily="34" charset="0"/>
              </a:rPr>
              <a:t>Ratio of the Disease Status (Risk) at Transplant</a:t>
            </a:r>
            <a:endParaRPr kumimoji="1" lang="ja-JP" altLang="ja-JP" sz="2500" b="0" i="0" kern="1200" spc="0" baseline="0" dirty="0">
              <a:solidFill>
                <a:schemeClr val="bg1"/>
              </a:solidFill>
              <a:effectLst/>
              <a:latin typeface="HGP明朝E"/>
              <a:ea typeface="HGP明朝E"/>
              <a:cs typeface="+mn-cs"/>
            </a:endParaRPr>
          </a:p>
        </p:txBody>
      </p:sp>
      <p:pic>
        <p:nvPicPr>
          <p:cNvPr id="4" name="図 3" descr="グラフ, 棒グラフ, ヒストグラム&#10;&#10;自動的に生成された説明">
            <a:extLst>
              <a:ext uri="{FF2B5EF4-FFF2-40B4-BE49-F238E27FC236}">
                <a16:creationId xmlns:a16="http://schemas.microsoft.com/office/drawing/2014/main" id="{22C33C0B-CEAB-4FD6-9A18-AC220C993EC5}"/>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7321266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0"/>
          <p:cNvSpPr>
            <a:spLocks noGrp="1"/>
          </p:cNvSpPr>
          <p:nvPr>
            <p:ph type="title"/>
          </p:nvPr>
        </p:nvSpPr>
        <p:spPr/>
        <p:txBody>
          <a:bodyPr>
            <a:noAutofit/>
          </a:bodyPr>
          <a:lstStyle/>
          <a:p>
            <a:pPr fontAlgn="base"/>
            <a:r>
              <a:rPr lang="en-US" altLang="ja-JP" sz="2500" spc="-100" dirty="0">
                <a:solidFill>
                  <a:schemeClr val="bg1"/>
                </a:solidFill>
                <a:effectLst/>
                <a:latin typeface="Arial" panose="020B0604020202020204" pitchFamily="34" charset="0"/>
                <a:cs typeface="Arial" panose="020B0604020202020204" pitchFamily="34" charset="0"/>
              </a:rPr>
              <a:t>Trend in the Number of Transplant Recipients</a:t>
            </a:r>
            <a:br>
              <a:rPr lang="en-US" altLang="ja-JP" sz="2500" spc="-100" dirty="0">
                <a:solidFill>
                  <a:schemeClr val="bg1"/>
                </a:solidFill>
                <a:effectLst/>
                <a:latin typeface="Arial" panose="020B0604020202020204" pitchFamily="34" charset="0"/>
                <a:cs typeface="Arial" panose="020B0604020202020204" pitchFamily="34" charset="0"/>
              </a:rPr>
            </a:br>
            <a:r>
              <a:rPr lang="en-US" altLang="ja-JP" sz="2500" spc="-100" dirty="0">
                <a:solidFill>
                  <a:schemeClr val="bg1"/>
                </a:solidFill>
                <a:effectLst/>
                <a:latin typeface="Arial" panose="020B0604020202020204" pitchFamily="34" charset="0"/>
                <a:cs typeface="Arial" panose="020B0604020202020204" pitchFamily="34" charset="0"/>
              </a:rPr>
              <a:t>Ratio of the Conditioning Regimen </a:t>
            </a:r>
            <a:r>
              <a:rPr kumimoji="1" lang="en-US" altLang="ja-JP" sz="1000" b="0" kern="1200" dirty="0">
                <a:ln>
                  <a:noFill/>
                </a:ln>
                <a:solidFill>
                  <a:schemeClr val="bg1"/>
                </a:solidFill>
                <a:effectLst/>
              </a:rPr>
              <a:t>&lt;Allogeneic&gt; </a:t>
            </a:r>
            <a:endParaRPr kumimoji="1" lang="ja-JP" altLang="ja-JP" sz="1000" b="0" i="0" kern="1200" spc="0" baseline="0" dirty="0">
              <a:solidFill>
                <a:schemeClr val="bg1"/>
              </a:solidFill>
              <a:effectLst>
                <a:outerShdw blurRad="50800" dist="38100" algn="tr" rotWithShape="0">
                  <a:prstClr val="black">
                    <a:alpha val="40000"/>
                  </a:prstClr>
                </a:outerShdw>
              </a:effectLst>
              <a:latin typeface="HGP明朝E"/>
              <a:ea typeface="HGP明朝E"/>
              <a:cs typeface="+mn-cs"/>
            </a:endParaRPr>
          </a:p>
        </p:txBody>
      </p:sp>
      <p:pic>
        <p:nvPicPr>
          <p:cNvPr id="4" name="図 3" descr="グラフ, ヒストグラム&#10;&#10;自動的に生成された説明">
            <a:extLst>
              <a:ext uri="{FF2B5EF4-FFF2-40B4-BE49-F238E27FC236}">
                <a16:creationId xmlns:a16="http://schemas.microsoft.com/office/drawing/2014/main" id="{B92F8EE7-1B4B-4D90-BC6A-EB5EAAAFBFF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2993703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1"/>
          <p:cNvSpPr>
            <a:spLocks noGrp="1"/>
          </p:cNvSpPr>
          <p:nvPr>
            <p:ph type="title"/>
          </p:nvPr>
        </p:nvSpPr>
        <p:spPr/>
        <p:txBody>
          <a:bodyPr>
            <a:normAutofit/>
          </a:bodyPr>
          <a:lstStyle/>
          <a:p>
            <a:pPr>
              <a:lnSpc>
                <a:spcPct val="90000"/>
              </a:lnSpc>
            </a:pPr>
            <a:r>
              <a:rPr lang="en-US" altLang="ja-JP" sz="2500" spc="-100" dirty="0">
                <a:solidFill>
                  <a:schemeClr val="bg1"/>
                </a:solidFill>
                <a:effectLst/>
                <a:latin typeface="Arial" panose="020B0604020202020204" pitchFamily="34" charset="0"/>
                <a:cs typeface="Arial" panose="020B0604020202020204" pitchFamily="34" charset="0"/>
              </a:rPr>
              <a:t>Annual Number of Transplant Recipients</a:t>
            </a:r>
            <a:br>
              <a:rPr lang="en-US" altLang="ja-JP" sz="3000" spc="-100" dirty="0">
                <a:solidFill>
                  <a:schemeClr val="bg1"/>
                </a:solidFill>
                <a:effectLst/>
                <a:cs typeface="Arial Unicode MS" pitchFamily="50" charset="-128"/>
              </a:rPr>
            </a:br>
            <a:r>
              <a:rPr lang="en-US" altLang="ja-JP" sz="2500" spc="-100" dirty="0">
                <a:solidFill>
                  <a:schemeClr val="bg1"/>
                </a:solidFill>
                <a:effectLst/>
                <a:latin typeface="Arial" panose="020B0604020202020204" pitchFamily="34" charset="0"/>
                <a:cs typeface="Arial" panose="020B0604020202020204" pitchFamily="34" charset="0"/>
              </a:rPr>
              <a:t>by Donor Type </a:t>
            </a:r>
            <a:r>
              <a:rPr lang="en-US" altLang="ja-JP" sz="1400" dirty="0">
                <a:solidFill>
                  <a:schemeClr val="bg1"/>
                </a:solidFill>
                <a:effectLst/>
                <a:latin typeface="Arial" panose="020B0604020202020204" pitchFamily="34" charset="0"/>
                <a:ea typeface="Verdana"/>
                <a:cs typeface="Arial" panose="020B0604020202020204" pitchFamily="34" charset="0"/>
              </a:rPr>
              <a:t>(</a:t>
            </a:r>
            <a:r>
              <a:rPr lang="ja-JP" altLang="en-US" sz="1400" dirty="0">
                <a:solidFill>
                  <a:schemeClr val="bg1"/>
                </a:solidFill>
                <a:effectLst/>
                <a:latin typeface="Arial" panose="020B0604020202020204" pitchFamily="34" charset="0"/>
                <a:ea typeface="Verdana"/>
                <a:cs typeface="Arial" panose="020B0604020202020204" pitchFamily="34" charset="0"/>
              </a:rPr>
              <a:t> </a:t>
            </a:r>
            <a:r>
              <a:rPr lang="en-US" altLang="ja-JP" sz="1400" dirty="0">
                <a:solidFill>
                  <a:schemeClr val="bg1"/>
                </a:solidFill>
                <a:effectLst/>
                <a:latin typeface="Arial" panose="020B0604020202020204" pitchFamily="34" charset="0"/>
                <a:ea typeface="Verdana"/>
                <a:cs typeface="Arial" panose="020B0604020202020204" pitchFamily="34" charset="0"/>
              </a:rPr>
              <a:t>HLA-matched/HLA-non-id relative ) </a:t>
            </a:r>
            <a:r>
              <a:rPr kumimoji="1" lang="en-US" altLang="ja-JP" sz="1100" b="0" kern="1200" dirty="0">
                <a:ln>
                  <a:noFill/>
                </a:ln>
                <a:solidFill>
                  <a:schemeClr val="bg1"/>
                </a:solidFill>
                <a:effectLst/>
              </a:rPr>
              <a:t>&lt;Allogeneic&gt;&lt;Related donors&gt;</a:t>
            </a:r>
            <a:endParaRPr kumimoji="1" lang="ja-JP" altLang="en-US" sz="1100" spc="-100" dirty="0">
              <a:solidFill>
                <a:schemeClr val="bg1"/>
              </a:solidFill>
              <a:latin typeface="Arial" panose="020B0604020202020204" pitchFamily="34" charset="0"/>
              <a:cs typeface="Arial" panose="020B0604020202020204" pitchFamily="34" charset="0"/>
            </a:endParaRPr>
          </a:p>
        </p:txBody>
      </p:sp>
      <p:pic>
        <p:nvPicPr>
          <p:cNvPr id="6" name="図 5" descr="折れ線グラフ&#10;&#10;中程度の精度で自動的に生成された説明">
            <a:extLst>
              <a:ext uri="{FF2B5EF4-FFF2-40B4-BE49-F238E27FC236}">
                <a16:creationId xmlns:a16="http://schemas.microsoft.com/office/drawing/2014/main" id="{98E88C46-EA71-482B-A9E0-A9AFA7107DCE}"/>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2412610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ja-JP" sz="2500" spc="-100" dirty="0">
                <a:solidFill>
                  <a:schemeClr val="bg1"/>
                </a:solidFill>
                <a:effectLst/>
                <a:latin typeface="Arial" pitchFamily="34" charset="0"/>
                <a:ea typeface="Verdana" pitchFamily="34" charset="0"/>
                <a:cs typeface="Arial" pitchFamily="34" charset="0"/>
              </a:rPr>
              <a:t>100-day Survival by Year of Transplants,</a:t>
            </a:r>
            <a:br>
              <a:rPr lang="en-US" altLang="ja-JP" sz="2500" spc="-100" dirty="0">
                <a:solidFill>
                  <a:schemeClr val="bg1"/>
                </a:solidFill>
                <a:effectLst/>
                <a:latin typeface="Arial" pitchFamily="34" charset="0"/>
                <a:ea typeface="Verdana" pitchFamily="34" charset="0"/>
                <a:cs typeface="Arial" pitchFamily="34" charset="0"/>
              </a:rPr>
            </a:br>
            <a:r>
              <a:rPr lang="en-US" altLang="ja-JP" sz="2500" spc="-100" dirty="0">
                <a:solidFill>
                  <a:schemeClr val="bg1"/>
                </a:solidFill>
                <a:effectLst/>
                <a:latin typeface="Arial" pitchFamily="34" charset="0"/>
                <a:ea typeface="Verdana" pitchFamily="34" charset="0"/>
                <a:cs typeface="Arial" pitchFamily="34" charset="0"/>
              </a:rPr>
              <a:t>Donor, and Age </a:t>
            </a:r>
            <a:r>
              <a:rPr kumimoji="1" lang="en-US" altLang="ja-JP" sz="1000" b="0" kern="1200" dirty="0">
                <a:ln>
                  <a:noFill/>
                </a:ln>
                <a:solidFill>
                  <a:schemeClr val="bg1"/>
                </a:solidFill>
                <a:effectLst/>
                <a:latin typeface="+mn-ea"/>
                <a:ea typeface="+mn-ea"/>
                <a:cs typeface="+mj-cs"/>
              </a:rPr>
              <a:t>&lt;Autologous/</a:t>
            </a:r>
            <a:r>
              <a:rPr kumimoji="1" lang="en-US" altLang="ja-JP" sz="1000" b="0" kern="1200" baseline="0" dirty="0">
                <a:ln>
                  <a:noFill/>
                </a:ln>
                <a:solidFill>
                  <a:schemeClr val="bg1"/>
                </a:solidFill>
                <a:effectLst/>
              </a:rPr>
              <a:t>Allogeneic&gt;</a:t>
            </a:r>
            <a:endParaRPr lang="ja-JP" altLang="ja-JP" sz="1000" dirty="0">
              <a:solidFill>
                <a:schemeClr val="bg1"/>
              </a:solidFill>
              <a:effectLst/>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pic>
        <p:nvPicPr>
          <p:cNvPr id="4" name="図 3" descr="グラフ&#10;&#10;自動的に生成された説明">
            <a:extLst>
              <a:ext uri="{FF2B5EF4-FFF2-40B4-BE49-F238E27FC236}">
                <a16:creationId xmlns:a16="http://schemas.microsoft.com/office/drawing/2014/main" id="{A3CA92D8-5B61-4598-9800-93B578298FB1}"/>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9313812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ja-JP" sz="2500" spc="-100" dirty="0">
                <a:solidFill>
                  <a:schemeClr val="bg1"/>
                </a:solidFill>
                <a:effectLst/>
                <a:latin typeface="Arial" pitchFamily="34" charset="0"/>
                <a:ea typeface="Verdana" pitchFamily="34" charset="0"/>
                <a:cs typeface="Arial" pitchFamily="34" charset="0"/>
              </a:rPr>
              <a:t>One-year Survival by Year of Transplants,</a:t>
            </a:r>
            <a:br>
              <a:rPr lang="en-US" altLang="ja-JP" sz="2500" spc="-100" dirty="0">
                <a:solidFill>
                  <a:schemeClr val="bg1"/>
                </a:solidFill>
                <a:effectLst/>
                <a:latin typeface="Arial" pitchFamily="34" charset="0"/>
                <a:ea typeface="Verdana" pitchFamily="34" charset="0"/>
                <a:cs typeface="Arial" pitchFamily="34" charset="0"/>
              </a:rPr>
            </a:br>
            <a:r>
              <a:rPr lang="en-US" altLang="ja-JP" sz="2500" spc="-100" dirty="0">
                <a:solidFill>
                  <a:schemeClr val="bg1"/>
                </a:solidFill>
                <a:effectLst/>
                <a:latin typeface="Arial" pitchFamily="34" charset="0"/>
                <a:ea typeface="Verdana" pitchFamily="34" charset="0"/>
                <a:cs typeface="Arial" pitchFamily="34" charset="0"/>
              </a:rPr>
              <a:t>Donor,</a:t>
            </a:r>
            <a:r>
              <a:rPr lang="ja-JP" altLang="en-US" sz="2500" spc="-100" dirty="0">
                <a:solidFill>
                  <a:schemeClr val="bg1"/>
                </a:solidFill>
                <a:effectLst/>
                <a:cs typeface="Arial Unicode MS" pitchFamily="50" charset="-128"/>
              </a:rPr>
              <a:t> </a:t>
            </a:r>
            <a:r>
              <a:rPr lang="en-US" altLang="ja-JP" sz="2500" spc="-100" dirty="0">
                <a:solidFill>
                  <a:schemeClr val="bg1"/>
                </a:solidFill>
                <a:effectLst/>
                <a:latin typeface="Arial" pitchFamily="34" charset="0"/>
                <a:ea typeface="Verdana" pitchFamily="34" charset="0"/>
                <a:cs typeface="Arial" pitchFamily="34" charset="0"/>
              </a:rPr>
              <a:t>and Age </a:t>
            </a:r>
            <a:r>
              <a:rPr lang="en-US" altLang="ja-JP" sz="1000" spc="-100" dirty="0">
                <a:solidFill>
                  <a:schemeClr val="bg1"/>
                </a:solidFill>
                <a:effectLst/>
                <a:latin typeface="Arial" pitchFamily="34" charset="0"/>
                <a:ea typeface="Verdana" pitchFamily="34" charset="0"/>
                <a:cs typeface="Arial" pitchFamily="34" charset="0"/>
              </a:rPr>
              <a:t>&lt;</a:t>
            </a:r>
            <a:r>
              <a:rPr kumimoji="1" lang="en-US" altLang="ja-JP" sz="1000" b="0" kern="1200" dirty="0">
                <a:ln>
                  <a:noFill/>
                </a:ln>
                <a:solidFill>
                  <a:schemeClr val="bg1"/>
                </a:solidFill>
                <a:effectLst/>
                <a:latin typeface="+mn-ea"/>
                <a:ea typeface="+mn-ea"/>
                <a:cs typeface="+mj-cs"/>
              </a:rPr>
              <a:t>Autologous/</a:t>
            </a:r>
            <a:r>
              <a:rPr kumimoji="1" lang="en-US" altLang="ja-JP" sz="1000" b="0" kern="1200" baseline="0" dirty="0">
                <a:ln>
                  <a:noFill/>
                </a:ln>
                <a:solidFill>
                  <a:schemeClr val="bg1"/>
                </a:solidFill>
                <a:effectLst/>
              </a:rPr>
              <a:t>Allogeneic&gt;</a:t>
            </a:r>
            <a:endParaRPr lang="ja-JP" altLang="ja-JP" sz="1000" dirty="0">
              <a:solidFill>
                <a:schemeClr val="bg1"/>
              </a:solidFill>
              <a:effectLst/>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pic>
        <p:nvPicPr>
          <p:cNvPr id="4" name="図 3" descr="ヒストグラム&#10;&#10;中程度の精度で自動的に生成された説明">
            <a:extLst>
              <a:ext uri="{FF2B5EF4-FFF2-40B4-BE49-F238E27FC236}">
                <a16:creationId xmlns:a16="http://schemas.microsoft.com/office/drawing/2014/main" id="{B8C190FA-2120-412B-BC89-B321ED3109D7}"/>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498241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nchor="ctr">
            <a:noAutofit/>
          </a:bodyPr>
          <a:lstStyle/>
          <a:p>
            <a:r>
              <a:rPr lang="en-US" altLang="ja-JP" sz="2500" spc="-100" dirty="0">
                <a:solidFill>
                  <a:schemeClr val="bg1"/>
                </a:solidFill>
                <a:effectLst/>
                <a:latin typeface="Arial" pitchFamily="34" charset="0"/>
                <a:ea typeface="Verdana" pitchFamily="34" charset="0"/>
                <a:cs typeface="Arial" pitchFamily="34" charset="0"/>
              </a:rPr>
              <a:t>100-day Survival by Year Transplants,</a:t>
            </a:r>
            <a:br>
              <a:rPr lang="en-US" altLang="ja-JP" sz="2500" spc="-100" dirty="0">
                <a:solidFill>
                  <a:schemeClr val="bg1"/>
                </a:solidFill>
                <a:effectLst/>
                <a:latin typeface="Arial" pitchFamily="34" charset="0"/>
                <a:ea typeface="Verdana" pitchFamily="34" charset="0"/>
                <a:cs typeface="Arial" pitchFamily="34" charset="0"/>
              </a:rPr>
            </a:br>
            <a:r>
              <a:rPr lang="en-US" altLang="ja-JP" sz="2500" spc="-100" dirty="0">
                <a:solidFill>
                  <a:schemeClr val="bg1"/>
                </a:solidFill>
                <a:effectLst/>
                <a:latin typeface="Arial" pitchFamily="34" charset="0"/>
                <a:ea typeface="Verdana" pitchFamily="34" charset="0"/>
                <a:cs typeface="Arial" pitchFamily="34" charset="0"/>
              </a:rPr>
              <a:t>Donor, and Stem Cell Sources </a:t>
            </a:r>
            <a:r>
              <a:rPr kumimoji="1" lang="en-US" altLang="ja-JP" sz="1000" b="0" kern="1200" dirty="0">
                <a:ln>
                  <a:noFill/>
                </a:ln>
                <a:solidFill>
                  <a:schemeClr val="bg1"/>
                </a:solidFill>
                <a:effectLst/>
                <a:latin typeface="+mn-ea"/>
                <a:ea typeface="+mn-ea"/>
                <a:cs typeface="+mj-cs"/>
              </a:rPr>
              <a:t>&lt;Allogeneic&gt;&lt;age&lt;5</a:t>
            </a:r>
            <a:r>
              <a:rPr kumimoji="1" lang="en-US" altLang="ja-JP" sz="1000" b="0" kern="1200" dirty="0">
                <a:ln>
                  <a:noFill/>
                </a:ln>
                <a:solidFill>
                  <a:schemeClr val="bg1"/>
                </a:solidFill>
                <a:effectLst/>
              </a:rPr>
              <a:t>0&gt;</a:t>
            </a:r>
            <a:endParaRPr lang="ja-JP" altLang="en-US" sz="1000" b="0" spc="-100" dirty="0">
              <a:solidFill>
                <a:schemeClr val="bg1"/>
              </a:solidFill>
              <a:effectLst/>
              <a:cs typeface="メイリオ" pitchFamily="50" charset="-128"/>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pic>
        <p:nvPicPr>
          <p:cNvPr id="4" name="図 3" descr="グラフ&#10;&#10;自動的に生成された説明">
            <a:extLst>
              <a:ext uri="{FF2B5EF4-FFF2-40B4-BE49-F238E27FC236}">
                <a16:creationId xmlns:a16="http://schemas.microsoft.com/office/drawing/2014/main" id="{2A2BA090-0FD6-45AE-8EA0-E671D364A32F}"/>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7993118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ja-JP" sz="2500" spc="-100" dirty="0">
                <a:solidFill>
                  <a:schemeClr val="bg1"/>
                </a:solidFill>
                <a:effectLst/>
                <a:latin typeface="Arial" pitchFamily="34" charset="0"/>
                <a:ea typeface="Verdana" pitchFamily="34" charset="0"/>
                <a:cs typeface="Arial" pitchFamily="34" charset="0"/>
              </a:rPr>
              <a:t>One-year Survival by Year Transplants,</a:t>
            </a:r>
            <a:br>
              <a:rPr lang="en-US" altLang="ja-JP" sz="2500" spc="-100" dirty="0">
                <a:solidFill>
                  <a:schemeClr val="bg1"/>
                </a:solidFill>
                <a:effectLst/>
                <a:latin typeface="Arial" pitchFamily="34" charset="0"/>
                <a:ea typeface="Verdana" pitchFamily="34" charset="0"/>
                <a:cs typeface="Arial" pitchFamily="34" charset="0"/>
              </a:rPr>
            </a:br>
            <a:r>
              <a:rPr lang="en-US" altLang="ja-JP" sz="2500" spc="-100" dirty="0">
                <a:solidFill>
                  <a:schemeClr val="bg1"/>
                </a:solidFill>
                <a:effectLst/>
                <a:latin typeface="Arial" pitchFamily="34" charset="0"/>
                <a:ea typeface="Verdana" pitchFamily="34" charset="0"/>
                <a:cs typeface="Arial" pitchFamily="34" charset="0"/>
              </a:rPr>
              <a:t>Donor, and Stem Cell Sources </a:t>
            </a:r>
            <a:r>
              <a:rPr kumimoji="1" lang="en-US" altLang="ja-JP" sz="1000" b="0" kern="1200" dirty="0">
                <a:ln>
                  <a:noFill/>
                </a:ln>
                <a:solidFill>
                  <a:schemeClr val="bg1"/>
                </a:solidFill>
                <a:effectLst/>
                <a:latin typeface="+mn-ea"/>
                <a:ea typeface="+mn-ea"/>
                <a:cs typeface="+mj-cs"/>
              </a:rPr>
              <a:t>&lt;Allogeneic&gt;&lt;age&lt;</a:t>
            </a:r>
            <a:r>
              <a:rPr kumimoji="1" lang="en-US" altLang="ja-JP" sz="1000" b="0" kern="1200" dirty="0">
                <a:ln>
                  <a:noFill/>
                </a:ln>
                <a:solidFill>
                  <a:schemeClr val="bg1"/>
                </a:solidFill>
                <a:effectLst/>
              </a:rPr>
              <a:t>50&gt;</a:t>
            </a:r>
            <a:endParaRPr lang="ja-JP" altLang="ja-JP" sz="1000" dirty="0">
              <a:solidFill>
                <a:schemeClr val="bg1"/>
              </a:solidFill>
              <a:effectLst/>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sp>
        <p:nvSpPr>
          <p:cNvPr id="16" name="テキスト ボックス 15"/>
          <p:cNvSpPr txBox="1"/>
          <p:nvPr/>
        </p:nvSpPr>
        <p:spPr>
          <a:xfrm>
            <a:off x="6480313" y="4025900"/>
            <a:ext cx="1914387" cy="507978"/>
          </a:xfrm>
          <a:prstGeom prst="rect">
            <a:avLst/>
          </a:prstGeom>
        </p:spPr>
        <p:txBody>
          <a:bodyPr vert="horz" wrap="squar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pic>
        <p:nvPicPr>
          <p:cNvPr id="3" name="図 2" descr="グラフ&#10;&#10;自動的に生成された説明">
            <a:extLst>
              <a:ext uri="{FF2B5EF4-FFF2-40B4-BE49-F238E27FC236}">
                <a16:creationId xmlns:a16="http://schemas.microsoft.com/office/drawing/2014/main" id="{A05594E7-C2CC-4CE0-9912-587B8DD0EB7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015832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nchor="ctr">
            <a:normAutofit fontScale="90000"/>
          </a:bodyPr>
          <a:lstStyle/>
          <a:p>
            <a:r>
              <a:rPr lang="en-US" altLang="ja-JP" b="0" spc="-100" dirty="0">
                <a:solidFill>
                  <a:schemeClr val="bg1"/>
                </a:solidFill>
                <a:effectLst/>
                <a:latin typeface="Arial" panose="020B0604020202020204" pitchFamily="34" charset="0"/>
                <a:cs typeface="Arial" panose="020B0604020202020204" pitchFamily="34" charset="0"/>
              </a:rPr>
              <a:t>Annual Number of Transplant Recipients</a:t>
            </a:r>
            <a:br>
              <a:rPr lang="en-US" altLang="ja-JP" spc="-100" dirty="0">
                <a:solidFill>
                  <a:schemeClr val="bg1"/>
                </a:solidFill>
                <a:effectLst/>
                <a:latin typeface="Arial" panose="020B0604020202020204" pitchFamily="34" charset="0"/>
                <a:cs typeface="Arial" panose="020B0604020202020204" pitchFamily="34" charset="0"/>
              </a:rPr>
            </a:br>
            <a:r>
              <a:rPr lang="en-US" altLang="ja-JP" spc="-100" dirty="0">
                <a:solidFill>
                  <a:schemeClr val="bg1"/>
                </a:solidFill>
                <a:effectLst/>
                <a:latin typeface="Arial" panose="020B0604020202020204" pitchFamily="34" charset="0"/>
                <a:cs typeface="Arial" panose="020B0604020202020204" pitchFamily="34" charset="0"/>
              </a:rPr>
              <a:t>by Transplant Type</a:t>
            </a:r>
            <a:endParaRPr lang="ja-JP" altLang="en-US" sz="2000" b="0" spc="-100" dirty="0">
              <a:solidFill>
                <a:schemeClr val="bg1"/>
              </a:solidFill>
              <a:latin typeface="Arial" panose="020B0604020202020204" pitchFamily="34" charset="0"/>
              <a:cs typeface="Arial" panose="020B0604020202020204" pitchFamily="34" charset="0"/>
            </a:endParaRPr>
          </a:p>
        </p:txBody>
      </p:sp>
      <p:pic>
        <p:nvPicPr>
          <p:cNvPr id="4" name="図 3" descr="グラフ, 折れ線グラフ&#10;&#10;自動的に生成された説明">
            <a:extLst>
              <a:ext uri="{FF2B5EF4-FFF2-40B4-BE49-F238E27FC236}">
                <a16:creationId xmlns:a16="http://schemas.microsoft.com/office/drawing/2014/main" id="{69C48E33-5795-481F-9CE9-AF522B6F081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83401897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nchor="ctr">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ja-JP" sz="2500" spc="-100" dirty="0">
                <a:solidFill>
                  <a:schemeClr val="bg1"/>
                </a:solidFill>
                <a:effectLst/>
                <a:latin typeface="Arial" pitchFamily="34" charset="0"/>
                <a:ea typeface="Verdana" pitchFamily="34" charset="0"/>
                <a:cs typeface="Arial" pitchFamily="34" charset="0"/>
              </a:rPr>
              <a:t>100-day Survival by Year Transplants,</a:t>
            </a:r>
            <a:br>
              <a:rPr lang="en-US" altLang="ja-JP" sz="2500" spc="-100" dirty="0">
                <a:solidFill>
                  <a:schemeClr val="bg1"/>
                </a:solidFill>
                <a:effectLst/>
                <a:latin typeface="Arial" pitchFamily="34" charset="0"/>
                <a:ea typeface="Verdana" pitchFamily="34" charset="0"/>
                <a:cs typeface="Arial" pitchFamily="34" charset="0"/>
              </a:rPr>
            </a:br>
            <a:r>
              <a:rPr lang="en-US" altLang="ja-JP" sz="2500" spc="-100" dirty="0">
                <a:solidFill>
                  <a:schemeClr val="bg1"/>
                </a:solidFill>
                <a:effectLst/>
                <a:latin typeface="Arial" pitchFamily="34" charset="0"/>
                <a:ea typeface="Verdana" pitchFamily="34" charset="0"/>
                <a:cs typeface="Arial" pitchFamily="34" charset="0"/>
              </a:rPr>
              <a:t>Donor, and Stem Cell Sources </a:t>
            </a:r>
            <a:r>
              <a:rPr kumimoji="1" lang="en-US" altLang="ja-JP" sz="1100" b="0" kern="1200" dirty="0">
                <a:ln>
                  <a:noFill/>
                </a:ln>
                <a:solidFill>
                  <a:schemeClr val="bg1"/>
                </a:solidFill>
                <a:effectLst/>
                <a:latin typeface="+mn-ea"/>
                <a:ea typeface="+mn-ea"/>
                <a:cs typeface="+mj-cs"/>
              </a:rPr>
              <a:t>&lt;Allogeneic&gt;&lt;age</a:t>
            </a:r>
            <a:r>
              <a:rPr kumimoji="1" lang="ja-JP" altLang="en-US" sz="1100" b="0" kern="1200" dirty="0">
                <a:ln>
                  <a:noFill/>
                </a:ln>
                <a:solidFill>
                  <a:schemeClr val="bg1"/>
                </a:solidFill>
                <a:effectLst/>
                <a:latin typeface="+mn-ea"/>
                <a:ea typeface="+mn-ea"/>
                <a:cs typeface="+mj-cs"/>
              </a:rPr>
              <a:t>≥</a:t>
            </a:r>
            <a:r>
              <a:rPr kumimoji="1" lang="en-US" altLang="ja-JP" sz="1100" b="0" kern="1200" dirty="0">
                <a:ln>
                  <a:noFill/>
                </a:ln>
                <a:solidFill>
                  <a:schemeClr val="bg1"/>
                </a:solidFill>
                <a:effectLst/>
              </a:rPr>
              <a:t>50&gt;</a:t>
            </a:r>
            <a:endParaRPr lang="ja-JP" altLang="ja-JP" sz="1100" dirty="0">
              <a:solidFill>
                <a:schemeClr val="bg1"/>
              </a:solidFill>
              <a:effectLst/>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cxnSp>
        <p:nvCxnSpPr>
          <p:cNvPr id="28" name="直線コネクタ 27"/>
          <p:cNvCxnSpPr/>
          <p:nvPr/>
        </p:nvCxnSpPr>
        <p:spPr>
          <a:xfrm>
            <a:off x="1012100" y="4839637"/>
            <a:ext cx="2088000" cy="0"/>
          </a:xfrm>
          <a:prstGeom prst="line">
            <a:avLst/>
          </a:prstGeom>
          <a:ln w="22225">
            <a:solidFill>
              <a:schemeClr val="bg1"/>
            </a:solidFill>
            <a:tailEnd type="none" w="med" len="sm"/>
          </a:ln>
        </p:spPr>
        <p:style>
          <a:lnRef idx="1">
            <a:schemeClr val="accent1"/>
          </a:lnRef>
          <a:fillRef idx="0">
            <a:schemeClr val="accent1"/>
          </a:fillRef>
          <a:effectRef idx="0">
            <a:schemeClr val="accent1"/>
          </a:effectRef>
          <a:fontRef idx="minor">
            <a:schemeClr val="tx1"/>
          </a:fontRef>
        </p:style>
      </p:cxnSp>
      <p:pic>
        <p:nvPicPr>
          <p:cNvPr id="4" name="図 3" descr="グラフ&#10;&#10;自動的に生成された説明">
            <a:extLst>
              <a:ext uri="{FF2B5EF4-FFF2-40B4-BE49-F238E27FC236}">
                <a16:creationId xmlns:a16="http://schemas.microsoft.com/office/drawing/2014/main" id="{C5B70082-7F8E-4451-A2AD-E7304628AEF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3044572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p:txBody>
          <a:bodyPr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ja-JP" sz="2500" spc="-100" dirty="0">
                <a:solidFill>
                  <a:schemeClr val="bg1"/>
                </a:solidFill>
                <a:effectLst/>
                <a:latin typeface="Arial" pitchFamily="34" charset="0"/>
                <a:ea typeface="Verdana" pitchFamily="34" charset="0"/>
                <a:cs typeface="Arial" pitchFamily="34" charset="0"/>
              </a:rPr>
              <a:t>One-year Survival by Year Transplants,</a:t>
            </a:r>
            <a:br>
              <a:rPr lang="en-US" altLang="ja-JP" sz="2500" spc="-100" dirty="0">
                <a:solidFill>
                  <a:schemeClr val="bg1"/>
                </a:solidFill>
                <a:effectLst/>
                <a:latin typeface="Arial" pitchFamily="34" charset="0"/>
                <a:ea typeface="Verdana" pitchFamily="34" charset="0"/>
                <a:cs typeface="Arial" pitchFamily="34" charset="0"/>
              </a:rPr>
            </a:br>
            <a:r>
              <a:rPr lang="en-US" altLang="ja-JP" sz="2500" spc="-100" dirty="0">
                <a:solidFill>
                  <a:schemeClr val="bg1"/>
                </a:solidFill>
                <a:effectLst/>
                <a:latin typeface="Arial" pitchFamily="34" charset="0"/>
                <a:ea typeface="Verdana" pitchFamily="34" charset="0"/>
                <a:cs typeface="Arial" pitchFamily="34" charset="0"/>
              </a:rPr>
              <a:t>Donor, and Stem Cell Sources</a:t>
            </a:r>
            <a:r>
              <a:rPr lang="ja-JP" altLang="en-US" sz="2500" spc="-100" dirty="0">
                <a:solidFill>
                  <a:schemeClr val="bg1"/>
                </a:solidFill>
                <a:effectLst/>
                <a:latin typeface="Arial" pitchFamily="34" charset="0"/>
                <a:ea typeface="Verdana" pitchFamily="34" charset="0"/>
                <a:cs typeface="Arial" pitchFamily="34" charset="0"/>
              </a:rPr>
              <a:t>　</a:t>
            </a:r>
            <a:r>
              <a:rPr kumimoji="1" lang="en-US" altLang="ja-JP" sz="1000" b="0" kern="1200" dirty="0">
                <a:ln>
                  <a:noFill/>
                </a:ln>
                <a:solidFill>
                  <a:schemeClr val="bg1"/>
                </a:solidFill>
                <a:effectLst/>
                <a:latin typeface="+mn-ea"/>
                <a:ea typeface="+mn-ea"/>
                <a:cs typeface="+mj-cs"/>
              </a:rPr>
              <a:t>&lt;Allogeneic&gt;&lt;age</a:t>
            </a:r>
            <a:r>
              <a:rPr kumimoji="1" lang="ja-JP" altLang="ja-JP" sz="1000" b="0" kern="1200" dirty="0">
                <a:ln>
                  <a:noFill/>
                </a:ln>
                <a:solidFill>
                  <a:schemeClr val="bg1"/>
                </a:solidFill>
                <a:effectLst/>
                <a:latin typeface="+mn-ea"/>
                <a:ea typeface="+mn-ea"/>
                <a:cs typeface="+mj-cs"/>
              </a:rPr>
              <a:t>≥</a:t>
            </a:r>
            <a:r>
              <a:rPr kumimoji="1" lang="en-US" altLang="ja-JP" sz="1000" b="0" kern="1200" dirty="0">
                <a:ln>
                  <a:noFill/>
                </a:ln>
                <a:solidFill>
                  <a:schemeClr val="bg1"/>
                </a:solidFill>
                <a:effectLst/>
              </a:rPr>
              <a:t>50&gt;</a:t>
            </a:r>
            <a:endParaRPr lang="ja-JP" altLang="ja-JP" sz="1000" dirty="0">
              <a:solidFill>
                <a:schemeClr val="bg1"/>
              </a:solidFill>
              <a:effectLst/>
            </a:endParaRPr>
          </a:p>
        </p:txBody>
      </p:sp>
      <p:sp>
        <p:nvSpPr>
          <p:cNvPr id="10" name="テキスト ボックス 9"/>
          <p:cNvSpPr txBox="1"/>
          <p:nvPr/>
        </p:nvSpPr>
        <p:spPr>
          <a:xfrm>
            <a:off x="5565913" y="6188765"/>
            <a:ext cx="914400" cy="914400"/>
          </a:xfrm>
          <a:prstGeom prst="rect">
            <a:avLst/>
          </a:prstGeom>
        </p:spPr>
        <p:txBody>
          <a:bodyPr vert="horz" wrap="none" lIns="0" rIns="0" bIns="0" rtlCol="0"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2600" b="0" i="0" u="none" strike="noStrike" kern="1200" cap="none" spc="0" normalizeH="0" baseline="0" noProof="0" dirty="0">
              <a:ln>
                <a:noFill/>
              </a:ln>
              <a:solidFill>
                <a:srgbClr val="0F6FC6">
                  <a:lumMod val="75000"/>
                </a:srgbClr>
              </a:solidFill>
              <a:effectLst/>
              <a:uLnTx/>
              <a:uFillTx/>
              <a:latin typeface="HGP明朝E" panose="02020900000000000000" pitchFamily="18" charset="-128"/>
              <a:ea typeface="HGP明朝E" panose="02020900000000000000" pitchFamily="18" charset="-128"/>
              <a:cs typeface="+mn-cs"/>
            </a:endParaRPr>
          </a:p>
        </p:txBody>
      </p:sp>
      <p:cxnSp>
        <p:nvCxnSpPr>
          <p:cNvPr id="28" name="直線コネクタ 27"/>
          <p:cNvCxnSpPr/>
          <p:nvPr/>
        </p:nvCxnSpPr>
        <p:spPr>
          <a:xfrm>
            <a:off x="1012100" y="4839637"/>
            <a:ext cx="2088000" cy="0"/>
          </a:xfrm>
          <a:prstGeom prst="line">
            <a:avLst/>
          </a:prstGeom>
          <a:ln w="22225">
            <a:solidFill>
              <a:schemeClr val="bg1"/>
            </a:solidFill>
            <a:tailEnd type="none" w="med" len="sm"/>
          </a:ln>
        </p:spPr>
        <p:style>
          <a:lnRef idx="1">
            <a:schemeClr val="accent1"/>
          </a:lnRef>
          <a:fillRef idx="0">
            <a:schemeClr val="accent1"/>
          </a:fillRef>
          <a:effectRef idx="0">
            <a:schemeClr val="accent1"/>
          </a:effectRef>
          <a:fontRef idx="minor">
            <a:schemeClr val="tx1"/>
          </a:fontRef>
        </p:style>
      </p:cxnSp>
      <p:pic>
        <p:nvPicPr>
          <p:cNvPr id="3" name="図 2" descr="グラフ, 折れ線グラフ&#10;&#10;自動的に生成された説明">
            <a:extLst>
              <a:ext uri="{FF2B5EF4-FFF2-40B4-BE49-F238E27FC236}">
                <a16:creationId xmlns:a16="http://schemas.microsoft.com/office/drawing/2014/main" id="{247AE645-02A2-4039-866B-C20930C38608}"/>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7769149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1999" y="0"/>
            <a:ext cx="8470931" cy="802800"/>
          </a:xfrm>
          <a:effectLst/>
        </p:spPr>
        <p:txBody>
          <a:bodyPr anchor="t">
            <a:normAutofit fontScale="90000"/>
          </a:bodyPr>
          <a:lstStyle/>
          <a:p>
            <a:pPr defTabSz="914400" fontAlgn="auto">
              <a:lnSpc>
                <a:spcPts val="3000"/>
              </a:lnSpc>
              <a:spcAft>
                <a:spcPts val="0"/>
              </a:spcAft>
            </a:pPr>
            <a:r>
              <a:rPr lang="en-US" altLang="ja-JP" spc="-100" dirty="0">
                <a:solidFill>
                  <a:schemeClr val="bg1"/>
                </a:solidFill>
                <a:effectLst/>
                <a:latin typeface="Arial" pitchFamily="34" charset="0"/>
                <a:ea typeface="Verdana" pitchFamily="34" charset="0"/>
                <a:cs typeface="Arial" pitchFamily="34" charset="0"/>
              </a:rPr>
              <a:t>100-day Survival by Year of Transplants,</a:t>
            </a:r>
            <a:br>
              <a:rPr lang="en-US" altLang="ja-JP" spc="-100" dirty="0">
                <a:solidFill>
                  <a:schemeClr val="bg1"/>
                </a:solidFill>
                <a:effectLst/>
                <a:latin typeface="Arial" pitchFamily="34" charset="0"/>
                <a:ea typeface="Verdana" pitchFamily="34" charset="0"/>
                <a:cs typeface="Arial" pitchFamily="34" charset="0"/>
              </a:rPr>
            </a:br>
            <a:r>
              <a:rPr lang="en-US" altLang="ja-JP" spc="-100" dirty="0">
                <a:solidFill>
                  <a:schemeClr val="bg1"/>
                </a:solidFill>
                <a:effectLst/>
                <a:latin typeface="Arial" pitchFamily="34" charset="0"/>
                <a:ea typeface="Verdana" pitchFamily="34" charset="0"/>
                <a:cs typeface="Arial" pitchFamily="34" charset="0"/>
              </a:rPr>
              <a:t>Disease Status, and Age</a:t>
            </a:r>
            <a:r>
              <a:rPr lang="ja-JP" altLang="en-US" sz="1600" spc="-100" dirty="0">
                <a:solidFill>
                  <a:schemeClr val="bg1"/>
                </a:solidFill>
                <a:effectLst/>
                <a:latin typeface="Arial" panose="020B0604020202020204" pitchFamily="34" charset="0"/>
                <a:ea typeface="メイリオ" panose="020B0604030504040204" pitchFamily="50" charset="-128"/>
                <a:cs typeface="Arial" panose="020B0604020202020204" pitchFamily="34" charset="0"/>
              </a:rPr>
              <a:t>（ </a:t>
            </a:r>
            <a:r>
              <a:rPr lang="en-US" altLang="ja-JP" sz="1600" spc="-100" dirty="0">
                <a:solidFill>
                  <a:schemeClr val="bg1"/>
                </a:solidFill>
                <a:effectLst/>
                <a:latin typeface="Arial" panose="020B0604020202020204" pitchFamily="34" charset="0"/>
                <a:ea typeface="メイリオ" panose="020B0604030504040204" pitchFamily="50" charset="-128"/>
                <a:cs typeface="Arial" panose="020B0604020202020204" pitchFamily="34" charset="0"/>
              </a:rPr>
              <a:t>AML / ALL / CML / MDS )</a:t>
            </a:r>
            <a:endParaRPr lang="ja-JP" altLang="en-US" sz="1600" spc="-100" dirty="0">
              <a:solidFill>
                <a:schemeClr val="bg1"/>
              </a:solidFill>
              <a:effectLst/>
              <a:latin typeface="Arial" panose="020B0604020202020204" pitchFamily="34" charset="0"/>
              <a:ea typeface="メイリオ" panose="020B0604030504040204" pitchFamily="50" charset="-128"/>
              <a:cs typeface="Arial" panose="020B0604020202020204" pitchFamily="34" charset="0"/>
            </a:endParaRPr>
          </a:p>
        </p:txBody>
      </p:sp>
      <p:pic>
        <p:nvPicPr>
          <p:cNvPr id="4" name="図 3" descr="グラフ&#10;&#10;自動的に生成された説明">
            <a:extLst>
              <a:ext uri="{FF2B5EF4-FFF2-40B4-BE49-F238E27FC236}">
                <a16:creationId xmlns:a16="http://schemas.microsoft.com/office/drawing/2014/main" id="{F5449FDC-B028-408C-B355-441962E1A18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7865617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タイトル 1"/>
          <p:cNvSpPr>
            <a:spLocks noGrp="1"/>
          </p:cNvSpPr>
          <p:nvPr>
            <p:ph type="title"/>
          </p:nvPr>
        </p:nvSpPr>
        <p:spPr>
          <a:xfrm>
            <a:off x="432000" y="0"/>
            <a:ext cx="8568000" cy="802800"/>
          </a:xfrm>
          <a:effectLst/>
        </p:spPr>
        <p:txBody>
          <a:bodyPr anchor="t">
            <a:normAutofit fontScale="90000"/>
          </a:bodyPr>
          <a:lstStyle/>
          <a:p>
            <a:pPr defTabSz="914400" fontAlgn="auto">
              <a:lnSpc>
                <a:spcPts val="3000"/>
              </a:lnSpc>
              <a:spcAft>
                <a:spcPts val="0"/>
              </a:spcAft>
            </a:pPr>
            <a:r>
              <a:rPr lang="en-US" altLang="ja-JP" spc="-100" dirty="0">
                <a:solidFill>
                  <a:schemeClr val="bg1"/>
                </a:solidFill>
                <a:effectLst/>
                <a:latin typeface="Arial" pitchFamily="34" charset="0"/>
                <a:ea typeface="Verdana" pitchFamily="34" charset="0"/>
                <a:cs typeface="Arial" pitchFamily="34" charset="0"/>
              </a:rPr>
              <a:t>One-year Survival by Year of Transplants,</a:t>
            </a:r>
            <a:br>
              <a:rPr lang="en-US" altLang="ja-JP" spc="-100" dirty="0">
                <a:solidFill>
                  <a:schemeClr val="bg1"/>
                </a:solidFill>
                <a:effectLst/>
                <a:latin typeface="Arial" pitchFamily="34" charset="0"/>
                <a:ea typeface="Verdana" pitchFamily="34" charset="0"/>
                <a:cs typeface="Arial" pitchFamily="34" charset="0"/>
              </a:rPr>
            </a:br>
            <a:r>
              <a:rPr lang="en-US" altLang="ja-JP" spc="-100" dirty="0">
                <a:solidFill>
                  <a:schemeClr val="bg1"/>
                </a:solidFill>
                <a:effectLst/>
                <a:latin typeface="Arial" pitchFamily="34" charset="0"/>
                <a:ea typeface="Verdana" pitchFamily="34" charset="0"/>
                <a:cs typeface="Arial" pitchFamily="34" charset="0"/>
              </a:rPr>
              <a:t>Disease Status, and Age</a:t>
            </a:r>
            <a:r>
              <a:rPr lang="en-US" altLang="ja-JP" spc="-100" dirty="0">
                <a:solidFill>
                  <a:schemeClr val="bg1"/>
                </a:solidFill>
                <a:latin typeface="Arial" pitchFamily="34" charset="0"/>
                <a:ea typeface="Verdana" pitchFamily="34" charset="0"/>
                <a:cs typeface="Arial" pitchFamily="34" charset="0"/>
              </a:rPr>
              <a:t> </a:t>
            </a:r>
            <a:r>
              <a:rPr lang="ja-JP" altLang="en-US" sz="1600" spc="-100" dirty="0">
                <a:solidFill>
                  <a:schemeClr val="bg1"/>
                </a:solidFill>
                <a:effectLst/>
                <a:latin typeface="Arial" pitchFamily="34" charset="0"/>
                <a:cs typeface="Arial" pitchFamily="34" charset="0"/>
              </a:rPr>
              <a:t>（ </a:t>
            </a:r>
            <a:r>
              <a:rPr lang="en-US" altLang="ja-JP" sz="1600" spc="-100" dirty="0">
                <a:solidFill>
                  <a:schemeClr val="bg1"/>
                </a:solidFill>
                <a:effectLst/>
                <a:latin typeface="Arial" pitchFamily="34" charset="0"/>
                <a:cs typeface="Arial" pitchFamily="34" charset="0"/>
              </a:rPr>
              <a:t>AML / ALL / CML /MDS )</a:t>
            </a:r>
            <a:endParaRPr lang="ja-JP" altLang="en-US" sz="1600" spc="-100" dirty="0">
              <a:solidFill>
                <a:schemeClr val="bg1"/>
              </a:solidFill>
              <a:effectLst/>
            </a:endParaRPr>
          </a:p>
        </p:txBody>
      </p:sp>
      <p:pic>
        <p:nvPicPr>
          <p:cNvPr id="3" name="図 2" descr="グラフ, ヒストグラム&#10;&#10;自動的に生成された説明">
            <a:extLst>
              <a:ext uri="{FF2B5EF4-FFF2-40B4-BE49-F238E27FC236}">
                <a16:creationId xmlns:a16="http://schemas.microsoft.com/office/drawing/2014/main" id="{AB1EFA62-01E9-4B63-9B58-B4D2D7A84C8F}"/>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813711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ctr">
            <a:noAutofit/>
          </a:bodyPr>
          <a:lstStyle/>
          <a:p>
            <a:pPr>
              <a:defRPr/>
            </a:pPr>
            <a:r>
              <a:rPr lang="en-US" altLang="ja-JP" sz="2500" spc="-100" dirty="0">
                <a:solidFill>
                  <a:schemeClr val="bg1"/>
                </a:solidFill>
                <a:effectLst/>
                <a:latin typeface="Arial" pitchFamily="34" charset="0"/>
                <a:cs typeface="Arial" pitchFamily="34" charset="0"/>
              </a:rPr>
              <a:t>Survival after Transplants</a:t>
            </a:r>
            <a:br>
              <a:rPr lang="en-US" altLang="ja-JP" sz="2500" spc="-100" dirty="0">
                <a:solidFill>
                  <a:schemeClr val="bg1"/>
                </a:solidFill>
                <a:effectLst/>
              </a:rPr>
            </a:br>
            <a:r>
              <a:rPr lang="en-US" altLang="ja-JP" sz="2500" spc="-100" dirty="0">
                <a:solidFill>
                  <a:schemeClr val="bg1"/>
                </a:solidFill>
                <a:effectLst/>
                <a:latin typeface="Arial" pitchFamily="34" charset="0"/>
                <a:ea typeface="Verdana" pitchFamily="34" charset="0"/>
                <a:cs typeface="Arial" pitchFamily="34" charset="0"/>
              </a:rPr>
              <a:t>by Transplant Type, 1991-2020</a:t>
            </a:r>
            <a:endParaRPr lang="ja-JP" altLang="en-US" sz="2500" b="1" spc="-100" dirty="0">
              <a:solidFill>
                <a:schemeClr val="bg1"/>
              </a:solidFill>
              <a:effectLst/>
            </a:endParaRPr>
          </a:p>
        </p:txBody>
      </p:sp>
      <p:pic>
        <p:nvPicPr>
          <p:cNvPr id="5" name="図 4" descr="グラフ&#10;&#10;自動的に生成された説明">
            <a:extLst>
              <a:ext uri="{FF2B5EF4-FFF2-40B4-BE49-F238E27FC236}">
                <a16:creationId xmlns:a16="http://schemas.microsoft.com/office/drawing/2014/main" id="{34936AD2-C65D-4862-A580-BE35CD07601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0880722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ctr">
            <a:normAutofit fontScale="90000"/>
          </a:bodyPr>
          <a:lstStyle/>
          <a:p>
            <a:pPr>
              <a:defRPr/>
            </a:pPr>
            <a:r>
              <a:rPr lang="en-US" altLang="ja-JP" spc="-100" dirty="0">
                <a:solidFill>
                  <a:schemeClr val="bg1"/>
                </a:solidFill>
                <a:effectLst/>
                <a:latin typeface="Arial" pitchFamily="34" charset="0"/>
                <a:cs typeface="Arial" pitchFamily="34" charset="0"/>
              </a:rPr>
              <a:t>Survival after Transplants</a:t>
            </a:r>
            <a:br>
              <a:rPr lang="en-US" altLang="ja-JP" spc="-100" dirty="0">
                <a:solidFill>
                  <a:schemeClr val="bg1"/>
                </a:solidFill>
                <a:effectLst/>
              </a:rPr>
            </a:br>
            <a:r>
              <a:rPr lang="en-US" altLang="ja-JP" spc="-100" dirty="0">
                <a:solidFill>
                  <a:schemeClr val="bg1"/>
                </a:solidFill>
                <a:effectLst/>
                <a:latin typeface="Arial" pitchFamily="34" charset="0"/>
                <a:ea typeface="Verdana" pitchFamily="34" charset="0"/>
                <a:cs typeface="Arial" pitchFamily="34" charset="0"/>
              </a:rPr>
              <a:t>by Donor Type and Stem Cell Sources, 1991-2020 </a:t>
            </a:r>
            <a:endParaRPr lang="ja-JP" altLang="en-US" sz="2000" b="1" spc="-100" dirty="0">
              <a:solidFill>
                <a:schemeClr val="bg1"/>
              </a:solidFill>
              <a:effectLst/>
            </a:endParaRPr>
          </a:p>
        </p:txBody>
      </p:sp>
      <p:pic>
        <p:nvPicPr>
          <p:cNvPr id="5" name="図 4" descr="グラフ, 折れ線グラフ&#10;&#10;自動的に生成された説明">
            <a:extLst>
              <a:ext uri="{FF2B5EF4-FFF2-40B4-BE49-F238E27FC236}">
                <a16:creationId xmlns:a16="http://schemas.microsoft.com/office/drawing/2014/main" id="{52D4D5F7-FF5C-4444-BFD1-390B3D66850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9939944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ctr">
            <a:normAutofit fontScale="90000"/>
          </a:bodyPr>
          <a:lstStyle/>
          <a:p>
            <a:pPr>
              <a:defRPr/>
            </a:pPr>
            <a:r>
              <a:rPr lang="en-US" altLang="ja-JP" spc="-100" dirty="0">
                <a:solidFill>
                  <a:schemeClr val="bg1"/>
                </a:solidFill>
                <a:effectLst/>
                <a:latin typeface="Arial" pitchFamily="34" charset="0"/>
                <a:cs typeface="Arial" pitchFamily="34" charset="0"/>
              </a:rPr>
              <a:t>Survival after Transplants </a:t>
            </a:r>
            <a:br>
              <a:rPr lang="en-US" altLang="ja-JP" spc="-100" dirty="0">
                <a:solidFill>
                  <a:schemeClr val="bg1"/>
                </a:solidFill>
                <a:effectLst/>
                <a:latin typeface="Arial" pitchFamily="34" charset="0"/>
                <a:cs typeface="Arial" pitchFamily="34" charset="0"/>
              </a:rPr>
            </a:br>
            <a:r>
              <a:rPr lang="en-US" altLang="ja-JP" spc="-100" dirty="0">
                <a:solidFill>
                  <a:schemeClr val="bg1"/>
                </a:solidFill>
                <a:effectLst/>
                <a:latin typeface="Arial" pitchFamily="34" charset="0"/>
                <a:cs typeface="Arial" pitchFamily="34" charset="0"/>
              </a:rPr>
              <a:t>for Leukemia, 1991-2020</a:t>
            </a:r>
            <a:endParaRPr lang="ja-JP" altLang="en-US" sz="2000" b="1" spc="-100" dirty="0">
              <a:solidFill>
                <a:schemeClr val="bg1"/>
              </a:solidFill>
              <a:effectLst/>
            </a:endParaRPr>
          </a:p>
        </p:txBody>
      </p:sp>
      <p:pic>
        <p:nvPicPr>
          <p:cNvPr id="5" name="図 4" descr="グラフ, 折れ線グラフ&#10;&#10;自動的に生成された説明">
            <a:extLst>
              <a:ext uri="{FF2B5EF4-FFF2-40B4-BE49-F238E27FC236}">
                <a16:creationId xmlns:a16="http://schemas.microsoft.com/office/drawing/2014/main" id="{6BA75933-1124-4514-A553-2C3B86E8E212}"/>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548756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chor="ctr">
            <a:normAutofit fontScale="90000"/>
          </a:bodyPr>
          <a:lstStyle/>
          <a:p>
            <a:pPr>
              <a:defRPr/>
            </a:pPr>
            <a:r>
              <a:rPr lang="en-US" altLang="ja-JP" spc="-100" dirty="0">
                <a:solidFill>
                  <a:schemeClr val="bg1"/>
                </a:solidFill>
                <a:effectLst/>
                <a:latin typeface="Arial" pitchFamily="34" charset="0"/>
                <a:cs typeface="Arial" pitchFamily="34" charset="0"/>
              </a:rPr>
              <a:t>Survival after Transplants </a:t>
            </a:r>
            <a:br>
              <a:rPr lang="en-US" altLang="ja-JP" spc="-100" dirty="0">
                <a:solidFill>
                  <a:schemeClr val="bg1"/>
                </a:solidFill>
                <a:effectLst/>
                <a:latin typeface="Arial" pitchFamily="34" charset="0"/>
                <a:cs typeface="Arial" pitchFamily="34" charset="0"/>
              </a:rPr>
            </a:br>
            <a:r>
              <a:rPr lang="en-US" altLang="ja-JP" spc="-100" dirty="0">
                <a:solidFill>
                  <a:schemeClr val="bg1"/>
                </a:solidFill>
                <a:effectLst/>
                <a:latin typeface="Arial" pitchFamily="34" charset="0"/>
                <a:cs typeface="Arial" pitchFamily="34" charset="0"/>
              </a:rPr>
              <a:t>for </a:t>
            </a:r>
            <a:r>
              <a:rPr lang="en-US" altLang="ja-JP" spc="-100" dirty="0">
                <a:solidFill>
                  <a:schemeClr val="bg1"/>
                </a:solidFill>
                <a:effectLst/>
                <a:latin typeface="Arial" pitchFamily="34" charset="0"/>
                <a:ea typeface="メイリオ" pitchFamily="50" charset="-128"/>
                <a:cs typeface="Arial" pitchFamily="34" charset="0"/>
              </a:rPr>
              <a:t>Malignant Lymphoma and MM/PCD,</a:t>
            </a:r>
            <a:r>
              <a:rPr lang="en-US" altLang="ja-JP" spc="-100" dirty="0">
                <a:solidFill>
                  <a:schemeClr val="bg1"/>
                </a:solidFill>
                <a:effectLst/>
                <a:latin typeface="Arial" pitchFamily="34" charset="0"/>
                <a:cs typeface="Arial" pitchFamily="34" charset="0"/>
              </a:rPr>
              <a:t> 1991-2020</a:t>
            </a:r>
            <a:endParaRPr lang="ja-JP" altLang="en-US" sz="2000" b="1" spc="-100" dirty="0">
              <a:solidFill>
                <a:schemeClr val="bg1"/>
              </a:solidFill>
              <a:effectLst/>
            </a:endParaRPr>
          </a:p>
        </p:txBody>
      </p:sp>
      <p:pic>
        <p:nvPicPr>
          <p:cNvPr id="5" name="図 4" descr="グラフ, 折れ線グラフ&#10;&#10;自動的に生成された説明">
            <a:extLst>
              <a:ext uri="{FF2B5EF4-FFF2-40B4-BE49-F238E27FC236}">
                <a16:creationId xmlns:a16="http://schemas.microsoft.com/office/drawing/2014/main" id="{0D60ECE5-44F1-4831-A080-9837F805074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10056886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spc="-100" dirty="0">
                <a:solidFill>
                  <a:schemeClr val="bg1"/>
                </a:solidFill>
                <a:effectLst/>
                <a:latin typeface="Arial" pitchFamily="34" charset="0"/>
                <a:cs typeface="Arial" pitchFamily="34" charset="0"/>
              </a:rPr>
              <a:t>Survival after Autologous Transplants </a:t>
            </a:r>
            <a:br>
              <a:rPr lang="en-US" altLang="ja-JP" spc="-100" dirty="0">
                <a:solidFill>
                  <a:schemeClr val="bg1"/>
                </a:solidFill>
                <a:effectLst/>
                <a:latin typeface="Arial" pitchFamily="34" charset="0"/>
                <a:cs typeface="Arial" pitchFamily="34" charset="0"/>
              </a:rPr>
            </a:br>
            <a:r>
              <a:rPr lang="en-US" altLang="ja-JP" spc="-100" dirty="0">
                <a:solidFill>
                  <a:schemeClr val="bg1"/>
                </a:solidFill>
                <a:effectLst/>
                <a:latin typeface="Arial" pitchFamily="34" charset="0"/>
                <a:cs typeface="Arial" pitchFamily="34" charset="0"/>
              </a:rPr>
              <a:t>for Acute Leukemia, 1991-2020</a:t>
            </a:r>
            <a:r>
              <a:rPr lang="ja-JP" altLang="en-US" spc="-100" baseline="0" dirty="0">
                <a:solidFill>
                  <a:schemeClr val="bg1"/>
                </a:solidFill>
                <a:effectLst/>
                <a:latin typeface="Arial" pitchFamily="34" charset="0"/>
                <a:cs typeface="Arial" pitchFamily="34" charset="0"/>
              </a:rPr>
              <a:t> </a:t>
            </a:r>
            <a:r>
              <a:rPr lang="en-US" altLang="ja-JP" sz="2000" spc="-100" dirty="0">
                <a:solidFill>
                  <a:schemeClr val="bg1"/>
                </a:solidFill>
                <a:effectLst/>
                <a:latin typeface="Arial" pitchFamily="34" charset="0"/>
                <a:ea typeface="ＭＳ Ｐゴシック"/>
                <a:cs typeface="Arial" pitchFamily="34" charset="0"/>
              </a:rPr>
              <a:t>&lt;Autologous</a:t>
            </a:r>
            <a:r>
              <a:rPr lang="en-US" altLang="ja-JP" sz="2000" spc="-150" dirty="0">
                <a:solidFill>
                  <a:schemeClr val="bg1"/>
                </a:solidFill>
                <a:effectLst/>
                <a:latin typeface="Arial" pitchFamily="34" charset="0"/>
                <a:ea typeface="ＭＳ Ｐゴシック"/>
                <a:cs typeface="Arial" pitchFamily="34" charset="0"/>
              </a:rPr>
              <a:t>&gt;</a:t>
            </a:r>
            <a:endParaRPr kumimoji="1" lang="ja-JP" altLang="en-US" sz="2000" dirty="0">
              <a:solidFill>
                <a:schemeClr val="bg1"/>
              </a:solidFill>
            </a:endParaRPr>
          </a:p>
        </p:txBody>
      </p:sp>
      <p:pic>
        <p:nvPicPr>
          <p:cNvPr id="5" name="図 4" descr="グラフィカル ユーザー インターフェイス, グラフ, 折れ線グラフ&#10;&#10;中程度の精度で自動的に生成された説明">
            <a:extLst>
              <a:ext uri="{FF2B5EF4-FFF2-40B4-BE49-F238E27FC236}">
                <a16:creationId xmlns:a16="http://schemas.microsoft.com/office/drawing/2014/main" id="{E9860E05-277F-49F5-A062-7862CC5893B9}"/>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9208687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ja-JP" spc="-100" dirty="0">
                <a:solidFill>
                  <a:schemeClr val="bg1"/>
                </a:solidFill>
                <a:effectLst/>
                <a:latin typeface="Arial" pitchFamily="34" charset="0"/>
                <a:cs typeface="Arial" pitchFamily="34" charset="0"/>
              </a:rPr>
              <a:t>Survival after Autologous Transplants </a:t>
            </a:r>
            <a:br>
              <a:rPr lang="en-US" altLang="ja-JP" spc="-100" dirty="0">
                <a:solidFill>
                  <a:schemeClr val="bg1"/>
                </a:solidFill>
                <a:effectLst/>
                <a:latin typeface="Arial" pitchFamily="34" charset="0"/>
                <a:cs typeface="Arial" pitchFamily="34" charset="0"/>
              </a:rPr>
            </a:br>
            <a:r>
              <a:rPr lang="en-US" altLang="ja-JP" spc="-100" dirty="0">
                <a:solidFill>
                  <a:schemeClr val="bg1"/>
                </a:solidFill>
                <a:effectLst/>
                <a:latin typeface="Arial" pitchFamily="34" charset="0"/>
                <a:cs typeface="Arial" pitchFamily="34" charset="0"/>
              </a:rPr>
              <a:t>for </a:t>
            </a:r>
            <a:r>
              <a:rPr lang="en-US" altLang="ja-JP" spc="-100" dirty="0">
                <a:solidFill>
                  <a:schemeClr val="bg1"/>
                </a:solidFill>
                <a:effectLst/>
                <a:latin typeface="Arial" pitchFamily="34" charset="0"/>
                <a:ea typeface="メイリオ" pitchFamily="50" charset="-128"/>
                <a:cs typeface="Arial" pitchFamily="34" charset="0"/>
              </a:rPr>
              <a:t>Malignant Lymphoma</a:t>
            </a:r>
            <a:r>
              <a:rPr lang="en-US" altLang="ja-JP" spc="-100" dirty="0">
                <a:solidFill>
                  <a:schemeClr val="bg1"/>
                </a:solidFill>
                <a:effectLst/>
                <a:latin typeface="Arial" pitchFamily="34" charset="0"/>
                <a:cs typeface="Arial" pitchFamily="34" charset="0"/>
              </a:rPr>
              <a:t>, 1991-2020 </a:t>
            </a:r>
            <a:r>
              <a:rPr kumimoji="1" lang="en-US" altLang="ja-JP" sz="1100" b="0" kern="1200" dirty="0">
                <a:ln>
                  <a:noFill/>
                </a:ln>
                <a:solidFill>
                  <a:schemeClr val="bg1"/>
                </a:solidFill>
                <a:effectLst/>
              </a:rPr>
              <a:t>&lt;Autologous&gt;</a:t>
            </a:r>
            <a:endParaRPr lang="ja-JP" altLang="ja-JP" sz="1100" dirty="0">
              <a:solidFill>
                <a:schemeClr val="bg1"/>
              </a:solidFill>
              <a:effectLst/>
            </a:endParaRPr>
          </a:p>
        </p:txBody>
      </p:sp>
      <p:pic>
        <p:nvPicPr>
          <p:cNvPr id="5" name="図 4" descr="グラフ, 折れ線グラフ&#10;&#10;自動的に生成された説明">
            <a:extLst>
              <a:ext uri="{FF2B5EF4-FFF2-40B4-BE49-F238E27FC236}">
                <a16:creationId xmlns:a16="http://schemas.microsoft.com/office/drawing/2014/main" id="{33EE55D4-1D14-4511-B2B7-C7AE39257CA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3028955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
          <p:cNvSpPr>
            <a:spLocks noGrp="1"/>
          </p:cNvSpPr>
          <p:nvPr>
            <p:ph type="title"/>
          </p:nvPr>
        </p:nvSpPr>
        <p:spPr/>
        <p:txBody>
          <a:bodyPr anchor="ctr">
            <a:normAutofit fontScale="90000"/>
          </a:bodyPr>
          <a:lstStyle/>
          <a:p>
            <a:r>
              <a:rPr lang="en-US" altLang="ja-JP" spc="-100" dirty="0">
                <a:solidFill>
                  <a:schemeClr val="bg1"/>
                </a:solidFill>
                <a:effectLst/>
                <a:latin typeface="Arial" panose="020B0604020202020204" pitchFamily="34" charset="0"/>
                <a:cs typeface="Arial" panose="020B0604020202020204" pitchFamily="34" charset="0"/>
              </a:rPr>
              <a:t>Annual Number of Transplant Recipients</a:t>
            </a:r>
            <a:br>
              <a:rPr lang="en-US" altLang="ja-JP" spc="-100" dirty="0">
                <a:solidFill>
                  <a:schemeClr val="bg1"/>
                </a:solidFill>
                <a:effectLst/>
                <a:latin typeface="Arial" panose="020B0604020202020204" pitchFamily="34" charset="0"/>
                <a:cs typeface="Arial" panose="020B0604020202020204" pitchFamily="34" charset="0"/>
              </a:rPr>
            </a:br>
            <a:r>
              <a:rPr lang="en-US" altLang="ja-JP" spc="-100" dirty="0">
                <a:solidFill>
                  <a:schemeClr val="bg1"/>
                </a:solidFill>
                <a:effectLst/>
                <a:latin typeface="Arial" panose="020B0604020202020204" pitchFamily="34" charset="0"/>
                <a:cs typeface="Arial" panose="020B0604020202020204" pitchFamily="34" charset="0"/>
              </a:rPr>
              <a:t>by Donor Type and Stem Cell Sources &lt;Autologous</a:t>
            </a:r>
            <a:r>
              <a:rPr lang="en-US" altLang="ja-JP" sz="2000" b="0" spc="-150" baseline="0" dirty="0">
                <a:solidFill>
                  <a:schemeClr val="bg1"/>
                </a:solidFill>
                <a:effectLst/>
                <a:latin typeface="Arial" pitchFamily="34" charset="0"/>
                <a:ea typeface="ＭＳ Ｐゴシック"/>
                <a:cs typeface="Arial" pitchFamily="34" charset="0"/>
              </a:rPr>
              <a:t>&gt;</a:t>
            </a:r>
            <a:endParaRPr lang="ja-JP" altLang="en-US" sz="2000" b="0" dirty="0">
              <a:solidFill>
                <a:schemeClr val="bg1"/>
              </a:solidFill>
              <a:effectLst/>
              <a:latin typeface="HGP明朝E" pitchFamily="18" charset="-128"/>
              <a:ea typeface="HGP明朝E" pitchFamily="18" charset="-128"/>
              <a:cs typeface="Arial Unicode MS" pitchFamily="50" charset="-128"/>
            </a:endParaRPr>
          </a:p>
        </p:txBody>
      </p:sp>
      <p:pic>
        <p:nvPicPr>
          <p:cNvPr id="4" name="図 3" descr="グラフ, ヒストグラム&#10;&#10;自動的に生成された説明">
            <a:extLst>
              <a:ext uri="{FF2B5EF4-FFF2-40B4-BE49-F238E27FC236}">
                <a16:creationId xmlns:a16="http://schemas.microsoft.com/office/drawing/2014/main" id="{0ADA51DC-284F-4F4A-BA57-3C10D5FE3B65}"/>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733146854"/>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タイトル 16"/>
          <p:cNvSpPr>
            <a:spLocks noGrp="1"/>
          </p:cNvSpPr>
          <p:nvPr>
            <p:ph type="title"/>
          </p:nvPr>
        </p:nvSpPr>
        <p:spPr/>
        <p:txBody>
          <a:bodyPr>
            <a:normAutofit fontScale="90000"/>
          </a:bodyPr>
          <a:lstStyle/>
          <a:p>
            <a:r>
              <a:rPr lang="en-US" altLang="ja-JP" spc="-100" dirty="0">
                <a:solidFill>
                  <a:schemeClr val="bg1"/>
                </a:solidFill>
                <a:effectLst/>
                <a:latin typeface="Arial" pitchFamily="34" charset="0"/>
                <a:cs typeface="Arial" pitchFamily="34" charset="0"/>
              </a:rPr>
              <a:t>Survival after Autologous Transplants </a:t>
            </a:r>
            <a:br>
              <a:rPr lang="en-US" altLang="ja-JP" spc="-100" dirty="0">
                <a:solidFill>
                  <a:schemeClr val="bg1"/>
                </a:solidFill>
                <a:effectLst/>
                <a:latin typeface="Arial" pitchFamily="34" charset="0"/>
                <a:cs typeface="Arial" pitchFamily="34" charset="0"/>
              </a:rPr>
            </a:br>
            <a:r>
              <a:rPr lang="en-US" altLang="ja-JP" spc="-100" dirty="0">
                <a:solidFill>
                  <a:schemeClr val="bg1"/>
                </a:solidFill>
                <a:effectLst/>
                <a:latin typeface="Arial" pitchFamily="34" charset="0"/>
                <a:cs typeface="Arial" pitchFamily="34" charset="0"/>
              </a:rPr>
              <a:t>for </a:t>
            </a:r>
            <a:r>
              <a:rPr lang="en-US" altLang="ja-JP" spc="-100" dirty="0">
                <a:solidFill>
                  <a:schemeClr val="bg1"/>
                </a:solidFill>
                <a:effectLst/>
                <a:latin typeface="Arial" pitchFamily="34" charset="0"/>
                <a:ea typeface="メイリオ" pitchFamily="50" charset="-128"/>
                <a:cs typeface="Arial" pitchFamily="34" charset="0"/>
              </a:rPr>
              <a:t>MM/PCD</a:t>
            </a:r>
            <a:r>
              <a:rPr lang="en-US" altLang="ja-JP" spc="-100" dirty="0">
                <a:solidFill>
                  <a:schemeClr val="bg1"/>
                </a:solidFill>
                <a:effectLst/>
                <a:latin typeface="Arial" pitchFamily="34" charset="0"/>
                <a:cs typeface="Arial" pitchFamily="34" charset="0"/>
              </a:rPr>
              <a:t>, 1991-2020 </a:t>
            </a:r>
            <a:r>
              <a:rPr lang="en-US" altLang="ja-JP" sz="1100" spc="-100" dirty="0">
                <a:solidFill>
                  <a:schemeClr val="bg1"/>
                </a:solidFill>
                <a:effectLst/>
                <a:latin typeface="Arial" pitchFamily="34" charset="0"/>
                <a:cs typeface="Arial" pitchFamily="34" charset="0"/>
              </a:rPr>
              <a:t>&lt;Autologous</a:t>
            </a:r>
            <a:r>
              <a:rPr lang="en-US" altLang="ja-JP" sz="1100" spc="-150" dirty="0">
                <a:solidFill>
                  <a:schemeClr val="bg1"/>
                </a:solidFill>
                <a:effectLst/>
                <a:latin typeface="Arial" pitchFamily="34" charset="0"/>
                <a:ea typeface="ＭＳ Ｐゴシック"/>
                <a:cs typeface="Arial" pitchFamily="34" charset="0"/>
              </a:rPr>
              <a:t>&gt;&lt;age</a:t>
            </a:r>
            <a:r>
              <a:rPr lang="ja-JP" altLang="en-US" sz="1100" spc="-150" dirty="0">
                <a:solidFill>
                  <a:schemeClr val="bg1"/>
                </a:solidFill>
                <a:effectLst/>
                <a:latin typeface="Arial" pitchFamily="34" charset="0"/>
                <a:ea typeface="ＭＳ Ｐゴシック"/>
                <a:cs typeface="Arial" pitchFamily="34" charset="0"/>
              </a:rPr>
              <a:t>≥</a:t>
            </a:r>
            <a:r>
              <a:rPr lang="en-US" altLang="ja-JP" sz="1100" spc="-150" dirty="0">
                <a:solidFill>
                  <a:schemeClr val="bg1"/>
                </a:solidFill>
                <a:effectLst/>
                <a:latin typeface="Arial" pitchFamily="34" charset="0"/>
                <a:ea typeface="ＭＳ Ｐゴシック"/>
                <a:cs typeface="Arial" pitchFamily="34" charset="0"/>
              </a:rPr>
              <a:t>16&gt;</a:t>
            </a:r>
            <a:endParaRPr kumimoji="1" lang="ja-JP" altLang="en-US" sz="1100" dirty="0">
              <a:solidFill>
                <a:schemeClr val="bg1"/>
              </a:solidFill>
              <a:effectLst/>
            </a:endParaRPr>
          </a:p>
        </p:txBody>
      </p:sp>
      <p:pic>
        <p:nvPicPr>
          <p:cNvPr id="4" name="図 3" descr="グラフ, 折れ線グラフ&#10;&#10;自動的に生成された説明">
            <a:extLst>
              <a:ext uri="{FF2B5EF4-FFF2-40B4-BE49-F238E27FC236}">
                <a16:creationId xmlns:a16="http://schemas.microsoft.com/office/drawing/2014/main" id="{525F59E1-E83C-403A-A740-2B99037FA35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1252220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fontAlgn="base"/>
            <a:r>
              <a:rPr lang="en-US" altLang="ja-JP" spc="-100" dirty="0">
                <a:solidFill>
                  <a:schemeClr val="bg1"/>
                </a:solidFill>
                <a:effectLst/>
                <a:latin typeface="Arial" pitchFamily="34" charset="0"/>
                <a:cs typeface="Arial" pitchFamily="34" charset="0"/>
              </a:rPr>
              <a:t>Survival after Allogeneic Transplants </a:t>
            </a:r>
            <a:br>
              <a:rPr lang="en-US" altLang="ja-JP" spc="-100" dirty="0">
                <a:solidFill>
                  <a:schemeClr val="bg1"/>
                </a:solidFill>
                <a:effectLst/>
                <a:latin typeface="Arial" pitchFamily="34" charset="0"/>
                <a:cs typeface="Arial" pitchFamily="34" charset="0"/>
              </a:rPr>
            </a:br>
            <a:r>
              <a:rPr lang="en-US" altLang="ja-JP" spc="-100" dirty="0">
                <a:solidFill>
                  <a:schemeClr val="bg1"/>
                </a:solidFill>
                <a:effectLst/>
                <a:latin typeface="Arial" pitchFamily="34" charset="0"/>
                <a:cs typeface="Arial" pitchFamily="34" charset="0"/>
              </a:rPr>
              <a:t>for </a:t>
            </a:r>
            <a:r>
              <a:rPr lang="en-US" altLang="ja-JP" spc="-100" dirty="0">
                <a:solidFill>
                  <a:schemeClr val="bg1"/>
                </a:solidFill>
                <a:effectLst/>
                <a:latin typeface="Arial" pitchFamily="34" charset="0"/>
                <a:ea typeface="メイリオ" pitchFamily="50" charset="-128"/>
                <a:cs typeface="Arial" pitchFamily="34" charset="0"/>
              </a:rPr>
              <a:t>AML</a:t>
            </a:r>
            <a:r>
              <a:rPr lang="en-US" altLang="ja-JP" spc="-100" dirty="0">
                <a:solidFill>
                  <a:schemeClr val="bg1"/>
                </a:solidFill>
                <a:effectLst/>
                <a:latin typeface="Arial" pitchFamily="34" charset="0"/>
                <a:cs typeface="Arial" pitchFamily="34" charset="0"/>
              </a:rPr>
              <a:t>, 2011-2020 </a:t>
            </a:r>
            <a:r>
              <a:rPr lang="en-US" altLang="ja-JP" sz="1100" spc="-100" dirty="0">
                <a:solidFill>
                  <a:schemeClr val="bg1"/>
                </a:solidFill>
                <a:effectLst/>
                <a:latin typeface="Arial" pitchFamily="34" charset="0"/>
                <a:cs typeface="Arial" pitchFamily="34" charset="0"/>
              </a:rPr>
              <a:t>&lt;</a:t>
            </a:r>
            <a:r>
              <a:rPr lang="en-US" altLang="ja-JP" sz="1100" spc="-150" dirty="0">
                <a:solidFill>
                  <a:schemeClr val="bg1"/>
                </a:solidFill>
                <a:effectLst/>
                <a:latin typeface="Arial" pitchFamily="34" charset="0"/>
                <a:ea typeface="ＭＳ Ｐゴシック"/>
                <a:cs typeface="Arial" pitchFamily="34" charset="0"/>
              </a:rPr>
              <a:t>Allogeneic&gt;&lt;age</a:t>
            </a:r>
            <a:r>
              <a:rPr lang="ja-JP" altLang="en-US" sz="1100" spc="-150" dirty="0">
                <a:solidFill>
                  <a:schemeClr val="bg1"/>
                </a:solidFill>
                <a:effectLst/>
                <a:latin typeface="Arial" pitchFamily="34" charset="0"/>
                <a:ea typeface="ＭＳ Ｐゴシック"/>
                <a:cs typeface="Arial" pitchFamily="34" charset="0"/>
              </a:rPr>
              <a:t>≤</a:t>
            </a:r>
            <a:r>
              <a:rPr lang="en-US" altLang="ja-JP" sz="1100" spc="-150" dirty="0">
                <a:solidFill>
                  <a:schemeClr val="bg1"/>
                </a:solidFill>
                <a:effectLst/>
                <a:latin typeface="Arial" pitchFamily="34" charset="0"/>
                <a:ea typeface="ＭＳ Ｐゴシック"/>
                <a:cs typeface="Arial" pitchFamily="34" charset="0"/>
              </a:rPr>
              <a:t>15&gt;</a:t>
            </a:r>
            <a:endParaRPr kumimoji="1" lang="ja-JP" altLang="ja-JP" sz="1100" b="1" i="0" kern="1200" spc="0" baseline="0" dirty="0">
              <a:solidFill>
                <a:schemeClr val="bg1"/>
              </a:solidFill>
              <a:effectLst/>
              <a:latin typeface="HGP明朝E"/>
              <a:ea typeface="HGP明朝E"/>
              <a:cs typeface="+mn-cs"/>
            </a:endParaRPr>
          </a:p>
        </p:txBody>
      </p:sp>
      <p:pic>
        <p:nvPicPr>
          <p:cNvPr id="4" name="図 3" descr="グラフ&#10;&#10;自動的に生成された説明">
            <a:extLst>
              <a:ext uri="{FF2B5EF4-FFF2-40B4-BE49-F238E27FC236}">
                <a16:creationId xmlns:a16="http://schemas.microsoft.com/office/drawing/2014/main" id="{13131B79-598A-44AF-B7DE-F925F0A35E51}"/>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5391704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r>
              <a:rPr lang="en-US" altLang="ja-JP" sz="2500" spc="-100" dirty="0">
                <a:solidFill>
                  <a:schemeClr val="bg1"/>
                </a:solidFill>
                <a:effectLst/>
                <a:latin typeface="Arial" pitchFamily="34" charset="0"/>
                <a:cs typeface="Arial" pitchFamily="34" charset="0"/>
              </a:rPr>
              <a:t>Survival after Allogeneic Transplants </a:t>
            </a:r>
            <a:br>
              <a:rPr lang="en-US" altLang="ja-JP" sz="2500" spc="-100" dirty="0">
                <a:solidFill>
                  <a:schemeClr val="bg1"/>
                </a:solidFill>
                <a:effectLst/>
                <a:latin typeface="Arial" pitchFamily="34" charset="0"/>
                <a:cs typeface="Arial" pitchFamily="34" charset="0"/>
              </a:rPr>
            </a:br>
            <a:r>
              <a:rPr lang="en-US" altLang="ja-JP" sz="2500" spc="-100" dirty="0">
                <a:solidFill>
                  <a:schemeClr val="bg1"/>
                </a:solidFill>
                <a:effectLst/>
                <a:latin typeface="Arial" pitchFamily="34" charset="0"/>
                <a:cs typeface="Arial" pitchFamily="34" charset="0"/>
              </a:rPr>
              <a:t>for </a:t>
            </a:r>
            <a:r>
              <a:rPr lang="en-US" altLang="ja-JP" sz="2500" spc="-100" dirty="0">
                <a:solidFill>
                  <a:schemeClr val="bg1"/>
                </a:solidFill>
                <a:effectLst/>
                <a:latin typeface="Arial" pitchFamily="34" charset="0"/>
                <a:ea typeface="メイリオ" pitchFamily="50" charset="-128"/>
                <a:cs typeface="Arial" pitchFamily="34" charset="0"/>
              </a:rPr>
              <a:t>AML</a:t>
            </a:r>
            <a:r>
              <a:rPr lang="en-US" altLang="ja-JP" sz="2500" spc="-100" dirty="0">
                <a:solidFill>
                  <a:schemeClr val="bg1"/>
                </a:solidFill>
                <a:effectLst/>
                <a:latin typeface="Arial" pitchFamily="34" charset="0"/>
                <a:cs typeface="Arial" pitchFamily="34" charset="0"/>
              </a:rPr>
              <a:t>, 2011-2020 </a:t>
            </a:r>
            <a:r>
              <a:rPr kumimoji="1" lang="en-US" altLang="ja-JP" sz="1000" b="0" kern="1200" dirty="0">
                <a:ln>
                  <a:noFill/>
                </a:ln>
                <a:solidFill>
                  <a:schemeClr val="bg1"/>
                </a:solidFill>
                <a:effectLst/>
                <a:latin typeface="+mn-ea"/>
                <a:ea typeface="+mn-ea"/>
                <a:cs typeface="+mj-cs"/>
              </a:rPr>
              <a:t>&lt;Allogeneic&gt;&lt;age</a:t>
            </a:r>
            <a:r>
              <a:rPr kumimoji="1" lang="ja-JP" altLang="en-US" sz="1000" b="0" kern="1200" dirty="0">
                <a:ln>
                  <a:noFill/>
                </a:ln>
                <a:solidFill>
                  <a:schemeClr val="bg1"/>
                </a:solidFill>
                <a:effectLst/>
                <a:latin typeface="+mn-ea"/>
                <a:ea typeface="+mn-ea"/>
                <a:cs typeface="+mj-cs"/>
              </a:rPr>
              <a:t>≥</a:t>
            </a:r>
            <a:r>
              <a:rPr kumimoji="1" lang="en-US" altLang="ja-JP" sz="1000" b="0" kern="1200" dirty="0">
                <a:ln>
                  <a:noFill/>
                </a:ln>
                <a:solidFill>
                  <a:schemeClr val="bg1"/>
                </a:solidFill>
                <a:effectLst/>
              </a:rPr>
              <a:t>16&gt;</a:t>
            </a:r>
            <a:endParaRPr kumimoji="1" lang="ja-JP" altLang="ja-JP" sz="1000" b="1" i="0" kern="1200" spc="0" baseline="0" dirty="0">
              <a:solidFill>
                <a:schemeClr val="bg1"/>
              </a:solidFill>
              <a:effectLst/>
              <a:latin typeface="HGP明朝E"/>
              <a:ea typeface="HGP明朝E"/>
              <a:cs typeface="+mn-cs"/>
            </a:endParaRPr>
          </a:p>
        </p:txBody>
      </p:sp>
      <p:pic>
        <p:nvPicPr>
          <p:cNvPr id="4" name="図 3" descr="グラフ, 折れ線グラフ&#10;&#10;自動的に生成された説明">
            <a:extLst>
              <a:ext uri="{FF2B5EF4-FFF2-40B4-BE49-F238E27FC236}">
                <a16:creationId xmlns:a16="http://schemas.microsoft.com/office/drawing/2014/main" id="{B9EA4E9C-5006-456E-AB86-DD33BFD84A2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40382588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fontAlgn="base"/>
            <a:r>
              <a:rPr lang="en-US" altLang="ja-JP" spc="-100" dirty="0">
                <a:solidFill>
                  <a:schemeClr val="bg1"/>
                </a:solidFill>
                <a:effectLst/>
                <a:latin typeface="Arial" pitchFamily="34" charset="0"/>
                <a:cs typeface="Arial" pitchFamily="34" charset="0"/>
              </a:rPr>
              <a:t>Survival after Allogeneic Transplants </a:t>
            </a:r>
            <a:br>
              <a:rPr lang="en-US" altLang="ja-JP" spc="-100" dirty="0">
                <a:solidFill>
                  <a:schemeClr val="bg1"/>
                </a:solidFill>
                <a:effectLst/>
                <a:latin typeface="Arial" pitchFamily="34" charset="0"/>
                <a:cs typeface="Arial" pitchFamily="34" charset="0"/>
              </a:rPr>
            </a:br>
            <a:r>
              <a:rPr lang="en-US" altLang="ja-JP" spc="-100" dirty="0">
                <a:solidFill>
                  <a:schemeClr val="bg1"/>
                </a:solidFill>
                <a:effectLst/>
                <a:latin typeface="Arial" pitchFamily="34" charset="0"/>
                <a:cs typeface="Arial" pitchFamily="34" charset="0"/>
              </a:rPr>
              <a:t>for </a:t>
            </a:r>
            <a:r>
              <a:rPr lang="en-US" altLang="ja-JP" spc="-100" dirty="0">
                <a:solidFill>
                  <a:schemeClr val="bg1"/>
                </a:solidFill>
                <a:effectLst/>
                <a:latin typeface="Arial" pitchFamily="34" charset="0"/>
                <a:ea typeface="メイリオ" pitchFamily="50" charset="-128"/>
                <a:cs typeface="Arial" pitchFamily="34" charset="0"/>
              </a:rPr>
              <a:t>AML</a:t>
            </a:r>
            <a:r>
              <a:rPr lang="en-US" altLang="ja-JP" spc="-100" dirty="0">
                <a:solidFill>
                  <a:schemeClr val="bg1"/>
                </a:solidFill>
                <a:effectLst/>
                <a:latin typeface="Arial" pitchFamily="34" charset="0"/>
                <a:cs typeface="Arial" pitchFamily="34" charset="0"/>
              </a:rPr>
              <a:t>, 2011-2020 </a:t>
            </a:r>
            <a:r>
              <a:rPr lang="en-US" altLang="ja-JP" sz="1100" spc="-100" dirty="0">
                <a:solidFill>
                  <a:schemeClr val="bg1"/>
                </a:solidFill>
                <a:effectLst/>
                <a:latin typeface="Arial" pitchFamily="34" charset="0"/>
                <a:cs typeface="Arial" pitchFamily="34" charset="0"/>
              </a:rPr>
              <a:t>&lt;HLA-identical</a:t>
            </a:r>
            <a:r>
              <a:rPr lang="en-US" altLang="ja-JP" sz="1100" spc="-100" baseline="0" dirty="0">
                <a:solidFill>
                  <a:schemeClr val="bg1"/>
                </a:solidFill>
                <a:effectLst/>
                <a:latin typeface="Arial" pitchFamily="34" charset="0"/>
                <a:cs typeface="Arial" pitchFamily="34" charset="0"/>
              </a:rPr>
              <a:t> Sibling&gt; &lt;age</a:t>
            </a:r>
            <a:r>
              <a:rPr lang="ja-JP" altLang="en-US" sz="1100" spc="-100" baseline="0" dirty="0">
                <a:solidFill>
                  <a:schemeClr val="bg1"/>
                </a:solidFill>
                <a:effectLst/>
                <a:latin typeface="Arial" pitchFamily="34" charset="0"/>
                <a:cs typeface="Arial" pitchFamily="34" charset="0"/>
              </a:rPr>
              <a:t>≤</a:t>
            </a:r>
            <a:r>
              <a:rPr lang="en-US" altLang="ja-JP" sz="1100" spc="-100" baseline="0" dirty="0">
                <a:solidFill>
                  <a:schemeClr val="bg1"/>
                </a:solidFill>
                <a:effectLst/>
                <a:latin typeface="Arial" pitchFamily="34" charset="0"/>
                <a:cs typeface="Arial" pitchFamily="34" charset="0"/>
              </a:rPr>
              <a:t>15&gt;</a:t>
            </a:r>
            <a:endParaRPr kumimoji="1" lang="ja-JP" altLang="ja-JP" sz="1100" b="1" i="0" kern="1200" spc="0" baseline="0" dirty="0">
              <a:solidFill>
                <a:schemeClr val="bg1"/>
              </a:solidFill>
              <a:latin typeface="HGP明朝E"/>
              <a:ea typeface="HGP明朝E"/>
              <a:cs typeface="+mn-cs"/>
            </a:endParaRPr>
          </a:p>
        </p:txBody>
      </p:sp>
      <p:pic>
        <p:nvPicPr>
          <p:cNvPr id="4" name="図 3" descr="グラフ&#10;&#10;自動的に生成された説明">
            <a:extLst>
              <a:ext uri="{FF2B5EF4-FFF2-40B4-BE49-F238E27FC236}">
                <a16:creationId xmlns:a16="http://schemas.microsoft.com/office/drawing/2014/main" id="{B91FEF72-684E-4936-A8E9-330A482F0392}"/>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98873234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r>
              <a:rPr lang="en-US" altLang="ja-JP" sz="2500" spc="-100" dirty="0">
                <a:solidFill>
                  <a:schemeClr val="bg1"/>
                </a:solidFill>
                <a:effectLst/>
                <a:latin typeface="Arial" pitchFamily="34" charset="0"/>
                <a:cs typeface="Arial" pitchFamily="34" charset="0"/>
              </a:rPr>
              <a:t>Survival after Allogeneic Transplants </a:t>
            </a:r>
            <a:br>
              <a:rPr lang="en-US" altLang="ja-JP" sz="2500" spc="-100" dirty="0">
                <a:solidFill>
                  <a:schemeClr val="bg1"/>
                </a:solidFill>
                <a:effectLst/>
                <a:latin typeface="Arial" pitchFamily="34" charset="0"/>
                <a:cs typeface="Arial" pitchFamily="34" charset="0"/>
              </a:rPr>
            </a:br>
            <a:r>
              <a:rPr lang="en-US" altLang="ja-JP" sz="2500" spc="-100" dirty="0">
                <a:solidFill>
                  <a:schemeClr val="bg1"/>
                </a:solidFill>
                <a:effectLst/>
                <a:latin typeface="Arial" pitchFamily="34" charset="0"/>
                <a:cs typeface="Arial" pitchFamily="34" charset="0"/>
              </a:rPr>
              <a:t>for </a:t>
            </a:r>
            <a:r>
              <a:rPr lang="en-US" altLang="ja-JP" sz="2500" spc="-100" dirty="0">
                <a:solidFill>
                  <a:schemeClr val="bg1"/>
                </a:solidFill>
                <a:effectLst/>
                <a:latin typeface="Arial" pitchFamily="34" charset="0"/>
                <a:ea typeface="メイリオ" pitchFamily="50" charset="-128"/>
                <a:cs typeface="Arial" pitchFamily="34" charset="0"/>
              </a:rPr>
              <a:t>AML</a:t>
            </a:r>
            <a:r>
              <a:rPr lang="en-US" altLang="ja-JP" sz="2500" spc="-100" dirty="0">
                <a:solidFill>
                  <a:schemeClr val="bg1"/>
                </a:solidFill>
                <a:effectLst/>
                <a:latin typeface="Arial" pitchFamily="34" charset="0"/>
                <a:cs typeface="Arial" pitchFamily="34" charset="0"/>
              </a:rPr>
              <a:t>, 2011-2020 </a:t>
            </a:r>
            <a:r>
              <a:rPr kumimoji="1" lang="en-US" altLang="ja-JP" sz="1600" b="0" kern="1200" dirty="0">
                <a:ln>
                  <a:noFill/>
                </a:ln>
                <a:solidFill>
                  <a:schemeClr val="bg1"/>
                </a:solidFill>
                <a:effectLst/>
                <a:latin typeface="+mn-ea"/>
                <a:ea typeface="+mn-ea"/>
                <a:cs typeface="+mj-cs"/>
              </a:rPr>
              <a:t>&lt;HLA-identical</a:t>
            </a:r>
            <a:r>
              <a:rPr kumimoji="1" lang="en-US" altLang="ja-JP" sz="1600" b="0" kern="1200" baseline="0" dirty="0">
                <a:ln>
                  <a:noFill/>
                </a:ln>
                <a:solidFill>
                  <a:schemeClr val="bg1"/>
                </a:solidFill>
                <a:effectLst/>
                <a:latin typeface="+mn-ea"/>
                <a:ea typeface="+mn-ea"/>
                <a:cs typeface="+mj-cs"/>
              </a:rPr>
              <a:t> Sibling&gt; &lt;age</a:t>
            </a:r>
            <a:r>
              <a:rPr kumimoji="1" lang="ja-JP" altLang="en-US" sz="1600" b="0" kern="1200" baseline="0" dirty="0">
                <a:ln>
                  <a:noFill/>
                </a:ln>
                <a:solidFill>
                  <a:schemeClr val="bg1"/>
                </a:solidFill>
                <a:effectLst/>
                <a:latin typeface="+mn-ea"/>
                <a:ea typeface="+mn-ea"/>
                <a:cs typeface="+mj-cs"/>
              </a:rPr>
              <a:t>≥</a:t>
            </a:r>
            <a:r>
              <a:rPr kumimoji="1" lang="en-US" altLang="ja-JP" sz="1600" b="0" kern="1200" baseline="0" dirty="0">
                <a:ln>
                  <a:noFill/>
                </a:ln>
                <a:solidFill>
                  <a:schemeClr val="bg1"/>
                </a:solidFill>
                <a:effectLst/>
              </a:rPr>
              <a:t>16&gt;</a:t>
            </a:r>
            <a:endParaRPr kumimoji="1" lang="ja-JP" altLang="ja-JP" sz="1600" b="1" i="0" kern="1200" spc="0" baseline="0" dirty="0">
              <a:solidFill>
                <a:schemeClr val="bg1"/>
              </a:solidFill>
              <a:latin typeface="HGP明朝E"/>
              <a:ea typeface="HGP明朝E"/>
              <a:cs typeface="+mn-cs"/>
            </a:endParaRPr>
          </a:p>
        </p:txBody>
      </p:sp>
      <p:pic>
        <p:nvPicPr>
          <p:cNvPr id="4" name="図 3" descr="グラフ, 折れ線グラフ&#10;&#10;自動的に生成された説明">
            <a:extLst>
              <a:ext uri="{FF2B5EF4-FFF2-40B4-BE49-F238E27FC236}">
                <a16:creationId xmlns:a16="http://schemas.microsoft.com/office/drawing/2014/main" id="{D3198C53-0286-430D-83A8-5A0DA6AF3BA8}"/>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4848594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a:effectLst/>
        </p:spPr>
        <p:txBody>
          <a:bodyPr>
            <a:normAutofit fontScale="90000"/>
          </a:bodyPr>
          <a:lstStyle/>
          <a:p>
            <a:pPr fontAlgn="base"/>
            <a:r>
              <a:rPr lang="en-US" altLang="ja-JP" spc="-100" dirty="0">
                <a:solidFill>
                  <a:schemeClr val="bg1"/>
                </a:solidFill>
                <a:effectLst/>
                <a:latin typeface="Arial" pitchFamily="34" charset="0"/>
                <a:cs typeface="Arial" pitchFamily="34" charset="0"/>
              </a:rPr>
              <a:t>Survival after Allogeneic Transplants </a:t>
            </a:r>
            <a:br>
              <a:rPr lang="en-US" altLang="ja-JP" spc="-100" dirty="0">
                <a:solidFill>
                  <a:schemeClr val="bg1"/>
                </a:solidFill>
                <a:effectLst/>
                <a:latin typeface="Arial" pitchFamily="34" charset="0"/>
                <a:cs typeface="Arial" pitchFamily="34" charset="0"/>
              </a:rPr>
            </a:br>
            <a:r>
              <a:rPr lang="en-US" altLang="ja-JP" spc="-100" dirty="0">
                <a:solidFill>
                  <a:schemeClr val="bg1"/>
                </a:solidFill>
                <a:effectLst/>
                <a:latin typeface="Arial" pitchFamily="34" charset="0"/>
                <a:cs typeface="Arial" pitchFamily="34" charset="0"/>
              </a:rPr>
              <a:t>for </a:t>
            </a:r>
            <a:r>
              <a:rPr lang="en-US" altLang="ja-JP" spc="-100" dirty="0">
                <a:solidFill>
                  <a:schemeClr val="bg1"/>
                </a:solidFill>
                <a:effectLst/>
                <a:latin typeface="Arial" pitchFamily="34" charset="0"/>
                <a:ea typeface="メイリオ" pitchFamily="50" charset="-128"/>
                <a:cs typeface="Arial" pitchFamily="34" charset="0"/>
              </a:rPr>
              <a:t>AML</a:t>
            </a:r>
            <a:r>
              <a:rPr lang="en-US" altLang="ja-JP" spc="-100" dirty="0">
                <a:solidFill>
                  <a:schemeClr val="bg1"/>
                </a:solidFill>
                <a:effectLst/>
                <a:latin typeface="Arial" pitchFamily="34" charset="0"/>
                <a:cs typeface="Arial" pitchFamily="34" charset="0"/>
              </a:rPr>
              <a:t>, 2011-2020 </a:t>
            </a:r>
            <a:r>
              <a:rPr lang="en-US" altLang="ja-JP" sz="1100" spc="-100" dirty="0">
                <a:solidFill>
                  <a:schemeClr val="bg1"/>
                </a:solidFill>
                <a:effectLst/>
                <a:latin typeface="Arial" pitchFamily="34" charset="0"/>
                <a:cs typeface="Arial" pitchFamily="34" charset="0"/>
              </a:rPr>
              <a:t>&lt;UR-BM&gt;&lt;age</a:t>
            </a:r>
            <a:r>
              <a:rPr lang="ja-JP" altLang="en-US" sz="1100" spc="-100" dirty="0">
                <a:solidFill>
                  <a:schemeClr val="bg1"/>
                </a:solidFill>
                <a:effectLst/>
                <a:latin typeface="Arial" pitchFamily="34" charset="0"/>
                <a:cs typeface="Arial" pitchFamily="34" charset="0"/>
              </a:rPr>
              <a:t>≤</a:t>
            </a:r>
            <a:r>
              <a:rPr lang="en-US" altLang="ja-JP" sz="1100" spc="-100" dirty="0">
                <a:solidFill>
                  <a:schemeClr val="bg1"/>
                </a:solidFill>
                <a:effectLst/>
                <a:latin typeface="Arial" pitchFamily="34" charset="0"/>
                <a:cs typeface="Arial" pitchFamily="34" charset="0"/>
              </a:rPr>
              <a:t>15&gt;</a:t>
            </a:r>
            <a:endParaRPr kumimoji="1" lang="ja-JP" altLang="ja-JP" sz="1100" b="1" i="0" kern="1200" spc="0" baseline="0" dirty="0">
              <a:solidFill>
                <a:schemeClr val="bg1"/>
              </a:solidFill>
              <a:latin typeface="HGP明朝E"/>
              <a:ea typeface="HGP明朝E"/>
              <a:cs typeface="+mn-cs"/>
            </a:endParaRPr>
          </a:p>
        </p:txBody>
      </p:sp>
      <p:pic>
        <p:nvPicPr>
          <p:cNvPr id="4" name="図 3" descr="グラフ, 折れ線グラフ&#10;&#10;自動的に生成された説明">
            <a:extLst>
              <a:ext uri="{FF2B5EF4-FFF2-40B4-BE49-F238E27FC236}">
                <a16:creationId xmlns:a16="http://schemas.microsoft.com/office/drawing/2014/main" id="{DC1C5669-FB7A-49BB-8D6B-FF4F7840F138}"/>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8503830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fontScale="90000"/>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pc="-100" dirty="0">
                <a:solidFill>
                  <a:schemeClr val="bg1"/>
                </a:solidFill>
                <a:effectLst/>
                <a:latin typeface="Arial" pitchFamily="34" charset="0"/>
                <a:cs typeface="Arial" pitchFamily="34" charset="0"/>
              </a:rPr>
              <a:t>Survival after Allogeneic Transplants </a:t>
            </a:r>
            <a:br>
              <a:rPr lang="en-US" altLang="ja-JP" spc="-100" dirty="0">
                <a:solidFill>
                  <a:schemeClr val="bg1"/>
                </a:solidFill>
                <a:effectLst/>
                <a:latin typeface="Arial" pitchFamily="34" charset="0"/>
                <a:cs typeface="Arial" pitchFamily="34" charset="0"/>
              </a:rPr>
            </a:br>
            <a:r>
              <a:rPr lang="en-US" altLang="ja-JP" spc="-100" dirty="0">
                <a:solidFill>
                  <a:schemeClr val="bg1"/>
                </a:solidFill>
                <a:effectLst/>
                <a:latin typeface="Arial" pitchFamily="34" charset="0"/>
                <a:cs typeface="Arial" pitchFamily="34" charset="0"/>
              </a:rPr>
              <a:t>for </a:t>
            </a:r>
            <a:r>
              <a:rPr lang="en-US" altLang="ja-JP" spc="-100" dirty="0">
                <a:solidFill>
                  <a:schemeClr val="bg1"/>
                </a:solidFill>
                <a:effectLst/>
                <a:latin typeface="Arial" pitchFamily="34" charset="0"/>
                <a:ea typeface="メイリオ" pitchFamily="50" charset="-128"/>
                <a:cs typeface="Arial" pitchFamily="34" charset="0"/>
              </a:rPr>
              <a:t>AML</a:t>
            </a:r>
            <a:r>
              <a:rPr lang="en-US" altLang="ja-JP" spc="-100" dirty="0">
                <a:solidFill>
                  <a:schemeClr val="bg1"/>
                </a:solidFill>
                <a:effectLst/>
                <a:latin typeface="Arial" pitchFamily="34" charset="0"/>
                <a:cs typeface="Arial" pitchFamily="34" charset="0"/>
              </a:rPr>
              <a:t>, 2011-2020 </a:t>
            </a:r>
            <a:r>
              <a:rPr kumimoji="1" lang="en-US" altLang="ja-JP" sz="1100" b="0" kern="1200" dirty="0">
                <a:ln>
                  <a:noFill/>
                </a:ln>
                <a:solidFill>
                  <a:schemeClr val="bg1"/>
                </a:solidFill>
                <a:effectLst/>
                <a:latin typeface="+mn-ea"/>
                <a:ea typeface="+mn-ea"/>
                <a:cs typeface="+mj-cs"/>
              </a:rPr>
              <a:t>&lt;UR-BM&gt;&lt;age</a:t>
            </a:r>
            <a:r>
              <a:rPr kumimoji="1" lang="ja-JP" altLang="en-US" sz="1100" b="0" kern="1200" dirty="0">
                <a:ln>
                  <a:noFill/>
                </a:ln>
                <a:solidFill>
                  <a:schemeClr val="bg1"/>
                </a:solidFill>
                <a:effectLst/>
                <a:latin typeface="+mn-ea"/>
                <a:ea typeface="+mn-ea"/>
                <a:cs typeface="+mj-cs"/>
              </a:rPr>
              <a:t>≥</a:t>
            </a:r>
            <a:r>
              <a:rPr kumimoji="1" lang="en-US" altLang="ja-JP" sz="1100" b="0" kern="1200" dirty="0">
                <a:ln>
                  <a:noFill/>
                </a:ln>
                <a:solidFill>
                  <a:schemeClr val="bg1"/>
                </a:solidFill>
                <a:effectLst/>
              </a:rPr>
              <a:t>16&gt;</a:t>
            </a:r>
            <a:endParaRPr lang="ja-JP" altLang="ja-JP" sz="1100" dirty="0">
              <a:solidFill>
                <a:schemeClr val="bg1"/>
              </a:solidFill>
              <a:effectLst/>
            </a:endParaRPr>
          </a:p>
        </p:txBody>
      </p:sp>
      <p:pic>
        <p:nvPicPr>
          <p:cNvPr id="4" name="図 3" descr="グラフィカル ユーザー インターフェイス, グラフ&#10;&#10;自動的に生成された説明">
            <a:extLst>
              <a:ext uri="{FF2B5EF4-FFF2-40B4-BE49-F238E27FC236}">
                <a16:creationId xmlns:a16="http://schemas.microsoft.com/office/drawing/2014/main" id="{1C480142-7F26-48BF-9507-52A834013D31}"/>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4935227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fontAlgn="base"/>
            <a:r>
              <a:rPr lang="en-US" altLang="ja-JP" spc="-100" dirty="0">
                <a:solidFill>
                  <a:schemeClr val="bg1"/>
                </a:solidFill>
                <a:effectLst/>
                <a:latin typeface="Arial" pitchFamily="34" charset="0"/>
                <a:cs typeface="Arial" pitchFamily="34" charset="0"/>
              </a:rPr>
              <a:t>Survival after Allogeneic Transplants </a:t>
            </a:r>
            <a:br>
              <a:rPr lang="en-US" altLang="ja-JP" spc="-100" dirty="0">
                <a:solidFill>
                  <a:schemeClr val="bg1"/>
                </a:solidFill>
                <a:effectLst/>
                <a:latin typeface="Arial" pitchFamily="34" charset="0"/>
                <a:cs typeface="Arial" pitchFamily="34" charset="0"/>
              </a:rPr>
            </a:br>
            <a:r>
              <a:rPr lang="en-US" altLang="ja-JP" spc="-100" dirty="0">
                <a:solidFill>
                  <a:schemeClr val="bg1"/>
                </a:solidFill>
                <a:effectLst/>
                <a:latin typeface="Arial" pitchFamily="34" charset="0"/>
                <a:cs typeface="Arial" pitchFamily="34" charset="0"/>
              </a:rPr>
              <a:t>for </a:t>
            </a:r>
            <a:r>
              <a:rPr lang="en-US" altLang="ja-JP" spc="-100" dirty="0">
                <a:solidFill>
                  <a:schemeClr val="bg1"/>
                </a:solidFill>
                <a:effectLst/>
                <a:latin typeface="Arial" pitchFamily="34" charset="0"/>
                <a:ea typeface="メイリオ" pitchFamily="50" charset="-128"/>
                <a:cs typeface="Arial" pitchFamily="34" charset="0"/>
              </a:rPr>
              <a:t>AML</a:t>
            </a:r>
            <a:r>
              <a:rPr lang="en-US" altLang="ja-JP" spc="-100" dirty="0">
                <a:solidFill>
                  <a:schemeClr val="bg1"/>
                </a:solidFill>
                <a:effectLst/>
                <a:latin typeface="Arial" pitchFamily="34" charset="0"/>
                <a:cs typeface="Arial" pitchFamily="34" charset="0"/>
              </a:rPr>
              <a:t>, 2011-2020 </a:t>
            </a:r>
            <a:r>
              <a:rPr lang="en-US" altLang="ja-JP" sz="1100" spc="-100" dirty="0">
                <a:solidFill>
                  <a:schemeClr val="bg1"/>
                </a:solidFill>
                <a:effectLst/>
                <a:latin typeface="Arial" pitchFamily="34" charset="0"/>
                <a:cs typeface="Arial" pitchFamily="34" charset="0"/>
              </a:rPr>
              <a:t>&lt;UR-CB&gt;&lt;age≤15&gt;</a:t>
            </a:r>
          </a:p>
        </p:txBody>
      </p:sp>
      <p:pic>
        <p:nvPicPr>
          <p:cNvPr id="4" name="図 3" descr="グラフ, 折れ線グラフ&#10;&#10;自動的に生成された説明">
            <a:extLst>
              <a:ext uri="{FF2B5EF4-FFF2-40B4-BE49-F238E27FC236}">
                <a16:creationId xmlns:a16="http://schemas.microsoft.com/office/drawing/2014/main" id="{7F074034-95B1-42F1-9262-373A5F962478}"/>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1923138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dirty="0">
                <a:solidFill>
                  <a:schemeClr val="bg1"/>
                </a:solidFill>
                <a:effectLst/>
                <a:latin typeface="Arial" pitchFamily="34" charset="0"/>
                <a:cs typeface="Arial" pitchFamily="34" charset="0"/>
              </a:rPr>
              <a:t>Survival after Allogeneic Transplants </a:t>
            </a:r>
            <a:br>
              <a:rPr lang="en-US" altLang="ja-JP" sz="2500" spc="-100" dirty="0">
                <a:solidFill>
                  <a:schemeClr val="bg1"/>
                </a:solidFill>
                <a:effectLst/>
                <a:latin typeface="Arial" pitchFamily="34" charset="0"/>
                <a:cs typeface="Arial" pitchFamily="34" charset="0"/>
              </a:rPr>
            </a:br>
            <a:r>
              <a:rPr lang="en-US" altLang="ja-JP" sz="2500" spc="-100" dirty="0">
                <a:solidFill>
                  <a:schemeClr val="bg1"/>
                </a:solidFill>
                <a:effectLst/>
                <a:latin typeface="Arial" pitchFamily="34" charset="0"/>
                <a:cs typeface="Arial" pitchFamily="34" charset="0"/>
              </a:rPr>
              <a:t>for </a:t>
            </a:r>
            <a:r>
              <a:rPr lang="en-US" altLang="ja-JP" sz="2500" spc="-100" dirty="0">
                <a:solidFill>
                  <a:schemeClr val="bg1"/>
                </a:solidFill>
                <a:effectLst/>
                <a:latin typeface="Arial" pitchFamily="34" charset="0"/>
                <a:ea typeface="メイリオ" pitchFamily="50" charset="-128"/>
                <a:cs typeface="Arial" pitchFamily="34" charset="0"/>
              </a:rPr>
              <a:t>AML</a:t>
            </a:r>
            <a:r>
              <a:rPr lang="en-US" altLang="ja-JP" sz="2500" spc="-100" dirty="0">
                <a:solidFill>
                  <a:schemeClr val="bg1"/>
                </a:solidFill>
                <a:effectLst/>
                <a:latin typeface="Arial" pitchFamily="34" charset="0"/>
                <a:cs typeface="Arial" pitchFamily="34" charset="0"/>
              </a:rPr>
              <a:t>, 2011-2020 </a:t>
            </a:r>
            <a:r>
              <a:rPr kumimoji="1" lang="en-US" altLang="ja-JP" sz="1000" b="0" kern="1200" dirty="0">
                <a:ln>
                  <a:noFill/>
                </a:ln>
                <a:solidFill>
                  <a:schemeClr val="bg1"/>
                </a:solidFill>
                <a:effectLst/>
                <a:latin typeface="+mn-ea"/>
                <a:ea typeface="+mn-ea"/>
                <a:cs typeface="+mj-cs"/>
              </a:rPr>
              <a:t>&lt;UR-CB&gt;&lt;age</a:t>
            </a:r>
            <a:r>
              <a:rPr kumimoji="1" lang="ja-JP" altLang="ja-JP" sz="1000" b="0" kern="1200" dirty="0">
                <a:ln>
                  <a:noFill/>
                </a:ln>
                <a:solidFill>
                  <a:schemeClr val="bg1"/>
                </a:solidFill>
                <a:effectLst/>
                <a:latin typeface="+mn-ea"/>
                <a:ea typeface="+mn-ea"/>
                <a:cs typeface="+mj-cs"/>
              </a:rPr>
              <a:t>≥</a:t>
            </a:r>
            <a:r>
              <a:rPr kumimoji="1" lang="en-US" altLang="ja-JP" sz="1000" b="0" kern="1200" dirty="0">
                <a:ln>
                  <a:noFill/>
                </a:ln>
                <a:solidFill>
                  <a:schemeClr val="bg1"/>
                </a:solidFill>
                <a:effectLst/>
              </a:rPr>
              <a:t>16&gt;</a:t>
            </a:r>
            <a:endParaRPr lang="ja-JP" altLang="ja-JP" sz="1000" dirty="0">
              <a:solidFill>
                <a:schemeClr val="bg1"/>
              </a:solidFill>
              <a:effectLst/>
            </a:endParaRPr>
          </a:p>
        </p:txBody>
      </p:sp>
      <p:pic>
        <p:nvPicPr>
          <p:cNvPr id="3" name="図 2" descr="グラフ, 折れ線グラフ&#10;&#10;自動的に生成された説明">
            <a:extLst>
              <a:ext uri="{FF2B5EF4-FFF2-40B4-BE49-F238E27FC236}">
                <a16:creationId xmlns:a16="http://schemas.microsoft.com/office/drawing/2014/main" id="{2458BE6C-11E3-4883-8D5D-2A580D1EACBE}"/>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65844395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fontScale="90000"/>
          </a:bodyPr>
          <a:lstStyle/>
          <a:p>
            <a:pPr rtl="0" eaLnBrk="1" fontAlgn="base" latinLnBrk="0" hangingPunct="1"/>
            <a:r>
              <a:rPr lang="en-US" altLang="ja-JP" spc="-100" dirty="0">
                <a:solidFill>
                  <a:schemeClr val="bg1"/>
                </a:solidFill>
                <a:effectLst/>
                <a:latin typeface="Arial" pitchFamily="34" charset="0"/>
                <a:cs typeface="Arial" pitchFamily="34" charset="0"/>
              </a:rPr>
              <a:t>Survival after Allogeneic Transplants </a:t>
            </a:r>
            <a:br>
              <a:rPr lang="en-US" altLang="ja-JP" spc="-100" dirty="0">
                <a:solidFill>
                  <a:schemeClr val="bg1"/>
                </a:solidFill>
                <a:effectLst/>
                <a:latin typeface="Arial" pitchFamily="34" charset="0"/>
                <a:cs typeface="Arial" pitchFamily="34" charset="0"/>
              </a:rPr>
            </a:br>
            <a:r>
              <a:rPr lang="en-US" altLang="ja-JP" spc="-100" dirty="0">
                <a:solidFill>
                  <a:schemeClr val="bg1"/>
                </a:solidFill>
                <a:effectLst/>
                <a:latin typeface="Arial" pitchFamily="34" charset="0"/>
                <a:cs typeface="Arial" pitchFamily="34" charset="0"/>
              </a:rPr>
              <a:t>for </a:t>
            </a:r>
            <a:r>
              <a:rPr lang="en-US" altLang="ja-JP" spc="-100" dirty="0">
                <a:solidFill>
                  <a:schemeClr val="bg1"/>
                </a:solidFill>
                <a:effectLst/>
                <a:latin typeface="Arial" pitchFamily="34" charset="0"/>
                <a:ea typeface="メイリオ" pitchFamily="50" charset="-128"/>
                <a:cs typeface="Arial" pitchFamily="34" charset="0"/>
              </a:rPr>
              <a:t>ALL</a:t>
            </a:r>
            <a:r>
              <a:rPr lang="en-US" altLang="ja-JP" spc="-100" dirty="0">
                <a:solidFill>
                  <a:schemeClr val="bg1"/>
                </a:solidFill>
                <a:effectLst/>
                <a:latin typeface="Arial" pitchFamily="34" charset="0"/>
                <a:cs typeface="Arial" pitchFamily="34" charset="0"/>
              </a:rPr>
              <a:t>, 2011-2020 </a:t>
            </a:r>
            <a:r>
              <a:rPr kumimoji="1" lang="en-US" altLang="ja-JP" sz="1100" b="0" kern="1200" dirty="0">
                <a:ln>
                  <a:noFill/>
                </a:ln>
                <a:solidFill>
                  <a:schemeClr val="bg1"/>
                </a:solidFill>
                <a:effectLst/>
                <a:latin typeface="+mn-ea"/>
                <a:ea typeface="+mn-ea"/>
                <a:cs typeface="+mj-cs"/>
              </a:rPr>
              <a:t>&lt;Allogeneic&gt;&lt;age</a:t>
            </a:r>
            <a:r>
              <a:rPr kumimoji="1" lang="ja-JP" altLang="ja-JP" sz="1100" b="0" kern="1200" dirty="0">
                <a:ln>
                  <a:noFill/>
                </a:ln>
                <a:solidFill>
                  <a:schemeClr val="bg1"/>
                </a:solidFill>
                <a:effectLst/>
                <a:latin typeface="+mn-ea"/>
                <a:ea typeface="+mn-ea"/>
                <a:cs typeface="+mj-cs"/>
              </a:rPr>
              <a:t>≤</a:t>
            </a:r>
            <a:r>
              <a:rPr kumimoji="1" lang="en-US" altLang="ja-JP" sz="1100" b="0" kern="1200" dirty="0">
                <a:ln>
                  <a:noFill/>
                </a:ln>
                <a:solidFill>
                  <a:schemeClr val="bg1"/>
                </a:solidFill>
                <a:effectLst/>
              </a:rPr>
              <a:t>15&gt;</a:t>
            </a:r>
            <a:endParaRPr lang="ja-JP" altLang="ja-JP" sz="1100" dirty="0">
              <a:solidFill>
                <a:schemeClr val="bg1"/>
              </a:solidFill>
              <a:effectLst/>
            </a:endParaRPr>
          </a:p>
        </p:txBody>
      </p:sp>
      <p:pic>
        <p:nvPicPr>
          <p:cNvPr id="4" name="図 3" descr="グラフ, 折れ線グラフ&#10;&#10;自動的に生成された説明">
            <a:extLst>
              <a:ext uri="{FF2B5EF4-FFF2-40B4-BE49-F238E27FC236}">
                <a16:creationId xmlns:a16="http://schemas.microsoft.com/office/drawing/2014/main" id="{E1881B19-8389-4317-95AD-B91DF1DDB9F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1075030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
          <p:cNvSpPr>
            <a:spLocks noGrp="1"/>
          </p:cNvSpPr>
          <p:nvPr>
            <p:ph type="title"/>
          </p:nvPr>
        </p:nvSpPr>
        <p:spPr/>
        <p:txBody>
          <a:bodyPr anchor="ctr">
            <a:normAutofit fontScale="90000"/>
          </a:bodyPr>
          <a:lstStyle/>
          <a:p>
            <a:r>
              <a:rPr lang="en-US" altLang="ja-JP" spc="-100" dirty="0">
                <a:solidFill>
                  <a:schemeClr val="bg1"/>
                </a:solidFill>
                <a:effectLst/>
                <a:latin typeface="Arial" panose="020B0604020202020204" pitchFamily="34" charset="0"/>
                <a:cs typeface="Arial" panose="020B0604020202020204" pitchFamily="34" charset="0"/>
              </a:rPr>
              <a:t>Annual Number of Transplant Recipients</a:t>
            </a:r>
            <a:br>
              <a:rPr lang="en-US" altLang="ja-JP" spc="-100" dirty="0">
                <a:solidFill>
                  <a:schemeClr val="bg1"/>
                </a:solidFill>
                <a:effectLst/>
                <a:latin typeface="Arial" panose="020B0604020202020204" pitchFamily="34" charset="0"/>
                <a:cs typeface="Arial" panose="020B0604020202020204" pitchFamily="34" charset="0"/>
              </a:rPr>
            </a:br>
            <a:r>
              <a:rPr lang="en-US" altLang="ja-JP" spc="-100" dirty="0">
                <a:solidFill>
                  <a:schemeClr val="bg1"/>
                </a:solidFill>
                <a:effectLst/>
                <a:latin typeface="Arial" panose="020B0604020202020204" pitchFamily="34" charset="0"/>
                <a:cs typeface="Arial" panose="020B0604020202020204" pitchFamily="34" charset="0"/>
              </a:rPr>
              <a:t>by Donor Type and Stem Cell Sources </a:t>
            </a:r>
            <a:r>
              <a:rPr lang="en-US" altLang="ja-JP" sz="2000" b="0" spc="-150" baseline="0" dirty="0">
                <a:solidFill>
                  <a:schemeClr val="bg1"/>
                </a:solidFill>
                <a:effectLst/>
                <a:latin typeface="Arial" pitchFamily="34" charset="0"/>
                <a:ea typeface="ＭＳ Ｐゴシック"/>
                <a:cs typeface="Arial" pitchFamily="34" charset="0"/>
              </a:rPr>
              <a:t>&lt;Allogeneic&gt;</a:t>
            </a:r>
            <a:endParaRPr lang="ja-JP" altLang="en-US" sz="2000" b="0" dirty="0">
              <a:solidFill>
                <a:schemeClr val="bg1"/>
              </a:solidFill>
              <a:effectLst/>
              <a:latin typeface="HGP明朝E" pitchFamily="18" charset="-128"/>
              <a:ea typeface="HGP明朝E" pitchFamily="18" charset="-128"/>
              <a:cs typeface="Arial Unicode MS" pitchFamily="50" charset="-128"/>
            </a:endParaRPr>
          </a:p>
        </p:txBody>
      </p:sp>
      <p:pic>
        <p:nvPicPr>
          <p:cNvPr id="4" name="図 3" descr="グラフ, 棒グラフ&#10;&#10;自動的に生成された説明">
            <a:extLst>
              <a:ext uri="{FF2B5EF4-FFF2-40B4-BE49-F238E27FC236}">
                <a16:creationId xmlns:a16="http://schemas.microsoft.com/office/drawing/2014/main" id="{3478903D-D478-4EAF-A8D5-6EC1E2DB3A57}"/>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643254556"/>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 name="タイトル 60"/>
          <p:cNvSpPr>
            <a:spLocks noGrp="1"/>
          </p:cNvSpPr>
          <p:nvPr>
            <p:ph type="title"/>
          </p:nvPr>
        </p:nvSpPr>
        <p:spPr/>
        <p:txBody>
          <a:bodyPr>
            <a:normAutofit fontScale="90000"/>
          </a:bodyPr>
          <a:lstStyle/>
          <a:p>
            <a:pPr rtl="0" eaLnBrk="1" fontAlgn="base" latinLnBrk="0" hangingPunct="1"/>
            <a:r>
              <a:rPr lang="en-US" altLang="ja-JP" spc="-100" dirty="0">
                <a:solidFill>
                  <a:schemeClr val="bg1"/>
                </a:solidFill>
                <a:effectLst/>
                <a:latin typeface="Arial" pitchFamily="34" charset="0"/>
                <a:cs typeface="Arial" pitchFamily="34" charset="0"/>
              </a:rPr>
              <a:t>Survival after Allogeneic Transplants </a:t>
            </a:r>
            <a:br>
              <a:rPr lang="en-US" altLang="ja-JP" spc="-100" dirty="0">
                <a:solidFill>
                  <a:schemeClr val="bg1"/>
                </a:solidFill>
                <a:effectLst/>
                <a:latin typeface="Arial" pitchFamily="34" charset="0"/>
                <a:cs typeface="Arial" pitchFamily="34" charset="0"/>
              </a:rPr>
            </a:br>
            <a:r>
              <a:rPr lang="en-US" altLang="ja-JP" spc="-100" dirty="0">
                <a:solidFill>
                  <a:schemeClr val="bg1"/>
                </a:solidFill>
                <a:effectLst/>
                <a:latin typeface="Arial" pitchFamily="34" charset="0"/>
                <a:cs typeface="Arial" pitchFamily="34" charset="0"/>
              </a:rPr>
              <a:t>for </a:t>
            </a:r>
            <a:r>
              <a:rPr lang="en-US" altLang="ja-JP" spc="-100" dirty="0">
                <a:solidFill>
                  <a:schemeClr val="bg1"/>
                </a:solidFill>
                <a:effectLst/>
                <a:latin typeface="Arial" pitchFamily="34" charset="0"/>
                <a:ea typeface="メイリオ" pitchFamily="50" charset="-128"/>
                <a:cs typeface="Arial" pitchFamily="34" charset="0"/>
              </a:rPr>
              <a:t>ALL</a:t>
            </a:r>
            <a:r>
              <a:rPr lang="en-US" altLang="ja-JP" spc="-100" dirty="0">
                <a:solidFill>
                  <a:schemeClr val="bg1"/>
                </a:solidFill>
                <a:effectLst/>
                <a:latin typeface="Arial" pitchFamily="34" charset="0"/>
                <a:cs typeface="Arial" pitchFamily="34" charset="0"/>
              </a:rPr>
              <a:t>, 2011-2020 </a:t>
            </a:r>
            <a:r>
              <a:rPr kumimoji="1" lang="en-US" altLang="ja-JP" sz="1100" b="0" kern="1200" dirty="0">
                <a:ln>
                  <a:noFill/>
                </a:ln>
                <a:solidFill>
                  <a:schemeClr val="bg1"/>
                </a:solidFill>
                <a:effectLst/>
                <a:latin typeface="+mn-ea"/>
                <a:ea typeface="+mn-ea"/>
                <a:cs typeface="+mj-cs"/>
              </a:rPr>
              <a:t>&lt;Allogeneic&gt;&lt;age</a:t>
            </a:r>
            <a:r>
              <a:rPr kumimoji="1" lang="ja-JP" altLang="ja-JP" sz="1100" b="0" kern="1200" dirty="0">
                <a:ln>
                  <a:noFill/>
                </a:ln>
                <a:solidFill>
                  <a:schemeClr val="bg1"/>
                </a:solidFill>
                <a:effectLst/>
                <a:latin typeface="+mn-ea"/>
                <a:ea typeface="+mn-ea"/>
                <a:cs typeface="+mj-cs"/>
              </a:rPr>
              <a:t>≥</a:t>
            </a:r>
            <a:r>
              <a:rPr kumimoji="1" lang="en-US" altLang="ja-JP" sz="1100" b="0" kern="1200" dirty="0">
                <a:ln>
                  <a:noFill/>
                </a:ln>
                <a:solidFill>
                  <a:schemeClr val="bg1"/>
                </a:solidFill>
                <a:effectLst/>
              </a:rPr>
              <a:t>16&gt;</a:t>
            </a:r>
            <a:endParaRPr lang="ja-JP" altLang="ja-JP" sz="1100" dirty="0">
              <a:solidFill>
                <a:schemeClr val="bg1"/>
              </a:solidFill>
              <a:effectLst/>
            </a:endParaRPr>
          </a:p>
        </p:txBody>
      </p:sp>
      <p:pic>
        <p:nvPicPr>
          <p:cNvPr id="4" name="図 3" descr="グラフ が含まれている画像&#10;&#10;自動的に生成された説明">
            <a:extLst>
              <a:ext uri="{FF2B5EF4-FFF2-40B4-BE49-F238E27FC236}">
                <a16:creationId xmlns:a16="http://schemas.microsoft.com/office/drawing/2014/main" id="{CC96ED1B-20DE-4336-9002-260A62D42A1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75315436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fontAlgn="base"/>
            <a:r>
              <a:rPr lang="en-US" altLang="ja-JP" spc="-100" dirty="0">
                <a:solidFill>
                  <a:schemeClr val="bg1"/>
                </a:solidFill>
                <a:effectLst/>
                <a:latin typeface="Arial" pitchFamily="34" charset="0"/>
                <a:cs typeface="Arial" pitchFamily="34" charset="0"/>
              </a:rPr>
              <a:t>Survival after Allogeneic Transplants </a:t>
            </a:r>
            <a:br>
              <a:rPr lang="en-US" altLang="ja-JP" spc="-100" dirty="0">
                <a:solidFill>
                  <a:schemeClr val="bg1"/>
                </a:solidFill>
                <a:effectLst/>
                <a:latin typeface="Arial" pitchFamily="34" charset="0"/>
                <a:cs typeface="Arial" pitchFamily="34" charset="0"/>
              </a:rPr>
            </a:br>
            <a:r>
              <a:rPr lang="en-US" altLang="ja-JP" spc="-100" dirty="0">
                <a:solidFill>
                  <a:schemeClr val="bg1"/>
                </a:solidFill>
                <a:effectLst/>
                <a:latin typeface="Arial" pitchFamily="34" charset="0"/>
                <a:cs typeface="Arial" pitchFamily="34" charset="0"/>
              </a:rPr>
              <a:t>for </a:t>
            </a:r>
            <a:r>
              <a:rPr lang="en-US" altLang="ja-JP" spc="-100" dirty="0">
                <a:solidFill>
                  <a:schemeClr val="bg1"/>
                </a:solidFill>
                <a:effectLst/>
                <a:latin typeface="Arial" pitchFamily="34" charset="0"/>
                <a:ea typeface="メイリオ" pitchFamily="50" charset="-128"/>
                <a:cs typeface="Arial" pitchFamily="34" charset="0"/>
              </a:rPr>
              <a:t>ALL</a:t>
            </a:r>
            <a:r>
              <a:rPr lang="en-US" altLang="ja-JP" spc="-100" dirty="0">
                <a:solidFill>
                  <a:schemeClr val="bg1"/>
                </a:solidFill>
                <a:effectLst/>
                <a:latin typeface="Arial" pitchFamily="34" charset="0"/>
                <a:cs typeface="Arial" pitchFamily="34" charset="0"/>
              </a:rPr>
              <a:t>, 2011-2020 </a:t>
            </a:r>
            <a:r>
              <a:rPr kumimoji="1" lang="en-US" altLang="ja-JP" sz="1100" b="0" kern="1200" dirty="0">
                <a:ln>
                  <a:noFill/>
                </a:ln>
                <a:solidFill>
                  <a:schemeClr val="bg1"/>
                </a:solidFill>
                <a:effectLst/>
                <a:latin typeface="+mn-ea"/>
                <a:ea typeface="+mn-ea"/>
                <a:cs typeface="+mj-cs"/>
              </a:rPr>
              <a:t>&lt;HLA-identical</a:t>
            </a:r>
            <a:r>
              <a:rPr kumimoji="1" lang="en-US" altLang="ja-JP" sz="1100" b="0" kern="1200" baseline="0" dirty="0">
                <a:ln>
                  <a:noFill/>
                </a:ln>
                <a:solidFill>
                  <a:schemeClr val="bg1"/>
                </a:solidFill>
                <a:effectLst/>
                <a:latin typeface="+mn-ea"/>
                <a:ea typeface="+mn-ea"/>
                <a:cs typeface="+mj-cs"/>
              </a:rPr>
              <a:t> Sibling&gt; &lt;age</a:t>
            </a:r>
            <a:r>
              <a:rPr kumimoji="1" lang="ja-JP" altLang="ja-JP" sz="1100" b="0" kern="1200" baseline="0" dirty="0">
                <a:ln>
                  <a:noFill/>
                </a:ln>
                <a:solidFill>
                  <a:schemeClr val="bg1"/>
                </a:solidFill>
                <a:effectLst/>
                <a:latin typeface="+mn-ea"/>
                <a:ea typeface="+mn-ea"/>
                <a:cs typeface="+mj-cs"/>
              </a:rPr>
              <a:t>≤</a:t>
            </a:r>
            <a:r>
              <a:rPr kumimoji="1" lang="en-US" altLang="ja-JP" sz="1100" b="0" kern="1200" baseline="0" dirty="0">
                <a:ln>
                  <a:noFill/>
                </a:ln>
                <a:solidFill>
                  <a:schemeClr val="bg1"/>
                </a:solidFill>
                <a:effectLst/>
              </a:rPr>
              <a:t>15&gt;</a:t>
            </a:r>
            <a:endParaRPr kumimoji="1" lang="ja-JP" altLang="ja-JP" sz="1100" b="1" i="0" kern="1200" spc="0" baseline="0" dirty="0">
              <a:solidFill>
                <a:schemeClr val="bg1"/>
              </a:solidFill>
              <a:latin typeface="HGP明朝E"/>
              <a:ea typeface="HGP明朝E"/>
              <a:cs typeface="+mn-cs"/>
            </a:endParaRPr>
          </a:p>
        </p:txBody>
      </p:sp>
      <p:pic>
        <p:nvPicPr>
          <p:cNvPr id="4" name="図 3" descr="グラフ, 折れ線グラフ&#10;&#10;自動的に生成された説明">
            <a:extLst>
              <a:ext uri="{FF2B5EF4-FFF2-40B4-BE49-F238E27FC236}">
                <a16:creationId xmlns:a16="http://schemas.microsoft.com/office/drawing/2014/main" id="{5734970D-B222-47FA-B361-DA21BE6BA843}"/>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0283330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dirty="0">
                <a:solidFill>
                  <a:schemeClr val="bg1"/>
                </a:solidFill>
                <a:effectLst/>
                <a:latin typeface="Arial" pitchFamily="34" charset="0"/>
                <a:cs typeface="Arial" pitchFamily="34" charset="0"/>
              </a:rPr>
              <a:t>Survival after Allogeneic Transplants </a:t>
            </a:r>
            <a:br>
              <a:rPr lang="en-US" altLang="ja-JP" sz="2500" spc="-100" dirty="0">
                <a:solidFill>
                  <a:schemeClr val="bg1"/>
                </a:solidFill>
                <a:effectLst/>
                <a:latin typeface="Arial" pitchFamily="34" charset="0"/>
                <a:cs typeface="Arial" pitchFamily="34" charset="0"/>
              </a:rPr>
            </a:br>
            <a:r>
              <a:rPr lang="en-US" altLang="ja-JP" sz="2500" spc="-100" dirty="0">
                <a:solidFill>
                  <a:schemeClr val="bg1"/>
                </a:solidFill>
                <a:effectLst/>
                <a:latin typeface="Arial" pitchFamily="34" charset="0"/>
                <a:cs typeface="Arial" pitchFamily="34" charset="0"/>
              </a:rPr>
              <a:t>for </a:t>
            </a:r>
            <a:r>
              <a:rPr lang="en-US" altLang="ja-JP" sz="2500" spc="-100" dirty="0">
                <a:solidFill>
                  <a:schemeClr val="bg1"/>
                </a:solidFill>
                <a:effectLst/>
                <a:latin typeface="Arial" pitchFamily="34" charset="0"/>
                <a:ea typeface="メイリオ" pitchFamily="50" charset="-128"/>
                <a:cs typeface="Arial" pitchFamily="34" charset="0"/>
              </a:rPr>
              <a:t>ALL</a:t>
            </a:r>
            <a:r>
              <a:rPr lang="en-US" altLang="ja-JP" sz="2500" spc="-100" dirty="0">
                <a:solidFill>
                  <a:schemeClr val="bg1"/>
                </a:solidFill>
                <a:effectLst/>
                <a:latin typeface="Arial" pitchFamily="34" charset="0"/>
                <a:cs typeface="Arial" pitchFamily="34" charset="0"/>
              </a:rPr>
              <a:t>, 2011-2020 </a:t>
            </a:r>
            <a:r>
              <a:rPr kumimoji="1" lang="en-US" altLang="ja-JP" sz="1000" b="0" kern="1200" dirty="0">
                <a:ln>
                  <a:noFill/>
                </a:ln>
                <a:solidFill>
                  <a:schemeClr val="bg1"/>
                </a:solidFill>
                <a:effectLst/>
                <a:latin typeface="+mn-ea"/>
                <a:ea typeface="+mn-ea"/>
                <a:cs typeface="+mj-cs"/>
              </a:rPr>
              <a:t>&lt;HLA-identical</a:t>
            </a:r>
            <a:r>
              <a:rPr kumimoji="1" lang="en-US" altLang="ja-JP" sz="1000" b="0" kern="1200" baseline="0" dirty="0">
                <a:ln>
                  <a:noFill/>
                </a:ln>
                <a:solidFill>
                  <a:schemeClr val="bg1"/>
                </a:solidFill>
                <a:effectLst/>
                <a:latin typeface="+mn-ea"/>
                <a:ea typeface="+mn-ea"/>
                <a:cs typeface="+mj-cs"/>
              </a:rPr>
              <a:t> Sibling&gt; &lt;</a:t>
            </a:r>
            <a:r>
              <a:rPr kumimoji="1" lang="en-US" altLang="ja-JP" sz="1000" b="0" kern="1200" dirty="0">
                <a:ln>
                  <a:noFill/>
                </a:ln>
                <a:solidFill>
                  <a:schemeClr val="bg1"/>
                </a:solidFill>
                <a:effectLst/>
                <a:latin typeface="+mn-ea"/>
                <a:ea typeface="+mn-ea"/>
                <a:cs typeface="+mj-cs"/>
              </a:rPr>
              <a:t>age</a:t>
            </a:r>
            <a:r>
              <a:rPr kumimoji="1" lang="ja-JP" altLang="ja-JP" sz="1000" b="0" kern="1200" dirty="0">
                <a:ln>
                  <a:noFill/>
                </a:ln>
                <a:solidFill>
                  <a:schemeClr val="bg1"/>
                </a:solidFill>
                <a:effectLst/>
                <a:latin typeface="+mn-ea"/>
                <a:ea typeface="+mn-ea"/>
                <a:cs typeface="+mj-cs"/>
              </a:rPr>
              <a:t>≥</a:t>
            </a:r>
            <a:r>
              <a:rPr kumimoji="1" lang="en-US" altLang="ja-JP" sz="1000" b="0" kern="1200" dirty="0">
                <a:ln>
                  <a:noFill/>
                </a:ln>
                <a:solidFill>
                  <a:schemeClr val="bg1"/>
                </a:solidFill>
                <a:effectLst/>
                <a:latin typeface="+mn-ea"/>
                <a:ea typeface="+mn-ea"/>
                <a:cs typeface="+mj-cs"/>
              </a:rPr>
              <a:t>16</a:t>
            </a:r>
            <a:r>
              <a:rPr kumimoji="1" lang="en-US" altLang="ja-JP" sz="1000" b="0" kern="1200" baseline="0" dirty="0">
                <a:ln>
                  <a:noFill/>
                </a:ln>
                <a:solidFill>
                  <a:schemeClr val="bg1"/>
                </a:solidFill>
                <a:effectLst/>
              </a:rPr>
              <a:t>&gt;</a:t>
            </a:r>
            <a:endParaRPr lang="ja-JP" altLang="ja-JP" sz="1000" dirty="0">
              <a:solidFill>
                <a:schemeClr val="bg1"/>
              </a:solidFill>
              <a:effectLst/>
            </a:endParaRPr>
          </a:p>
        </p:txBody>
      </p:sp>
      <p:pic>
        <p:nvPicPr>
          <p:cNvPr id="4" name="図 3" descr="グラフ, 折れ線グラフ&#10;&#10;自動的に生成された説明">
            <a:extLst>
              <a:ext uri="{FF2B5EF4-FFF2-40B4-BE49-F238E27FC236}">
                <a16:creationId xmlns:a16="http://schemas.microsoft.com/office/drawing/2014/main" id="{4BC53FA8-3A11-4EEF-90B1-12D9A3E7B34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2115883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pc="-100" dirty="0">
                <a:solidFill>
                  <a:schemeClr val="bg1"/>
                </a:solidFill>
                <a:effectLst/>
                <a:latin typeface="Arial" pitchFamily="34" charset="0"/>
                <a:cs typeface="Arial" pitchFamily="34" charset="0"/>
              </a:rPr>
              <a:t>Survival after Allogeneic Transplants </a:t>
            </a:r>
            <a:br>
              <a:rPr lang="en-US" altLang="ja-JP" spc="-100" dirty="0">
                <a:solidFill>
                  <a:schemeClr val="bg1"/>
                </a:solidFill>
                <a:effectLst/>
                <a:latin typeface="Arial" pitchFamily="34" charset="0"/>
                <a:cs typeface="Arial" pitchFamily="34" charset="0"/>
              </a:rPr>
            </a:br>
            <a:r>
              <a:rPr lang="en-US" altLang="ja-JP" spc="-100" dirty="0">
                <a:solidFill>
                  <a:schemeClr val="bg1"/>
                </a:solidFill>
                <a:effectLst/>
                <a:latin typeface="Arial" pitchFamily="34" charset="0"/>
                <a:cs typeface="Arial" pitchFamily="34" charset="0"/>
              </a:rPr>
              <a:t>for </a:t>
            </a:r>
            <a:r>
              <a:rPr lang="en-US" altLang="ja-JP" spc="-100" dirty="0">
                <a:solidFill>
                  <a:schemeClr val="bg1"/>
                </a:solidFill>
                <a:effectLst/>
                <a:latin typeface="Arial" pitchFamily="34" charset="0"/>
                <a:ea typeface="メイリオ" pitchFamily="50" charset="-128"/>
                <a:cs typeface="Arial" pitchFamily="34" charset="0"/>
              </a:rPr>
              <a:t>ALL</a:t>
            </a:r>
            <a:r>
              <a:rPr lang="en-US" altLang="ja-JP" spc="-100" dirty="0">
                <a:solidFill>
                  <a:schemeClr val="bg1"/>
                </a:solidFill>
                <a:effectLst/>
                <a:latin typeface="Arial" pitchFamily="34" charset="0"/>
                <a:cs typeface="Arial" pitchFamily="34" charset="0"/>
              </a:rPr>
              <a:t>, 2011-2020 </a:t>
            </a:r>
            <a:r>
              <a:rPr kumimoji="1" lang="en-US" altLang="ja-JP" sz="1100" b="0" kern="1200" dirty="0">
                <a:ln>
                  <a:noFill/>
                </a:ln>
                <a:solidFill>
                  <a:schemeClr val="bg1"/>
                </a:solidFill>
                <a:effectLst/>
                <a:latin typeface="+mn-ea"/>
                <a:ea typeface="+mn-ea"/>
                <a:cs typeface="+mj-cs"/>
              </a:rPr>
              <a:t>&lt;UR-BM&gt;&lt;age</a:t>
            </a:r>
            <a:r>
              <a:rPr kumimoji="1" lang="ja-JP" altLang="ja-JP" sz="1100" b="0" kern="1200" dirty="0">
                <a:ln>
                  <a:noFill/>
                </a:ln>
                <a:solidFill>
                  <a:schemeClr val="bg1"/>
                </a:solidFill>
                <a:effectLst/>
                <a:latin typeface="+mn-ea"/>
                <a:ea typeface="+mn-ea"/>
                <a:cs typeface="+mj-cs"/>
              </a:rPr>
              <a:t>≤</a:t>
            </a:r>
            <a:r>
              <a:rPr kumimoji="1" lang="en-US" altLang="ja-JP" sz="1100" b="0" kern="1200" dirty="0">
                <a:ln>
                  <a:noFill/>
                </a:ln>
                <a:solidFill>
                  <a:schemeClr val="bg1"/>
                </a:solidFill>
                <a:effectLst/>
              </a:rPr>
              <a:t>15&gt;</a:t>
            </a:r>
            <a:endParaRPr lang="ja-JP" altLang="ja-JP" sz="1100" dirty="0">
              <a:solidFill>
                <a:schemeClr val="bg1"/>
              </a:solidFill>
              <a:effectLst/>
            </a:endParaRPr>
          </a:p>
        </p:txBody>
      </p:sp>
      <p:pic>
        <p:nvPicPr>
          <p:cNvPr id="4" name="図 3" descr="グラフ, 折れ線グラフ&#10;&#10;自動的に生成された説明">
            <a:extLst>
              <a:ext uri="{FF2B5EF4-FFF2-40B4-BE49-F238E27FC236}">
                <a16:creationId xmlns:a16="http://schemas.microsoft.com/office/drawing/2014/main" id="{4A7D7EFA-C374-44FD-946C-267EB03B3217}"/>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2743972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dirty="0">
                <a:solidFill>
                  <a:schemeClr val="bg1"/>
                </a:solidFill>
                <a:effectLst/>
                <a:latin typeface="Arial" pitchFamily="34" charset="0"/>
                <a:cs typeface="Arial" pitchFamily="34" charset="0"/>
              </a:rPr>
              <a:t>Survival after Allogeneic Transplants </a:t>
            </a:r>
            <a:br>
              <a:rPr lang="en-US" altLang="ja-JP" sz="2500" spc="-100" dirty="0">
                <a:solidFill>
                  <a:schemeClr val="bg1"/>
                </a:solidFill>
                <a:effectLst/>
                <a:latin typeface="Arial" pitchFamily="34" charset="0"/>
                <a:cs typeface="Arial" pitchFamily="34" charset="0"/>
              </a:rPr>
            </a:br>
            <a:r>
              <a:rPr lang="en-US" altLang="ja-JP" sz="2500" spc="-100" dirty="0">
                <a:solidFill>
                  <a:schemeClr val="bg1"/>
                </a:solidFill>
                <a:effectLst/>
                <a:latin typeface="Arial" pitchFamily="34" charset="0"/>
                <a:cs typeface="Arial" pitchFamily="34" charset="0"/>
              </a:rPr>
              <a:t>for </a:t>
            </a:r>
            <a:r>
              <a:rPr lang="en-US" altLang="ja-JP" sz="2500" spc="-100" dirty="0">
                <a:solidFill>
                  <a:schemeClr val="bg1"/>
                </a:solidFill>
                <a:effectLst/>
                <a:latin typeface="Arial" pitchFamily="34" charset="0"/>
                <a:ea typeface="メイリオ" pitchFamily="50" charset="-128"/>
                <a:cs typeface="Arial" pitchFamily="34" charset="0"/>
              </a:rPr>
              <a:t>ALL</a:t>
            </a:r>
            <a:r>
              <a:rPr lang="en-US" altLang="ja-JP" sz="2500" spc="-100" dirty="0">
                <a:solidFill>
                  <a:schemeClr val="bg1"/>
                </a:solidFill>
                <a:effectLst/>
                <a:latin typeface="Arial" pitchFamily="34" charset="0"/>
                <a:cs typeface="Arial" pitchFamily="34" charset="0"/>
              </a:rPr>
              <a:t>, 2011-2020 </a:t>
            </a:r>
            <a:r>
              <a:rPr kumimoji="1" lang="en-US" altLang="ja-JP" sz="1000" b="0" kern="1200" dirty="0">
                <a:ln>
                  <a:noFill/>
                </a:ln>
                <a:solidFill>
                  <a:schemeClr val="bg1"/>
                </a:solidFill>
                <a:effectLst/>
                <a:latin typeface="+mn-ea"/>
                <a:ea typeface="+mn-ea"/>
                <a:cs typeface="+mj-cs"/>
              </a:rPr>
              <a:t>&lt;UR-BM&gt;&lt;age</a:t>
            </a:r>
            <a:r>
              <a:rPr kumimoji="1" lang="ja-JP" altLang="ja-JP" sz="1000" b="0" kern="1200" dirty="0">
                <a:ln>
                  <a:noFill/>
                </a:ln>
                <a:solidFill>
                  <a:schemeClr val="bg1"/>
                </a:solidFill>
                <a:effectLst/>
                <a:latin typeface="+mn-ea"/>
                <a:ea typeface="+mn-ea"/>
                <a:cs typeface="+mj-cs"/>
              </a:rPr>
              <a:t>≥</a:t>
            </a:r>
            <a:r>
              <a:rPr kumimoji="1" lang="en-US" altLang="ja-JP" sz="1000" b="0" kern="1200" dirty="0">
                <a:ln>
                  <a:noFill/>
                </a:ln>
                <a:solidFill>
                  <a:schemeClr val="bg1"/>
                </a:solidFill>
                <a:effectLst/>
              </a:rPr>
              <a:t>16&gt;</a:t>
            </a:r>
            <a:endParaRPr lang="ja-JP" altLang="ja-JP" sz="1000" dirty="0">
              <a:solidFill>
                <a:schemeClr val="bg1"/>
              </a:solidFill>
              <a:effectLst/>
            </a:endParaRPr>
          </a:p>
        </p:txBody>
      </p:sp>
      <p:pic>
        <p:nvPicPr>
          <p:cNvPr id="4" name="図 3" descr="グラフ, 折れ線グラフ&#10;&#10;自動的に生成された説明">
            <a:extLst>
              <a:ext uri="{FF2B5EF4-FFF2-40B4-BE49-F238E27FC236}">
                <a16:creationId xmlns:a16="http://schemas.microsoft.com/office/drawing/2014/main" id="{DC379940-8488-4250-AE45-1DE8931C5D8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4827750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pc="-100" dirty="0">
                <a:solidFill>
                  <a:schemeClr val="bg1"/>
                </a:solidFill>
                <a:effectLst/>
                <a:latin typeface="Arial" pitchFamily="34" charset="0"/>
                <a:cs typeface="Arial" pitchFamily="34" charset="0"/>
              </a:rPr>
              <a:t>Survival after Allogeneic Transplants </a:t>
            </a:r>
            <a:br>
              <a:rPr lang="en-US" altLang="ja-JP" spc="-100" dirty="0">
                <a:solidFill>
                  <a:schemeClr val="bg1"/>
                </a:solidFill>
                <a:effectLst/>
                <a:latin typeface="Arial" pitchFamily="34" charset="0"/>
                <a:cs typeface="Arial" pitchFamily="34" charset="0"/>
              </a:rPr>
            </a:br>
            <a:r>
              <a:rPr lang="en-US" altLang="ja-JP" spc="-100" dirty="0">
                <a:solidFill>
                  <a:schemeClr val="bg1"/>
                </a:solidFill>
                <a:effectLst/>
                <a:latin typeface="Arial" pitchFamily="34" charset="0"/>
                <a:cs typeface="Arial" pitchFamily="34" charset="0"/>
              </a:rPr>
              <a:t>for </a:t>
            </a:r>
            <a:r>
              <a:rPr lang="en-US" altLang="ja-JP" spc="-100" dirty="0">
                <a:solidFill>
                  <a:schemeClr val="bg1"/>
                </a:solidFill>
                <a:effectLst/>
                <a:latin typeface="Arial" pitchFamily="34" charset="0"/>
                <a:ea typeface="メイリオ" pitchFamily="50" charset="-128"/>
                <a:cs typeface="Arial" pitchFamily="34" charset="0"/>
              </a:rPr>
              <a:t>ALL</a:t>
            </a:r>
            <a:r>
              <a:rPr lang="en-US" altLang="ja-JP" spc="-100" dirty="0">
                <a:solidFill>
                  <a:schemeClr val="bg1"/>
                </a:solidFill>
                <a:effectLst/>
                <a:latin typeface="Arial" pitchFamily="34" charset="0"/>
                <a:cs typeface="Arial" pitchFamily="34" charset="0"/>
              </a:rPr>
              <a:t>, 2011-2020 </a:t>
            </a:r>
            <a:r>
              <a:rPr kumimoji="1" lang="en-US" altLang="ja-JP" sz="2800" b="0" kern="1200" dirty="0">
                <a:ln>
                  <a:noFill/>
                </a:ln>
                <a:solidFill>
                  <a:schemeClr val="bg1"/>
                </a:solidFill>
                <a:effectLst/>
                <a:latin typeface="+mn-ea"/>
                <a:ea typeface="+mn-ea"/>
                <a:cs typeface="+mj-cs"/>
              </a:rPr>
              <a:t>&lt;UR-CB&gt;&lt;age≤15&gt;</a:t>
            </a:r>
            <a:endParaRPr lang="ja-JP" altLang="ja-JP" sz="2000" dirty="0">
              <a:solidFill>
                <a:schemeClr val="bg1"/>
              </a:solidFill>
              <a:effectLst/>
            </a:endParaRPr>
          </a:p>
        </p:txBody>
      </p:sp>
      <p:pic>
        <p:nvPicPr>
          <p:cNvPr id="7" name="図 6" descr="グラフ, 折れ線グラフ&#10;&#10;自動的に生成された説明">
            <a:extLst>
              <a:ext uri="{FF2B5EF4-FFF2-40B4-BE49-F238E27FC236}">
                <a16:creationId xmlns:a16="http://schemas.microsoft.com/office/drawing/2014/main" id="{FAF21BFF-90A7-470B-9D83-3AEA0901809D}"/>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8016697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dirty="0">
                <a:solidFill>
                  <a:schemeClr val="bg1"/>
                </a:solidFill>
                <a:effectLst/>
                <a:latin typeface="Arial" pitchFamily="34" charset="0"/>
                <a:cs typeface="Arial" pitchFamily="34" charset="0"/>
              </a:rPr>
              <a:t>Survival after Allogeneic Transplants </a:t>
            </a:r>
            <a:br>
              <a:rPr lang="en-US" altLang="ja-JP" sz="2500" spc="-100" dirty="0">
                <a:solidFill>
                  <a:schemeClr val="bg1"/>
                </a:solidFill>
                <a:effectLst/>
                <a:latin typeface="Arial" pitchFamily="34" charset="0"/>
                <a:cs typeface="Arial" pitchFamily="34" charset="0"/>
              </a:rPr>
            </a:br>
            <a:r>
              <a:rPr lang="en-US" altLang="ja-JP" sz="2500" spc="-100" dirty="0">
                <a:solidFill>
                  <a:schemeClr val="bg1"/>
                </a:solidFill>
                <a:effectLst/>
                <a:latin typeface="Arial" pitchFamily="34" charset="0"/>
                <a:cs typeface="Arial" pitchFamily="34" charset="0"/>
              </a:rPr>
              <a:t>for </a:t>
            </a:r>
            <a:r>
              <a:rPr lang="en-US" altLang="ja-JP" sz="2500" spc="-100" dirty="0">
                <a:solidFill>
                  <a:schemeClr val="bg1"/>
                </a:solidFill>
                <a:effectLst/>
                <a:latin typeface="Arial" pitchFamily="34" charset="0"/>
                <a:ea typeface="メイリオ" pitchFamily="50" charset="-128"/>
                <a:cs typeface="Arial" pitchFamily="34" charset="0"/>
              </a:rPr>
              <a:t>ALL</a:t>
            </a:r>
            <a:r>
              <a:rPr lang="en-US" altLang="ja-JP" sz="2500" spc="-100" dirty="0">
                <a:solidFill>
                  <a:schemeClr val="bg1"/>
                </a:solidFill>
                <a:effectLst/>
                <a:latin typeface="Arial" pitchFamily="34" charset="0"/>
                <a:cs typeface="Arial" pitchFamily="34" charset="0"/>
              </a:rPr>
              <a:t>, 2011-2020 </a:t>
            </a:r>
            <a:r>
              <a:rPr kumimoji="1" lang="en-US" altLang="ja-JP" sz="1000" b="0" kern="1200" dirty="0">
                <a:ln>
                  <a:noFill/>
                </a:ln>
                <a:solidFill>
                  <a:schemeClr val="bg1"/>
                </a:solidFill>
                <a:effectLst/>
                <a:latin typeface="+mn-ea"/>
                <a:ea typeface="+mn-ea"/>
                <a:cs typeface="+mj-cs"/>
              </a:rPr>
              <a:t>&lt;UR-CB&gt;&lt;age</a:t>
            </a:r>
            <a:r>
              <a:rPr kumimoji="1" lang="ja-JP" altLang="ja-JP" sz="1000" b="0" kern="1200" dirty="0">
                <a:ln>
                  <a:noFill/>
                </a:ln>
                <a:solidFill>
                  <a:schemeClr val="bg1"/>
                </a:solidFill>
                <a:effectLst/>
                <a:latin typeface="+mn-ea"/>
                <a:ea typeface="+mn-ea"/>
                <a:cs typeface="+mj-cs"/>
              </a:rPr>
              <a:t>≥</a:t>
            </a:r>
            <a:r>
              <a:rPr kumimoji="1" lang="en-US" altLang="ja-JP" sz="1000" b="0" kern="1200" dirty="0">
                <a:ln>
                  <a:noFill/>
                </a:ln>
                <a:solidFill>
                  <a:schemeClr val="bg1"/>
                </a:solidFill>
                <a:effectLst/>
              </a:rPr>
              <a:t>16&gt;</a:t>
            </a:r>
            <a:endParaRPr lang="ja-JP" altLang="ja-JP" sz="1000" dirty="0">
              <a:solidFill>
                <a:schemeClr val="bg1"/>
              </a:solidFill>
              <a:effectLst/>
            </a:endParaRPr>
          </a:p>
        </p:txBody>
      </p:sp>
      <p:pic>
        <p:nvPicPr>
          <p:cNvPr id="4" name="図 3" descr="グラフ, 折れ線グラフ&#10;&#10;自動的に生成された説明">
            <a:extLst>
              <a:ext uri="{FF2B5EF4-FFF2-40B4-BE49-F238E27FC236}">
                <a16:creationId xmlns:a16="http://schemas.microsoft.com/office/drawing/2014/main" id="{834D0F17-0E1B-47E9-A190-397C84CBEC73}"/>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295603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rtl="0" eaLnBrk="1" fontAlgn="base" latinLnBrk="0" hangingPunct="1"/>
            <a:r>
              <a:rPr lang="en-US" altLang="ja-JP" spc="-100" dirty="0">
                <a:solidFill>
                  <a:schemeClr val="bg1"/>
                </a:solidFill>
                <a:effectLst/>
                <a:latin typeface="Arial" pitchFamily="34" charset="0"/>
                <a:cs typeface="Arial" pitchFamily="34" charset="0"/>
              </a:rPr>
              <a:t>Survival after Allogeneic Transplants </a:t>
            </a:r>
            <a:br>
              <a:rPr lang="en-US" altLang="ja-JP" spc="-100" dirty="0">
                <a:solidFill>
                  <a:schemeClr val="bg1"/>
                </a:solidFill>
                <a:effectLst/>
                <a:latin typeface="Arial" pitchFamily="34" charset="0"/>
                <a:cs typeface="Arial" pitchFamily="34" charset="0"/>
              </a:rPr>
            </a:br>
            <a:r>
              <a:rPr lang="en-US" altLang="ja-JP" spc="-100" dirty="0">
                <a:solidFill>
                  <a:schemeClr val="bg1"/>
                </a:solidFill>
                <a:effectLst/>
                <a:latin typeface="Arial" pitchFamily="34" charset="0"/>
                <a:cs typeface="Arial" pitchFamily="34" charset="0"/>
              </a:rPr>
              <a:t>for </a:t>
            </a:r>
            <a:r>
              <a:rPr lang="en-US" altLang="ja-JP" spc="-100" dirty="0">
                <a:solidFill>
                  <a:schemeClr val="bg1"/>
                </a:solidFill>
                <a:effectLst/>
                <a:latin typeface="Arial" pitchFamily="34" charset="0"/>
                <a:ea typeface="メイリオ" pitchFamily="50" charset="-128"/>
                <a:cs typeface="Arial" pitchFamily="34" charset="0"/>
              </a:rPr>
              <a:t>CML</a:t>
            </a:r>
            <a:r>
              <a:rPr lang="en-US" altLang="ja-JP" spc="-100" dirty="0">
                <a:solidFill>
                  <a:schemeClr val="bg1"/>
                </a:solidFill>
                <a:effectLst/>
                <a:latin typeface="Arial" pitchFamily="34" charset="0"/>
                <a:cs typeface="Arial" pitchFamily="34" charset="0"/>
              </a:rPr>
              <a:t>, 2011-2020 </a:t>
            </a:r>
            <a:r>
              <a:rPr kumimoji="1" lang="en-US" altLang="ja-JP" sz="1100" b="0" kern="1200" dirty="0">
                <a:ln>
                  <a:noFill/>
                </a:ln>
                <a:solidFill>
                  <a:schemeClr val="bg1"/>
                </a:solidFill>
                <a:effectLst/>
                <a:latin typeface="+mn-ea"/>
                <a:ea typeface="+mn-ea"/>
                <a:cs typeface="+mj-cs"/>
              </a:rPr>
              <a:t>&lt;Allogeneic&gt;&lt;age</a:t>
            </a:r>
            <a:r>
              <a:rPr kumimoji="1" lang="ja-JP" altLang="ja-JP" sz="1100" b="0" kern="1200" dirty="0">
                <a:ln>
                  <a:noFill/>
                </a:ln>
                <a:solidFill>
                  <a:schemeClr val="bg1"/>
                </a:solidFill>
                <a:effectLst/>
                <a:latin typeface="+mn-ea"/>
                <a:ea typeface="+mn-ea"/>
                <a:cs typeface="+mj-cs"/>
              </a:rPr>
              <a:t>≤</a:t>
            </a:r>
            <a:r>
              <a:rPr kumimoji="1" lang="en-US" altLang="ja-JP" sz="1100" b="0" kern="1200" dirty="0">
                <a:ln>
                  <a:noFill/>
                </a:ln>
                <a:solidFill>
                  <a:schemeClr val="bg1"/>
                </a:solidFill>
                <a:effectLst/>
              </a:rPr>
              <a:t>15&gt;</a:t>
            </a:r>
            <a:endParaRPr lang="ja-JP" altLang="ja-JP" sz="1100" dirty="0">
              <a:solidFill>
                <a:schemeClr val="bg1"/>
              </a:solidFill>
              <a:effectLst/>
            </a:endParaRPr>
          </a:p>
        </p:txBody>
      </p:sp>
      <p:pic>
        <p:nvPicPr>
          <p:cNvPr id="4" name="図 3" descr="グラフ&#10;&#10;自動的に生成された説明">
            <a:extLst>
              <a:ext uri="{FF2B5EF4-FFF2-40B4-BE49-F238E27FC236}">
                <a16:creationId xmlns:a16="http://schemas.microsoft.com/office/drawing/2014/main" id="{822E4DF9-6A1F-4C55-8FB5-878B18E7471F}"/>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66182115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dirty="0">
                <a:solidFill>
                  <a:schemeClr val="bg1"/>
                </a:solidFill>
                <a:effectLst/>
                <a:latin typeface="Arial" pitchFamily="34" charset="0"/>
                <a:cs typeface="Arial" pitchFamily="34" charset="0"/>
              </a:rPr>
              <a:t>Survival after Allogeneic Transplants </a:t>
            </a:r>
            <a:br>
              <a:rPr lang="en-US" altLang="ja-JP" sz="2500" spc="-100" dirty="0">
                <a:solidFill>
                  <a:schemeClr val="bg1"/>
                </a:solidFill>
                <a:effectLst/>
                <a:latin typeface="Arial" pitchFamily="34" charset="0"/>
                <a:cs typeface="Arial" pitchFamily="34" charset="0"/>
              </a:rPr>
            </a:br>
            <a:r>
              <a:rPr lang="en-US" altLang="ja-JP" sz="2500" spc="-100" dirty="0">
                <a:solidFill>
                  <a:schemeClr val="bg1"/>
                </a:solidFill>
                <a:effectLst/>
                <a:latin typeface="Arial" pitchFamily="34" charset="0"/>
                <a:cs typeface="Arial" pitchFamily="34" charset="0"/>
              </a:rPr>
              <a:t>for </a:t>
            </a:r>
            <a:r>
              <a:rPr lang="en-US" altLang="ja-JP" sz="2500" spc="-100" dirty="0">
                <a:solidFill>
                  <a:schemeClr val="bg1"/>
                </a:solidFill>
                <a:effectLst/>
                <a:latin typeface="Arial" pitchFamily="34" charset="0"/>
                <a:ea typeface="メイリオ" pitchFamily="50" charset="-128"/>
                <a:cs typeface="Arial" pitchFamily="34" charset="0"/>
              </a:rPr>
              <a:t>CML</a:t>
            </a:r>
            <a:r>
              <a:rPr lang="en-US" altLang="ja-JP" sz="2500" spc="-100" dirty="0">
                <a:solidFill>
                  <a:schemeClr val="bg1"/>
                </a:solidFill>
                <a:effectLst/>
                <a:latin typeface="Arial" pitchFamily="34" charset="0"/>
                <a:cs typeface="Arial" pitchFamily="34" charset="0"/>
              </a:rPr>
              <a:t>, 2011-2020 </a:t>
            </a:r>
            <a:r>
              <a:rPr kumimoji="1" lang="en-US" altLang="ja-JP" sz="1000" b="0" kern="1200" dirty="0">
                <a:ln>
                  <a:noFill/>
                </a:ln>
                <a:solidFill>
                  <a:schemeClr val="bg1"/>
                </a:solidFill>
                <a:effectLst/>
                <a:latin typeface="+mn-ea"/>
                <a:ea typeface="+mn-ea"/>
                <a:cs typeface="+mj-cs"/>
              </a:rPr>
              <a:t>&lt;Allogeneic&gt;&lt;age</a:t>
            </a:r>
            <a:r>
              <a:rPr kumimoji="1" lang="ja-JP" altLang="ja-JP" sz="1000" b="0" kern="1200" dirty="0">
                <a:ln>
                  <a:noFill/>
                </a:ln>
                <a:solidFill>
                  <a:schemeClr val="bg1"/>
                </a:solidFill>
                <a:effectLst/>
                <a:latin typeface="+mn-ea"/>
                <a:ea typeface="+mn-ea"/>
                <a:cs typeface="+mj-cs"/>
              </a:rPr>
              <a:t>≥</a:t>
            </a:r>
            <a:r>
              <a:rPr kumimoji="1" lang="en-US" altLang="ja-JP" sz="1000" b="0" kern="1200" dirty="0">
                <a:ln>
                  <a:noFill/>
                </a:ln>
                <a:solidFill>
                  <a:schemeClr val="bg1"/>
                </a:solidFill>
                <a:effectLst/>
              </a:rPr>
              <a:t>16&gt;</a:t>
            </a:r>
            <a:endParaRPr lang="ja-JP" altLang="ja-JP" sz="1000" dirty="0">
              <a:solidFill>
                <a:schemeClr val="bg1"/>
              </a:solidFill>
              <a:effectLst/>
            </a:endParaRPr>
          </a:p>
        </p:txBody>
      </p:sp>
      <p:pic>
        <p:nvPicPr>
          <p:cNvPr id="4" name="図 3" descr="グラフ, 折れ線グラフ&#10;&#10;自動的に生成された説明">
            <a:extLst>
              <a:ext uri="{FF2B5EF4-FFF2-40B4-BE49-F238E27FC236}">
                <a16:creationId xmlns:a16="http://schemas.microsoft.com/office/drawing/2014/main" id="{EB954E20-2D85-434D-9BDD-DFA90C338E02}"/>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0652569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r>
              <a:rPr lang="en-US" altLang="ja-JP" sz="2500" spc="-100" dirty="0">
                <a:solidFill>
                  <a:schemeClr val="bg1"/>
                </a:solidFill>
                <a:effectLst/>
                <a:latin typeface="Arial" pitchFamily="34" charset="0"/>
                <a:cs typeface="Arial" pitchFamily="34" charset="0"/>
              </a:rPr>
              <a:t>Survival after Allogeneic Transplants </a:t>
            </a:r>
            <a:br>
              <a:rPr lang="en-US" altLang="ja-JP" sz="2500" spc="-100" dirty="0">
                <a:solidFill>
                  <a:schemeClr val="bg1"/>
                </a:solidFill>
                <a:effectLst/>
                <a:latin typeface="Arial" pitchFamily="34" charset="0"/>
                <a:cs typeface="Arial" pitchFamily="34" charset="0"/>
              </a:rPr>
            </a:br>
            <a:r>
              <a:rPr lang="en-US" altLang="ja-JP" sz="2500" spc="-100" dirty="0">
                <a:solidFill>
                  <a:schemeClr val="bg1"/>
                </a:solidFill>
                <a:effectLst/>
                <a:latin typeface="Arial" pitchFamily="34" charset="0"/>
                <a:cs typeface="Arial" pitchFamily="34" charset="0"/>
              </a:rPr>
              <a:t>for </a:t>
            </a:r>
            <a:r>
              <a:rPr lang="en-US" altLang="ja-JP" sz="2500" spc="-100" dirty="0">
                <a:solidFill>
                  <a:schemeClr val="bg1"/>
                </a:solidFill>
                <a:effectLst/>
                <a:latin typeface="Arial" pitchFamily="34" charset="0"/>
                <a:ea typeface="メイリオ" pitchFamily="50" charset="-128"/>
                <a:cs typeface="Arial" pitchFamily="34" charset="0"/>
              </a:rPr>
              <a:t>CML</a:t>
            </a:r>
            <a:r>
              <a:rPr lang="en-US" altLang="ja-JP" sz="2500" spc="-100" dirty="0">
                <a:solidFill>
                  <a:schemeClr val="bg1"/>
                </a:solidFill>
                <a:effectLst/>
                <a:latin typeface="Arial" pitchFamily="34" charset="0"/>
                <a:cs typeface="Arial" pitchFamily="34" charset="0"/>
              </a:rPr>
              <a:t>, 2011-2020 </a:t>
            </a:r>
            <a:r>
              <a:rPr kumimoji="1" lang="en-US" altLang="ja-JP" sz="1000" b="0" kern="1200" dirty="0">
                <a:ln>
                  <a:noFill/>
                </a:ln>
                <a:solidFill>
                  <a:schemeClr val="bg1"/>
                </a:solidFill>
                <a:effectLst/>
                <a:latin typeface="+mn-ea"/>
                <a:ea typeface="+mn-ea"/>
                <a:cs typeface="+mj-cs"/>
              </a:rPr>
              <a:t>&lt;HLA-identical</a:t>
            </a:r>
            <a:r>
              <a:rPr kumimoji="1" lang="en-US" altLang="ja-JP" sz="1000" b="0" kern="1200" baseline="0" dirty="0">
                <a:ln>
                  <a:noFill/>
                </a:ln>
                <a:solidFill>
                  <a:schemeClr val="bg1"/>
                </a:solidFill>
                <a:effectLst/>
                <a:latin typeface="+mn-ea"/>
                <a:ea typeface="+mn-ea"/>
                <a:cs typeface="+mj-cs"/>
              </a:rPr>
              <a:t> Sibling&gt; &lt;</a:t>
            </a:r>
            <a:r>
              <a:rPr kumimoji="1" lang="en-US" altLang="ja-JP" sz="1000" b="0" kern="1200" dirty="0">
                <a:ln>
                  <a:noFill/>
                </a:ln>
                <a:solidFill>
                  <a:schemeClr val="bg1"/>
                </a:solidFill>
                <a:effectLst/>
                <a:latin typeface="+mn-ea"/>
                <a:ea typeface="+mn-ea"/>
                <a:cs typeface="+mj-cs"/>
              </a:rPr>
              <a:t>age</a:t>
            </a:r>
            <a:r>
              <a:rPr kumimoji="1" lang="ja-JP" altLang="ja-JP" sz="1000" b="0" kern="1200" dirty="0">
                <a:ln>
                  <a:noFill/>
                </a:ln>
                <a:solidFill>
                  <a:schemeClr val="bg1"/>
                </a:solidFill>
                <a:effectLst/>
                <a:latin typeface="+mn-ea"/>
                <a:ea typeface="+mn-ea"/>
                <a:cs typeface="+mj-cs"/>
              </a:rPr>
              <a:t>≥</a:t>
            </a:r>
            <a:r>
              <a:rPr kumimoji="1" lang="en-US" altLang="ja-JP" sz="1000" b="0" kern="1200" dirty="0">
                <a:ln>
                  <a:noFill/>
                </a:ln>
                <a:solidFill>
                  <a:schemeClr val="bg1"/>
                </a:solidFill>
                <a:effectLst/>
                <a:latin typeface="+mn-ea"/>
                <a:ea typeface="+mn-ea"/>
                <a:cs typeface="+mj-cs"/>
              </a:rPr>
              <a:t>16</a:t>
            </a:r>
            <a:r>
              <a:rPr kumimoji="1" lang="en-US" altLang="ja-JP" sz="1000" b="0" kern="1200" baseline="0" dirty="0">
                <a:ln>
                  <a:noFill/>
                </a:ln>
                <a:solidFill>
                  <a:schemeClr val="bg1"/>
                </a:solidFill>
                <a:effectLst/>
              </a:rPr>
              <a:t>&gt;</a:t>
            </a:r>
            <a:endParaRPr kumimoji="1" lang="ja-JP" altLang="ja-JP" sz="1000" b="1" i="0" kern="1200" spc="0" baseline="0" dirty="0">
              <a:solidFill>
                <a:schemeClr val="bg1"/>
              </a:solidFill>
              <a:latin typeface="HGP明朝E"/>
              <a:ea typeface="HGP明朝E"/>
              <a:cs typeface="+mn-cs"/>
            </a:endParaRPr>
          </a:p>
        </p:txBody>
      </p:sp>
      <p:pic>
        <p:nvPicPr>
          <p:cNvPr id="4" name="図 3" descr="グラフ, 折れ線グラフ&#10;&#10;自動的に生成された説明">
            <a:extLst>
              <a:ext uri="{FF2B5EF4-FFF2-40B4-BE49-F238E27FC236}">
                <a16:creationId xmlns:a16="http://schemas.microsoft.com/office/drawing/2014/main" id="{BD10713A-60BC-40D7-A7D3-93DF7CB6B374}"/>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119868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spc="-100" dirty="0">
                <a:solidFill>
                  <a:schemeClr val="bg1"/>
                </a:solidFill>
                <a:effectLst/>
                <a:latin typeface="Arial" panose="020B0604020202020204" pitchFamily="34" charset="0"/>
                <a:cs typeface="Arial" panose="020B0604020202020204" pitchFamily="34" charset="0"/>
              </a:rPr>
              <a:t>Annual Number of Transplant Recipients</a:t>
            </a:r>
            <a:br>
              <a:rPr lang="en-US" altLang="ja-JP" spc="-100" dirty="0">
                <a:solidFill>
                  <a:schemeClr val="bg1"/>
                </a:solidFill>
                <a:effectLst/>
                <a:latin typeface="Arial" panose="020B0604020202020204" pitchFamily="34" charset="0"/>
                <a:cs typeface="Arial" panose="020B0604020202020204" pitchFamily="34" charset="0"/>
              </a:rPr>
            </a:br>
            <a:r>
              <a:rPr lang="en-US" altLang="ja-JP" dirty="0">
                <a:solidFill>
                  <a:schemeClr val="bg1"/>
                </a:solidFill>
                <a:effectLst/>
                <a:latin typeface="Arial" pitchFamily="34" charset="0"/>
                <a:ea typeface="Verdana" pitchFamily="34" charset="0"/>
                <a:cs typeface="Arial" pitchFamily="34" charset="0"/>
              </a:rPr>
              <a:t>by Recipient Age at Transplant </a:t>
            </a:r>
            <a:r>
              <a:rPr lang="en-US" altLang="ja-JP" sz="2000" b="0" spc="-150" dirty="0">
                <a:solidFill>
                  <a:schemeClr val="bg1"/>
                </a:solidFill>
                <a:effectLst/>
                <a:latin typeface="ＭＳ ゴシック" pitchFamily="49" charset="-128"/>
                <a:ea typeface="ＭＳ ゴシック" pitchFamily="49" charset="-128"/>
                <a:cs typeface="Arial" pitchFamily="34" charset="0"/>
              </a:rPr>
              <a:t>&lt;</a:t>
            </a:r>
            <a:r>
              <a:rPr kumimoji="1" lang="en-US" altLang="ja-JP" sz="1100" b="0" kern="1200" dirty="0">
                <a:ln>
                  <a:noFill/>
                </a:ln>
                <a:solidFill>
                  <a:schemeClr val="bg1"/>
                </a:solidFill>
                <a:effectLst/>
                <a:latin typeface="ＭＳ ゴシック" pitchFamily="49" charset="-128"/>
                <a:ea typeface="ＭＳ ゴシック" pitchFamily="49" charset="-128"/>
              </a:rPr>
              <a:t>Autologous/</a:t>
            </a:r>
            <a:r>
              <a:rPr kumimoji="1" lang="en-US" altLang="ja-JP" sz="1100" b="0" kern="1200" baseline="0" dirty="0">
                <a:ln>
                  <a:noFill/>
                </a:ln>
                <a:solidFill>
                  <a:schemeClr val="bg1"/>
                </a:solidFill>
                <a:effectLst/>
              </a:rPr>
              <a:t>Allogeneic</a:t>
            </a:r>
            <a:r>
              <a:rPr kumimoji="1" lang="en-US" altLang="ja-JP" sz="1100" b="0" kern="1200" dirty="0">
                <a:ln>
                  <a:noFill/>
                </a:ln>
                <a:solidFill>
                  <a:schemeClr val="bg1"/>
                </a:solidFill>
                <a:effectLst/>
                <a:latin typeface="ＭＳ ゴシック" pitchFamily="49" charset="-128"/>
                <a:ea typeface="ＭＳ ゴシック" pitchFamily="49" charset="-128"/>
              </a:rPr>
              <a:t>&gt;</a:t>
            </a:r>
            <a:endParaRPr kumimoji="1" lang="ja-JP" altLang="en-US" sz="1100" b="0" dirty="0">
              <a:solidFill>
                <a:schemeClr val="bg1"/>
              </a:solidFill>
              <a:effectLst/>
              <a:latin typeface="ＭＳ ゴシック" pitchFamily="49" charset="-128"/>
              <a:ea typeface="ＭＳ ゴシック" pitchFamily="49" charset="-128"/>
            </a:endParaRPr>
          </a:p>
        </p:txBody>
      </p:sp>
      <p:pic>
        <p:nvPicPr>
          <p:cNvPr id="5" name="図 4" descr="グラフ&#10;&#10;自動的に生成された説明">
            <a:extLst>
              <a:ext uri="{FF2B5EF4-FFF2-40B4-BE49-F238E27FC236}">
                <a16:creationId xmlns:a16="http://schemas.microsoft.com/office/drawing/2014/main" id="{F6D891C9-DEFF-4FC3-AA40-CE24DCFAC4E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783949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dirty="0">
                <a:solidFill>
                  <a:schemeClr val="bg1"/>
                </a:solidFill>
                <a:effectLst/>
                <a:latin typeface="Arial" pitchFamily="34" charset="0"/>
                <a:cs typeface="Arial" pitchFamily="34" charset="0"/>
              </a:rPr>
              <a:t>Survival after Allogeneic Transplants </a:t>
            </a:r>
            <a:br>
              <a:rPr lang="en-US" altLang="ja-JP" sz="2500" spc="-100" dirty="0">
                <a:solidFill>
                  <a:schemeClr val="bg1"/>
                </a:solidFill>
                <a:effectLst/>
                <a:latin typeface="Arial" pitchFamily="34" charset="0"/>
                <a:cs typeface="Arial" pitchFamily="34" charset="0"/>
              </a:rPr>
            </a:br>
            <a:r>
              <a:rPr lang="en-US" altLang="ja-JP" sz="2500" spc="-100" dirty="0">
                <a:solidFill>
                  <a:schemeClr val="bg1"/>
                </a:solidFill>
                <a:effectLst/>
                <a:latin typeface="Arial" pitchFamily="34" charset="0"/>
                <a:cs typeface="Arial" pitchFamily="34" charset="0"/>
              </a:rPr>
              <a:t>for </a:t>
            </a:r>
            <a:r>
              <a:rPr lang="en-US" altLang="ja-JP" sz="2500" spc="-100" dirty="0">
                <a:solidFill>
                  <a:schemeClr val="bg1"/>
                </a:solidFill>
                <a:effectLst/>
                <a:latin typeface="Arial" pitchFamily="34" charset="0"/>
                <a:ea typeface="メイリオ" pitchFamily="50" charset="-128"/>
                <a:cs typeface="Arial" pitchFamily="34" charset="0"/>
              </a:rPr>
              <a:t>CML</a:t>
            </a:r>
            <a:r>
              <a:rPr lang="en-US" altLang="ja-JP" sz="2500" spc="-100" dirty="0">
                <a:solidFill>
                  <a:schemeClr val="bg1"/>
                </a:solidFill>
                <a:effectLst/>
                <a:latin typeface="Arial" pitchFamily="34" charset="0"/>
                <a:cs typeface="Arial" pitchFamily="34" charset="0"/>
              </a:rPr>
              <a:t>, 2011-2020 </a:t>
            </a:r>
            <a:r>
              <a:rPr kumimoji="1" lang="en-US" altLang="ja-JP" sz="1000" b="0" kern="1200" dirty="0">
                <a:ln>
                  <a:noFill/>
                </a:ln>
                <a:solidFill>
                  <a:schemeClr val="bg1"/>
                </a:solidFill>
                <a:effectLst/>
                <a:latin typeface="+mn-ea"/>
                <a:ea typeface="+mn-ea"/>
                <a:cs typeface="+mj-cs"/>
              </a:rPr>
              <a:t>&lt;UR-BM&gt;&lt;age</a:t>
            </a:r>
            <a:r>
              <a:rPr kumimoji="1" lang="ja-JP" altLang="ja-JP" sz="1000" b="0" kern="1200" dirty="0">
                <a:ln>
                  <a:noFill/>
                </a:ln>
                <a:solidFill>
                  <a:schemeClr val="bg1"/>
                </a:solidFill>
                <a:effectLst/>
                <a:latin typeface="+mn-ea"/>
                <a:ea typeface="+mn-ea"/>
                <a:cs typeface="+mj-cs"/>
              </a:rPr>
              <a:t>≥</a:t>
            </a:r>
            <a:r>
              <a:rPr kumimoji="1" lang="en-US" altLang="ja-JP" sz="1000" b="0" kern="1200" dirty="0">
                <a:ln>
                  <a:noFill/>
                </a:ln>
                <a:solidFill>
                  <a:schemeClr val="bg1"/>
                </a:solidFill>
                <a:effectLst/>
              </a:rPr>
              <a:t>16&gt;</a:t>
            </a:r>
            <a:endParaRPr lang="ja-JP" altLang="ja-JP" sz="1000" dirty="0">
              <a:solidFill>
                <a:schemeClr val="bg1"/>
              </a:solidFill>
              <a:effectLst/>
            </a:endParaRPr>
          </a:p>
        </p:txBody>
      </p:sp>
      <p:pic>
        <p:nvPicPr>
          <p:cNvPr id="4" name="図 3" descr="グラフ, 折れ線グラフ&#10;&#10;自動的に生成された説明">
            <a:extLst>
              <a:ext uri="{FF2B5EF4-FFF2-40B4-BE49-F238E27FC236}">
                <a16:creationId xmlns:a16="http://schemas.microsoft.com/office/drawing/2014/main" id="{EC688A5A-FE56-4A02-B560-C3B098C3DC87}"/>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8734842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dirty="0">
                <a:solidFill>
                  <a:schemeClr val="bg1"/>
                </a:solidFill>
                <a:effectLst/>
                <a:latin typeface="Arial" pitchFamily="34" charset="0"/>
                <a:cs typeface="Arial" pitchFamily="34" charset="0"/>
              </a:rPr>
              <a:t>Survival after Allogeneic Transplants </a:t>
            </a:r>
            <a:br>
              <a:rPr lang="en-US" altLang="ja-JP" sz="2500" spc="-100" dirty="0">
                <a:solidFill>
                  <a:schemeClr val="bg1"/>
                </a:solidFill>
                <a:effectLst/>
                <a:latin typeface="Arial" pitchFamily="34" charset="0"/>
                <a:cs typeface="Arial" pitchFamily="34" charset="0"/>
              </a:rPr>
            </a:br>
            <a:r>
              <a:rPr lang="en-US" altLang="ja-JP" sz="2500" spc="-100" dirty="0">
                <a:solidFill>
                  <a:schemeClr val="bg1"/>
                </a:solidFill>
                <a:effectLst/>
                <a:latin typeface="Arial" pitchFamily="34" charset="0"/>
                <a:cs typeface="Arial" pitchFamily="34" charset="0"/>
              </a:rPr>
              <a:t>for </a:t>
            </a:r>
            <a:r>
              <a:rPr lang="en-US" altLang="ja-JP" sz="2500" spc="-100" dirty="0">
                <a:solidFill>
                  <a:schemeClr val="bg1"/>
                </a:solidFill>
                <a:effectLst/>
                <a:latin typeface="Arial" pitchFamily="34" charset="0"/>
                <a:ea typeface="メイリオ" pitchFamily="50" charset="-128"/>
                <a:cs typeface="Arial" pitchFamily="34" charset="0"/>
              </a:rPr>
              <a:t>CML</a:t>
            </a:r>
            <a:r>
              <a:rPr lang="en-US" altLang="ja-JP" sz="2500" spc="-100" dirty="0">
                <a:solidFill>
                  <a:schemeClr val="bg1"/>
                </a:solidFill>
                <a:effectLst/>
                <a:latin typeface="Arial" pitchFamily="34" charset="0"/>
                <a:cs typeface="Arial" pitchFamily="34" charset="0"/>
              </a:rPr>
              <a:t>, 2011-2020 </a:t>
            </a:r>
            <a:r>
              <a:rPr kumimoji="1" lang="en-US" altLang="ja-JP" sz="1000" b="0" kern="1200" dirty="0">
                <a:ln>
                  <a:noFill/>
                </a:ln>
                <a:solidFill>
                  <a:schemeClr val="bg1"/>
                </a:solidFill>
                <a:effectLst/>
                <a:latin typeface="+mn-ea"/>
                <a:ea typeface="+mn-ea"/>
                <a:cs typeface="+mj-cs"/>
              </a:rPr>
              <a:t>&lt;UR-CB&gt;&lt;age</a:t>
            </a:r>
            <a:r>
              <a:rPr kumimoji="1" lang="ja-JP" altLang="ja-JP" sz="1000" b="0" kern="1200" dirty="0">
                <a:ln>
                  <a:noFill/>
                </a:ln>
                <a:solidFill>
                  <a:schemeClr val="bg1"/>
                </a:solidFill>
                <a:effectLst/>
                <a:latin typeface="+mn-ea"/>
                <a:ea typeface="+mn-ea"/>
                <a:cs typeface="+mj-cs"/>
              </a:rPr>
              <a:t>≥</a:t>
            </a:r>
            <a:r>
              <a:rPr kumimoji="1" lang="en-US" altLang="ja-JP" sz="1000" b="0" kern="1200" dirty="0">
                <a:ln>
                  <a:noFill/>
                </a:ln>
                <a:solidFill>
                  <a:schemeClr val="bg1"/>
                </a:solidFill>
                <a:effectLst/>
              </a:rPr>
              <a:t>16&gt;</a:t>
            </a:r>
            <a:endParaRPr lang="ja-JP" altLang="ja-JP" sz="1000" dirty="0">
              <a:solidFill>
                <a:schemeClr val="bg1"/>
              </a:solidFill>
              <a:effectLst/>
            </a:endParaRPr>
          </a:p>
        </p:txBody>
      </p:sp>
      <p:pic>
        <p:nvPicPr>
          <p:cNvPr id="4" name="図 3" descr="グラフ, 折れ線グラフ&#10;&#10;自動的に生成された説明">
            <a:extLst>
              <a:ext uri="{FF2B5EF4-FFF2-40B4-BE49-F238E27FC236}">
                <a16:creationId xmlns:a16="http://schemas.microsoft.com/office/drawing/2014/main" id="{C569FCB7-4EBD-4511-81A7-0952194B88DD}"/>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890837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タイトル 32"/>
          <p:cNvSpPr>
            <a:spLocks noGrp="1"/>
          </p:cNvSpPr>
          <p:nvPr>
            <p:ph type="title"/>
          </p:nvPr>
        </p:nvSpPr>
        <p:spPr/>
        <p:txBody>
          <a:bodyPr>
            <a:normAutofit fontScale="90000"/>
          </a:bodyPr>
          <a:lstStyle/>
          <a:p>
            <a:pPr rtl="0" eaLnBrk="1" fontAlgn="base" latinLnBrk="0" hangingPunct="1"/>
            <a:r>
              <a:rPr lang="en-US" altLang="ja-JP" spc="-100" dirty="0">
                <a:solidFill>
                  <a:schemeClr val="bg1"/>
                </a:solidFill>
                <a:effectLst/>
                <a:latin typeface="Arial" pitchFamily="34" charset="0"/>
                <a:cs typeface="Arial" pitchFamily="34" charset="0"/>
              </a:rPr>
              <a:t>Survival after Allogeneic Transplants </a:t>
            </a:r>
            <a:br>
              <a:rPr lang="en-US" altLang="ja-JP" spc="-100" dirty="0">
                <a:solidFill>
                  <a:schemeClr val="bg1"/>
                </a:solidFill>
                <a:effectLst/>
                <a:latin typeface="Arial" pitchFamily="34" charset="0"/>
                <a:cs typeface="Arial" pitchFamily="34" charset="0"/>
              </a:rPr>
            </a:br>
            <a:r>
              <a:rPr lang="en-US" altLang="ja-JP" spc="-100" dirty="0">
                <a:solidFill>
                  <a:schemeClr val="bg1"/>
                </a:solidFill>
                <a:effectLst/>
                <a:latin typeface="Arial" pitchFamily="34" charset="0"/>
                <a:cs typeface="Arial" pitchFamily="34" charset="0"/>
              </a:rPr>
              <a:t>for </a:t>
            </a:r>
            <a:r>
              <a:rPr lang="en-US" altLang="ja-JP" spc="-100" dirty="0">
                <a:solidFill>
                  <a:schemeClr val="bg1"/>
                </a:solidFill>
                <a:effectLst/>
                <a:latin typeface="Arial" pitchFamily="34" charset="0"/>
                <a:ea typeface="メイリオ" pitchFamily="50" charset="-128"/>
                <a:cs typeface="Arial" pitchFamily="34" charset="0"/>
              </a:rPr>
              <a:t>MDS</a:t>
            </a:r>
            <a:r>
              <a:rPr lang="en-US" altLang="ja-JP" spc="-100" dirty="0">
                <a:solidFill>
                  <a:schemeClr val="bg1"/>
                </a:solidFill>
                <a:effectLst/>
                <a:latin typeface="Arial" pitchFamily="34" charset="0"/>
                <a:cs typeface="Arial" pitchFamily="34" charset="0"/>
              </a:rPr>
              <a:t>, 2011-2020 </a:t>
            </a:r>
            <a:r>
              <a:rPr kumimoji="1" lang="en-US" altLang="ja-JP" sz="1100" b="0" kern="1200" dirty="0">
                <a:ln>
                  <a:noFill/>
                </a:ln>
                <a:solidFill>
                  <a:schemeClr val="bg1"/>
                </a:solidFill>
                <a:effectLst/>
                <a:latin typeface="+mn-ea"/>
                <a:ea typeface="+mn-ea"/>
                <a:cs typeface="+mj-cs"/>
              </a:rPr>
              <a:t>&lt;Allogeneic&gt;&lt;age</a:t>
            </a:r>
            <a:r>
              <a:rPr kumimoji="1" lang="ja-JP" altLang="ja-JP" sz="1100" b="0" kern="1200" dirty="0">
                <a:ln>
                  <a:noFill/>
                </a:ln>
                <a:solidFill>
                  <a:schemeClr val="bg1"/>
                </a:solidFill>
                <a:effectLst/>
                <a:latin typeface="+mn-ea"/>
                <a:ea typeface="+mn-ea"/>
                <a:cs typeface="+mj-cs"/>
              </a:rPr>
              <a:t>≤</a:t>
            </a:r>
            <a:r>
              <a:rPr kumimoji="1" lang="en-US" altLang="ja-JP" sz="1100" b="0" kern="1200" dirty="0">
                <a:ln>
                  <a:noFill/>
                </a:ln>
                <a:solidFill>
                  <a:schemeClr val="bg1"/>
                </a:solidFill>
                <a:effectLst/>
              </a:rPr>
              <a:t>15&gt;</a:t>
            </a:r>
            <a:endParaRPr lang="ja-JP" altLang="ja-JP" sz="1100" dirty="0">
              <a:solidFill>
                <a:schemeClr val="bg1"/>
              </a:solidFill>
              <a:effectLst/>
            </a:endParaRPr>
          </a:p>
        </p:txBody>
      </p:sp>
      <p:pic>
        <p:nvPicPr>
          <p:cNvPr id="4" name="図 3" descr="グラフ&#10;&#10;自動的に生成された説明">
            <a:extLst>
              <a:ext uri="{FF2B5EF4-FFF2-40B4-BE49-F238E27FC236}">
                <a16:creationId xmlns:a16="http://schemas.microsoft.com/office/drawing/2014/main" id="{811C2C0C-8F24-417B-B28B-292076D2CA4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2318895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fontScale="90000"/>
          </a:bodyPr>
          <a:lstStyle/>
          <a:p>
            <a:pPr rtl="0" eaLnBrk="1" fontAlgn="base" latinLnBrk="0" hangingPunct="1"/>
            <a:r>
              <a:rPr lang="en-US" altLang="ja-JP" spc="-100" dirty="0">
                <a:solidFill>
                  <a:schemeClr val="bg1"/>
                </a:solidFill>
                <a:effectLst/>
                <a:latin typeface="Arial" pitchFamily="34" charset="0"/>
                <a:cs typeface="Arial" pitchFamily="34" charset="0"/>
              </a:rPr>
              <a:t>Survival after Allogeneic Transplants </a:t>
            </a:r>
            <a:br>
              <a:rPr lang="en-US" altLang="ja-JP" spc="-100" dirty="0">
                <a:solidFill>
                  <a:schemeClr val="bg1"/>
                </a:solidFill>
                <a:effectLst/>
                <a:latin typeface="Arial" pitchFamily="34" charset="0"/>
                <a:cs typeface="Arial" pitchFamily="34" charset="0"/>
              </a:rPr>
            </a:br>
            <a:r>
              <a:rPr lang="en-US" altLang="ja-JP" spc="-100" dirty="0">
                <a:solidFill>
                  <a:schemeClr val="bg1"/>
                </a:solidFill>
                <a:effectLst/>
                <a:latin typeface="Arial" pitchFamily="34" charset="0"/>
                <a:cs typeface="Arial" pitchFamily="34" charset="0"/>
              </a:rPr>
              <a:t>for </a:t>
            </a:r>
            <a:r>
              <a:rPr lang="en-US" altLang="ja-JP" spc="-100" dirty="0">
                <a:solidFill>
                  <a:schemeClr val="bg1"/>
                </a:solidFill>
                <a:effectLst/>
                <a:latin typeface="Arial" pitchFamily="34" charset="0"/>
                <a:ea typeface="メイリオ" pitchFamily="50" charset="-128"/>
                <a:cs typeface="Arial" pitchFamily="34" charset="0"/>
              </a:rPr>
              <a:t>MDS</a:t>
            </a:r>
            <a:r>
              <a:rPr lang="en-US" altLang="ja-JP" spc="-100" dirty="0">
                <a:solidFill>
                  <a:schemeClr val="bg1"/>
                </a:solidFill>
                <a:effectLst/>
                <a:latin typeface="Arial" pitchFamily="34" charset="0"/>
                <a:cs typeface="Arial" pitchFamily="34" charset="0"/>
              </a:rPr>
              <a:t>, 2011-2020 </a:t>
            </a:r>
            <a:r>
              <a:rPr kumimoji="1" lang="en-US" altLang="ja-JP" sz="1100" b="0" kern="1200" dirty="0">
                <a:ln>
                  <a:noFill/>
                </a:ln>
                <a:solidFill>
                  <a:schemeClr val="bg1"/>
                </a:solidFill>
                <a:effectLst/>
                <a:latin typeface="+mn-ea"/>
                <a:ea typeface="+mn-ea"/>
                <a:cs typeface="+mj-cs"/>
              </a:rPr>
              <a:t>&lt;Allogeneic&gt;&lt;age</a:t>
            </a:r>
            <a:r>
              <a:rPr kumimoji="1" lang="ja-JP" altLang="ja-JP" sz="1100" b="0" kern="1200" dirty="0">
                <a:ln>
                  <a:noFill/>
                </a:ln>
                <a:solidFill>
                  <a:schemeClr val="bg1"/>
                </a:solidFill>
                <a:effectLst/>
                <a:latin typeface="+mn-ea"/>
                <a:ea typeface="+mn-ea"/>
                <a:cs typeface="+mj-cs"/>
              </a:rPr>
              <a:t>≥</a:t>
            </a:r>
            <a:r>
              <a:rPr kumimoji="1" lang="en-US" altLang="ja-JP" sz="1100" b="0" kern="1200" dirty="0">
                <a:ln>
                  <a:noFill/>
                </a:ln>
                <a:solidFill>
                  <a:schemeClr val="bg1"/>
                </a:solidFill>
                <a:effectLst/>
              </a:rPr>
              <a:t>16&gt;</a:t>
            </a:r>
            <a:endParaRPr lang="ja-JP" altLang="ja-JP" sz="1100" dirty="0">
              <a:solidFill>
                <a:schemeClr val="bg1"/>
              </a:solidFill>
              <a:effectLst/>
            </a:endParaRPr>
          </a:p>
        </p:txBody>
      </p:sp>
      <p:pic>
        <p:nvPicPr>
          <p:cNvPr id="4" name="図 3" descr="グラフィカル ユーザー インターフェイス, 折れ線グラフ&#10;&#10;自動的に生成された説明">
            <a:extLst>
              <a:ext uri="{FF2B5EF4-FFF2-40B4-BE49-F238E27FC236}">
                <a16:creationId xmlns:a16="http://schemas.microsoft.com/office/drawing/2014/main" id="{64CAF11A-C3A2-43DA-B37B-07668459AF12}"/>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42780005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fontAlgn="base"/>
            <a:r>
              <a:rPr lang="en-US" altLang="ja-JP" spc="-100" dirty="0">
                <a:solidFill>
                  <a:schemeClr val="bg1"/>
                </a:solidFill>
                <a:effectLst/>
                <a:latin typeface="Arial" pitchFamily="34" charset="0"/>
                <a:cs typeface="Arial" pitchFamily="34" charset="0"/>
              </a:rPr>
              <a:t>Survival after Allogeneic Transplants </a:t>
            </a:r>
            <a:br>
              <a:rPr lang="en-US" altLang="ja-JP" spc="-100" dirty="0">
                <a:solidFill>
                  <a:schemeClr val="bg1"/>
                </a:solidFill>
                <a:effectLst/>
                <a:latin typeface="Arial" pitchFamily="34" charset="0"/>
                <a:cs typeface="Arial" pitchFamily="34" charset="0"/>
              </a:rPr>
            </a:br>
            <a:r>
              <a:rPr lang="en-US" altLang="ja-JP" spc="-100" dirty="0">
                <a:solidFill>
                  <a:schemeClr val="bg1"/>
                </a:solidFill>
                <a:effectLst/>
                <a:latin typeface="Arial" pitchFamily="34" charset="0"/>
                <a:cs typeface="Arial" pitchFamily="34" charset="0"/>
              </a:rPr>
              <a:t>for </a:t>
            </a:r>
            <a:r>
              <a:rPr lang="en-US" altLang="ja-JP" spc="-100" dirty="0">
                <a:solidFill>
                  <a:schemeClr val="bg1"/>
                </a:solidFill>
                <a:effectLst/>
                <a:latin typeface="Arial" pitchFamily="34" charset="0"/>
                <a:ea typeface="メイリオ" pitchFamily="50" charset="-128"/>
                <a:cs typeface="Arial" pitchFamily="34" charset="0"/>
              </a:rPr>
              <a:t>MDS</a:t>
            </a:r>
            <a:r>
              <a:rPr lang="en-US" altLang="ja-JP" spc="-100" dirty="0">
                <a:solidFill>
                  <a:schemeClr val="bg1"/>
                </a:solidFill>
                <a:effectLst/>
                <a:latin typeface="Arial" pitchFamily="34" charset="0"/>
                <a:cs typeface="Arial" pitchFamily="34" charset="0"/>
              </a:rPr>
              <a:t>, </a:t>
            </a:r>
            <a:r>
              <a:rPr lang="en-US" altLang="ja-JP" sz="1100" spc="-100" dirty="0">
                <a:solidFill>
                  <a:schemeClr val="bg1"/>
                </a:solidFill>
                <a:effectLst/>
                <a:latin typeface="Arial" pitchFamily="34" charset="0"/>
                <a:cs typeface="Arial" pitchFamily="34" charset="0"/>
              </a:rPr>
              <a:t>2011-2020 </a:t>
            </a:r>
            <a:r>
              <a:rPr kumimoji="1" lang="en-US" altLang="ja-JP" sz="1100" b="0" kern="1200" dirty="0">
                <a:ln>
                  <a:noFill/>
                </a:ln>
                <a:solidFill>
                  <a:schemeClr val="bg1"/>
                </a:solidFill>
                <a:effectLst/>
                <a:latin typeface="+mn-ea"/>
                <a:ea typeface="+mn-ea"/>
                <a:cs typeface="+mj-cs"/>
              </a:rPr>
              <a:t>&lt;HLA-identical</a:t>
            </a:r>
            <a:r>
              <a:rPr kumimoji="1" lang="en-US" altLang="ja-JP" sz="1100" b="0" kern="1200" baseline="0" dirty="0">
                <a:ln>
                  <a:noFill/>
                </a:ln>
                <a:solidFill>
                  <a:schemeClr val="bg1"/>
                </a:solidFill>
                <a:effectLst/>
                <a:latin typeface="+mn-ea"/>
                <a:ea typeface="+mn-ea"/>
                <a:cs typeface="+mj-cs"/>
              </a:rPr>
              <a:t> Sibling&gt; &lt;age</a:t>
            </a:r>
            <a:r>
              <a:rPr kumimoji="1" lang="ja-JP" altLang="ja-JP" sz="1100" b="0" kern="1200" baseline="0" dirty="0">
                <a:ln>
                  <a:noFill/>
                </a:ln>
                <a:solidFill>
                  <a:schemeClr val="bg1"/>
                </a:solidFill>
                <a:effectLst/>
                <a:latin typeface="+mn-ea"/>
                <a:ea typeface="+mn-ea"/>
                <a:cs typeface="+mj-cs"/>
              </a:rPr>
              <a:t>≤</a:t>
            </a:r>
            <a:r>
              <a:rPr kumimoji="1" lang="en-US" altLang="ja-JP" sz="1100" b="0" kern="1200" baseline="0" dirty="0">
                <a:ln>
                  <a:noFill/>
                </a:ln>
                <a:solidFill>
                  <a:schemeClr val="bg1"/>
                </a:solidFill>
                <a:effectLst/>
              </a:rPr>
              <a:t>15&gt;</a:t>
            </a:r>
            <a:endParaRPr kumimoji="1" lang="ja-JP" altLang="ja-JP" sz="1100" b="1" i="0" kern="1200" spc="0" baseline="0" dirty="0">
              <a:solidFill>
                <a:schemeClr val="bg1"/>
              </a:solidFill>
              <a:latin typeface="HGP明朝E"/>
              <a:ea typeface="HGP明朝E"/>
              <a:cs typeface="+mn-cs"/>
            </a:endParaRPr>
          </a:p>
        </p:txBody>
      </p:sp>
      <p:pic>
        <p:nvPicPr>
          <p:cNvPr id="4" name="図 3" descr="グラフ&#10;&#10;自動的に生成された説明">
            <a:extLst>
              <a:ext uri="{FF2B5EF4-FFF2-40B4-BE49-F238E27FC236}">
                <a16:creationId xmlns:a16="http://schemas.microsoft.com/office/drawing/2014/main" id="{754329C3-2210-4E92-96FC-70577CDB71D2}"/>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06119450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r>
              <a:rPr lang="en-US" altLang="ja-JP" sz="2500" spc="-100" dirty="0">
                <a:solidFill>
                  <a:schemeClr val="bg1"/>
                </a:solidFill>
                <a:effectLst/>
                <a:latin typeface="Arial" pitchFamily="34" charset="0"/>
                <a:cs typeface="Arial" pitchFamily="34" charset="0"/>
              </a:rPr>
              <a:t>Survival after Allogeneic Transplants </a:t>
            </a:r>
            <a:br>
              <a:rPr lang="en-US" altLang="ja-JP" sz="2500" spc="-100" dirty="0">
                <a:solidFill>
                  <a:schemeClr val="bg1"/>
                </a:solidFill>
                <a:effectLst/>
                <a:latin typeface="Arial" pitchFamily="34" charset="0"/>
                <a:cs typeface="Arial" pitchFamily="34" charset="0"/>
              </a:rPr>
            </a:br>
            <a:r>
              <a:rPr lang="en-US" altLang="ja-JP" sz="2500" spc="-100" dirty="0">
                <a:solidFill>
                  <a:schemeClr val="bg1"/>
                </a:solidFill>
                <a:effectLst/>
                <a:latin typeface="Arial" pitchFamily="34" charset="0"/>
                <a:cs typeface="Arial" pitchFamily="34" charset="0"/>
              </a:rPr>
              <a:t>for </a:t>
            </a:r>
            <a:r>
              <a:rPr lang="en-US" altLang="ja-JP" sz="2500" spc="-100" dirty="0">
                <a:solidFill>
                  <a:schemeClr val="bg1"/>
                </a:solidFill>
                <a:effectLst/>
                <a:latin typeface="Arial" pitchFamily="34" charset="0"/>
                <a:ea typeface="メイリオ" pitchFamily="50" charset="-128"/>
                <a:cs typeface="Arial" pitchFamily="34" charset="0"/>
              </a:rPr>
              <a:t>MDS</a:t>
            </a:r>
            <a:r>
              <a:rPr lang="en-US" altLang="ja-JP" sz="2500" spc="-100" dirty="0">
                <a:solidFill>
                  <a:schemeClr val="bg1"/>
                </a:solidFill>
                <a:effectLst/>
                <a:latin typeface="Arial" pitchFamily="34" charset="0"/>
                <a:cs typeface="Arial" pitchFamily="34" charset="0"/>
              </a:rPr>
              <a:t>, </a:t>
            </a:r>
            <a:r>
              <a:rPr lang="en-US" altLang="ja-JP" sz="1000" spc="-100" dirty="0">
                <a:solidFill>
                  <a:schemeClr val="bg1"/>
                </a:solidFill>
                <a:effectLst/>
                <a:latin typeface="Arial" pitchFamily="34" charset="0"/>
                <a:cs typeface="Arial" pitchFamily="34" charset="0"/>
              </a:rPr>
              <a:t>2011-2020 </a:t>
            </a:r>
            <a:r>
              <a:rPr kumimoji="1" lang="en-US" altLang="ja-JP" sz="1000" b="0" kern="1200" dirty="0">
                <a:ln>
                  <a:noFill/>
                </a:ln>
                <a:solidFill>
                  <a:schemeClr val="bg1"/>
                </a:solidFill>
                <a:effectLst/>
                <a:latin typeface="+mn-ea"/>
                <a:ea typeface="+mn-ea"/>
                <a:cs typeface="+mj-cs"/>
              </a:rPr>
              <a:t>&lt;HLA-identical</a:t>
            </a:r>
            <a:r>
              <a:rPr kumimoji="1" lang="en-US" altLang="ja-JP" sz="1000" b="0" kern="1200" baseline="0" dirty="0">
                <a:ln>
                  <a:noFill/>
                </a:ln>
                <a:solidFill>
                  <a:schemeClr val="bg1"/>
                </a:solidFill>
                <a:effectLst/>
                <a:latin typeface="+mn-ea"/>
                <a:ea typeface="+mn-ea"/>
                <a:cs typeface="+mj-cs"/>
              </a:rPr>
              <a:t> Sibling&gt; &lt;</a:t>
            </a:r>
            <a:r>
              <a:rPr kumimoji="1" lang="en-US" altLang="ja-JP" sz="1000" b="0" kern="1200" dirty="0">
                <a:ln>
                  <a:noFill/>
                </a:ln>
                <a:solidFill>
                  <a:schemeClr val="bg1"/>
                </a:solidFill>
                <a:effectLst/>
                <a:latin typeface="+mn-ea"/>
                <a:ea typeface="+mn-ea"/>
                <a:cs typeface="+mj-cs"/>
              </a:rPr>
              <a:t>age</a:t>
            </a:r>
            <a:r>
              <a:rPr kumimoji="1" lang="ja-JP" altLang="ja-JP" sz="1000" b="0" kern="1200" dirty="0">
                <a:ln>
                  <a:noFill/>
                </a:ln>
                <a:solidFill>
                  <a:schemeClr val="bg1"/>
                </a:solidFill>
                <a:effectLst/>
                <a:latin typeface="+mn-ea"/>
                <a:ea typeface="+mn-ea"/>
                <a:cs typeface="+mj-cs"/>
              </a:rPr>
              <a:t>≥</a:t>
            </a:r>
            <a:r>
              <a:rPr kumimoji="1" lang="en-US" altLang="ja-JP" sz="1000" b="0" kern="1200" dirty="0">
                <a:ln>
                  <a:noFill/>
                </a:ln>
                <a:solidFill>
                  <a:schemeClr val="bg1"/>
                </a:solidFill>
                <a:effectLst/>
                <a:latin typeface="+mn-ea"/>
                <a:ea typeface="+mn-ea"/>
                <a:cs typeface="+mj-cs"/>
              </a:rPr>
              <a:t>16</a:t>
            </a:r>
            <a:r>
              <a:rPr kumimoji="1" lang="en-US" altLang="ja-JP" sz="1000" b="0" kern="1200" baseline="0" dirty="0">
                <a:ln>
                  <a:noFill/>
                </a:ln>
                <a:solidFill>
                  <a:schemeClr val="bg1"/>
                </a:solidFill>
                <a:effectLst/>
              </a:rPr>
              <a:t>&gt;</a:t>
            </a:r>
            <a:endParaRPr kumimoji="1" lang="ja-JP" altLang="ja-JP" sz="1000" b="1" i="0" kern="1200" spc="0" baseline="0" dirty="0">
              <a:solidFill>
                <a:schemeClr val="bg1"/>
              </a:solidFill>
              <a:latin typeface="HGP明朝E"/>
              <a:ea typeface="HGP明朝E"/>
              <a:cs typeface="+mn-cs"/>
            </a:endParaRPr>
          </a:p>
        </p:txBody>
      </p:sp>
      <p:pic>
        <p:nvPicPr>
          <p:cNvPr id="4" name="図 3" descr="グラフ, 折れ線グラフ&#10;&#10;自動的に生成された説明">
            <a:extLst>
              <a:ext uri="{FF2B5EF4-FFF2-40B4-BE49-F238E27FC236}">
                <a16:creationId xmlns:a16="http://schemas.microsoft.com/office/drawing/2014/main" id="{A237B154-6F4D-4269-AF22-CEB71906A17F}"/>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6606337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pc="-100" dirty="0">
                <a:solidFill>
                  <a:schemeClr val="bg1"/>
                </a:solidFill>
                <a:effectLst/>
                <a:latin typeface="Arial" pitchFamily="34" charset="0"/>
                <a:cs typeface="Arial" pitchFamily="34" charset="0"/>
              </a:rPr>
              <a:t>Survival after Allogeneic Transplants </a:t>
            </a:r>
            <a:br>
              <a:rPr lang="en-US" altLang="ja-JP" spc="-100" dirty="0">
                <a:solidFill>
                  <a:schemeClr val="bg1"/>
                </a:solidFill>
                <a:effectLst/>
                <a:latin typeface="Arial" pitchFamily="34" charset="0"/>
                <a:cs typeface="Arial" pitchFamily="34" charset="0"/>
              </a:rPr>
            </a:br>
            <a:r>
              <a:rPr lang="en-US" altLang="ja-JP" spc="-100" dirty="0">
                <a:solidFill>
                  <a:schemeClr val="bg1"/>
                </a:solidFill>
                <a:effectLst/>
                <a:latin typeface="Arial" pitchFamily="34" charset="0"/>
                <a:cs typeface="Arial" pitchFamily="34" charset="0"/>
              </a:rPr>
              <a:t>for </a:t>
            </a:r>
            <a:r>
              <a:rPr lang="en-US" altLang="ja-JP" spc="-100" dirty="0">
                <a:solidFill>
                  <a:schemeClr val="bg1"/>
                </a:solidFill>
                <a:effectLst/>
                <a:latin typeface="Arial" pitchFamily="34" charset="0"/>
                <a:ea typeface="メイリオ" pitchFamily="50" charset="-128"/>
                <a:cs typeface="Arial" pitchFamily="34" charset="0"/>
              </a:rPr>
              <a:t>MDS</a:t>
            </a:r>
            <a:r>
              <a:rPr lang="en-US" altLang="ja-JP" spc="-100" dirty="0">
                <a:solidFill>
                  <a:schemeClr val="bg1"/>
                </a:solidFill>
                <a:effectLst/>
                <a:latin typeface="Arial" pitchFamily="34" charset="0"/>
                <a:cs typeface="Arial" pitchFamily="34" charset="0"/>
              </a:rPr>
              <a:t>, 2011-2020 </a:t>
            </a:r>
            <a:r>
              <a:rPr kumimoji="1" lang="en-US" altLang="ja-JP" sz="1100" b="0" kern="1200" dirty="0">
                <a:ln>
                  <a:noFill/>
                </a:ln>
                <a:solidFill>
                  <a:schemeClr val="bg1"/>
                </a:solidFill>
                <a:effectLst/>
                <a:latin typeface="+mn-ea"/>
                <a:ea typeface="+mn-ea"/>
                <a:cs typeface="+mj-cs"/>
              </a:rPr>
              <a:t>&lt;UR-BM&gt;&lt;age</a:t>
            </a:r>
            <a:r>
              <a:rPr kumimoji="1" lang="ja-JP" altLang="ja-JP" sz="1100" b="0" kern="1200" dirty="0">
                <a:ln>
                  <a:noFill/>
                </a:ln>
                <a:solidFill>
                  <a:schemeClr val="bg1"/>
                </a:solidFill>
                <a:effectLst/>
                <a:latin typeface="+mn-ea"/>
                <a:ea typeface="+mn-ea"/>
                <a:cs typeface="+mj-cs"/>
              </a:rPr>
              <a:t>≤</a:t>
            </a:r>
            <a:r>
              <a:rPr kumimoji="1" lang="en-US" altLang="ja-JP" sz="1100" b="0" kern="1200" dirty="0">
                <a:ln>
                  <a:noFill/>
                </a:ln>
                <a:solidFill>
                  <a:schemeClr val="bg1"/>
                </a:solidFill>
                <a:effectLst/>
              </a:rPr>
              <a:t>15&gt;</a:t>
            </a:r>
            <a:endParaRPr lang="ja-JP" altLang="ja-JP" sz="1100" dirty="0">
              <a:solidFill>
                <a:schemeClr val="bg1"/>
              </a:solidFill>
              <a:effectLst/>
            </a:endParaRPr>
          </a:p>
        </p:txBody>
      </p:sp>
      <p:pic>
        <p:nvPicPr>
          <p:cNvPr id="4" name="図 3" descr="グラフ&#10;&#10;自動的に生成された説明">
            <a:extLst>
              <a:ext uri="{FF2B5EF4-FFF2-40B4-BE49-F238E27FC236}">
                <a16:creationId xmlns:a16="http://schemas.microsoft.com/office/drawing/2014/main" id="{788CFBF9-8694-41EC-B8CE-B7D958CB832E}"/>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883909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dirty="0">
                <a:solidFill>
                  <a:schemeClr val="bg1"/>
                </a:solidFill>
                <a:effectLst/>
                <a:latin typeface="Arial" pitchFamily="34" charset="0"/>
                <a:cs typeface="Arial" pitchFamily="34" charset="0"/>
              </a:rPr>
              <a:t>Survival after Allogeneic Transplants </a:t>
            </a:r>
            <a:br>
              <a:rPr lang="en-US" altLang="ja-JP" sz="2500" spc="-100" dirty="0">
                <a:solidFill>
                  <a:schemeClr val="bg1"/>
                </a:solidFill>
                <a:effectLst/>
                <a:latin typeface="Arial" pitchFamily="34" charset="0"/>
                <a:cs typeface="Arial" pitchFamily="34" charset="0"/>
              </a:rPr>
            </a:br>
            <a:r>
              <a:rPr lang="en-US" altLang="ja-JP" sz="2500" spc="-100" dirty="0">
                <a:solidFill>
                  <a:schemeClr val="bg1"/>
                </a:solidFill>
                <a:effectLst/>
                <a:latin typeface="Arial" pitchFamily="34" charset="0"/>
                <a:cs typeface="Arial" pitchFamily="34" charset="0"/>
              </a:rPr>
              <a:t>for </a:t>
            </a:r>
            <a:r>
              <a:rPr lang="en-US" altLang="ja-JP" sz="2500" spc="-100" dirty="0">
                <a:solidFill>
                  <a:schemeClr val="bg1"/>
                </a:solidFill>
                <a:effectLst/>
                <a:latin typeface="Arial" pitchFamily="34" charset="0"/>
                <a:ea typeface="メイリオ" pitchFamily="50" charset="-128"/>
                <a:cs typeface="Arial" pitchFamily="34" charset="0"/>
              </a:rPr>
              <a:t>MDS</a:t>
            </a:r>
            <a:r>
              <a:rPr lang="en-US" altLang="ja-JP" sz="2500" spc="-100" dirty="0">
                <a:solidFill>
                  <a:schemeClr val="bg1"/>
                </a:solidFill>
                <a:effectLst/>
                <a:latin typeface="Arial" pitchFamily="34" charset="0"/>
                <a:cs typeface="Arial" pitchFamily="34" charset="0"/>
              </a:rPr>
              <a:t>, 2011-2020 </a:t>
            </a:r>
            <a:r>
              <a:rPr kumimoji="1" lang="en-US" altLang="ja-JP" sz="1000" b="0" kern="1200" dirty="0">
                <a:ln>
                  <a:noFill/>
                </a:ln>
                <a:solidFill>
                  <a:schemeClr val="bg1"/>
                </a:solidFill>
                <a:effectLst/>
                <a:latin typeface="+mn-ea"/>
                <a:ea typeface="+mn-ea"/>
                <a:cs typeface="+mj-cs"/>
              </a:rPr>
              <a:t>&lt;UR-BM&gt;&lt;age</a:t>
            </a:r>
            <a:r>
              <a:rPr kumimoji="1" lang="ja-JP" altLang="ja-JP" sz="1000" b="0" kern="1200" dirty="0">
                <a:ln>
                  <a:noFill/>
                </a:ln>
                <a:solidFill>
                  <a:schemeClr val="bg1"/>
                </a:solidFill>
                <a:effectLst/>
                <a:latin typeface="+mn-ea"/>
                <a:ea typeface="+mn-ea"/>
                <a:cs typeface="+mj-cs"/>
              </a:rPr>
              <a:t>≥</a:t>
            </a:r>
            <a:r>
              <a:rPr kumimoji="1" lang="en-US" altLang="ja-JP" sz="1000" b="0" kern="1200" dirty="0">
                <a:ln>
                  <a:noFill/>
                </a:ln>
                <a:solidFill>
                  <a:schemeClr val="bg1"/>
                </a:solidFill>
                <a:effectLst/>
              </a:rPr>
              <a:t>16&gt;</a:t>
            </a:r>
            <a:endParaRPr lang="ja-JP" altLang="ja-JP" sz="1000" dirty="0">
              <a:solidFill>
                <a:schemeClr val="bg1"/>
              </a:solidFill>
              <a:effectLst/>
            </a:endParaRPr>
          </a:p>
        </p:txBody>
      </p:sp>
      <p:pic>
        <p:nvPicPr>
          <p:cNvPr id="4" name="図 3" descr="グラフ, 折れ線グラフ&#10;&#10;自動的に生成された説明">
            <a:extLst>
              <a:ext uri="{FF2B5EF4-FFF2-40B4-BE49-F238E27FC236}">
                <a16:creationId xmlns:a16="http://schemas.microsoft.com/office/drawing/2014/main" id="{CFDD6417-02A6-49D5-BA35-7AA17297DDA5}"/>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8359085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pc="-100" dirty="0">
                <a:solidFill>
                  <a:schemeClr val="bg1"/>
                </a:solidFill>
                <a:effectLst/>
                <a:latin typeface="Arial" pitchFamily="34" charset="0"/>
                <a:cs typeface="Arial" pitchFamily="34" charset="0"/>
              </a:rPr>
              <a:t>Survival after Allogeneic Transplants </a:t>
            </a:r>
            <a:br>
              <a:rPr lang="en-US" altLang="ja-JP" spc="-100" dirty="0">
                <a:solidFill>
                  <a:schemeClr val="bg1"/>
                </a:solidFill>
                <a:effectLst/>
                <a:latin typeface="Arial" pitchFamily="34" charset="0"/>
                <a:cs typeface="Arial" pitchFamily="34" charset="0"/>
              </a:rPr>
            </a:br>
            <a:r>
              <a:rPr lang="en-US" altLang="ja-JP" spc="-100" dirty="0">
                <a:solidFill>
                  <a:schemeClr val="bg1"/>
                </a:solidFill>
                <a:effectLst/>
                <a:latin typeface="Arial" pitchFamily="34" charset="0"/>
                <a:cs typeface="Arial" pitchFamily="34" charset="0"/>
              </a:rPr>
              <a:t>for </a:t>
            </a:r>
            <a:r>
              <a:rPr lang="en-US" altLang="ja-JP" spc="-100" dirty="0">
                <a:solidFill>
                  <a:schemeClr val="bg1"/>
                </a:solidFill>
                <a:effectLst/>
                <a:latin typeface="Arial" pitchFamily="34" charset="0"/>
                <a:ea typeface="メイリオ" pitchFamily="50" charset="-128"/>
                <a:cs typeface="Arial" pitchFamily="34" charset="0"/>
              </a:rPr>
              <a:t>MDS</a:t>
            </a:r>
            <a:r>
              <a:rPr lang="en-US" altLang="ja-JP" spc="-100" dirty="0">
                <a:solidFill>
                  <a:schemeClr val="bg1"/>
                </a:solidFill>
                <a:effectLst/>
                <a:latin typeface="Arial" pitchFamily="34" charset="0"/>
                <a:cs typeface="Arial" pitchFamily="34" charset="0"/>
              </a:rPr>
              <a:t>, 2011-2020 </a:t>
            </a:r>
            <a:r>
              <a:rPr kumimoji="1" lang="en-US" altLang="ja-JP" sz="2800" b="0" kern="1200" dirty="0">
                <a:ln>
                  <a:noFill/>
                </a:ln>
                <a:solidFill>
                  <a:schemeClr val="bg1"/>
                </a:solidFill>
                <a:effectLst/>
              </a:rPr>
              <a:t>&lt;UR-CB&gt;&lt;age≤15&gt;</a:t>
            </a:r>
            <a:endParaRPr lang="ja-JP" altLang="ja-JP" sz="2000" dirty="0">
              <a:solidFill>
                <a:schemeClr val="bg1"/>
              </a:solidFill>
              <a:effectLst/>
            </a:endParaRPr>
          </a:p>
        </p:txBody>
      </p:sp>
      <p:pic>
        <p:nvPicPr>
          <p:cNvPr id="4" name="図 3" descr="グラフ&#10;&#10;自動的に生成された説明">
            <a:extLst>
              <a:ext uri="{FF2B5EF4-FFF2-40B4-BE49-F238E27FC236}">
                <a16:creationId xmlns:a16="http://schemas.microsoft.com/office/drawing/2014/main" id="{BA6C15DE-BB98-438B-91C8-1E777DE69FD5}"/>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90654037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dirty="0">
                <a:solidFill>
                  <a:schemeClr val="bg1"/>
                </a:solidFill>
                <a:effectLst/>
                <a:latin typeface="Arial" pitchFamily="34" charset="0"/>
                <a:cs typeface="Arial" pitchFamily="34" charset="0"/>
              </a:rPr>
              <a:t>Survival after Allogeneic Transplants </a:t>
            </a:r>
            <a:br>
              <a:rPr lang="en-US" altLang="ja-JP" sz="2500" spc="-100" dirty="0">
                <a:solidFill>
                  <a:schemeClr val="bg1"/>
                </a:solidFill>
                <a:effectLst/>
                <a:latin typeface="Arial" pitchFamily="34" charset="0"/>
                <a:cs typeface="Arial" pitchFamily="34" charset="0"/>
              </a:rPr>
            </a:br>
            <a:r>
              <a:rPr lang="en-US" altLang="ja-JP" sz="2500" spc="-100" dirty="0">
                <a:solidFill>
                  <a:schemeClr val="bg1"/>
                </a:solidFill>
                <a:effectLst/>
                <a:latin typeface="Arial" pitchFamily="34" charset="0"/>
                <a:cs typeface="Arial" pitchFamily="34" charset="0"/>
              </a:rPr>
              <a:t>for </a:t>
            </a:r>
            <a:r>
              <a:rPr lang="en-US" altLang="ja-JP" sz="2500" spc="-100" dirty="0">
                <a:solidFill>
                  <a:schemeClr val="bg1"/>
                </a:solidFill>
                <a:effectLst/>
                <a:latin typeface="Arial" pitchFamily="34" charset="0"/>
                <a:ea typeface="メイリオ" pitchFamily="50" charset="-128"/>
                <a:cs typeface="Arial" pitchFamily="34" charset="0"/>
              </a:rPr>
              <a:t>MDS</a:t>
            </a:r>
            <a:r>
              <a:rPr lang="en-US" altLang="ja-JP" sz="2500" spc="-100" dirty="0">
                <a:solidFill>
                  <a:schemeClr val="bg1"/>
                </a:solidFill>
                <a:effectLst/>
                <a:latin typeface="Arial" pitchFamily="34" charset="0"/>
                <a:cs typeface="Arial" pitchFamily="34" charset="0"/>
              </a:rPr>
              <a:t>, 2011-2020 </a:t>
            </a:r>
            <a:r>
              <a:rPr kumimoji="1" lang="en-US" altLang="ja-JP" sz="1000" b="0" kern="1200" dirty="0">
                <a:ln>
                  <a:noFill/>
                </a:ln>
                <a:solidFill>
                  <a:schemeClr val="bg1"/>
                </a:solidFill>
                <a:effectLst/>
                <a:latin typeface="+mn-ea"/>
                <a:ea typeface="+mn-ea"/>
                <a:cs typeface="+mj-cs"/>
              </a:rPr>
              <a:t>&lt;UR-CB&gt;&lt;age</a:t>
            </a:r>
            <a:r>
              <a:rPr kumimoji="1" lang="ja-JP" altLang="ja-JP" sz="1000" b="0" kern="1200" dirty="0">
                <a:ln>
                  <a:noFill/>
                </a:ln>
                <a:solidFill>
                  <a:schemeClr val="bg1"/>
                </a:solidFill>
                <a:effectLst/>
                <a:latin typeface="+mn-ea"/>
                <a:ea typeface="+mn-ea"/>
                <a:cs typeface="+mj-cs"/>
              </a:rPr>
              <a:t>≥</a:t>
            </a:r>
            <a:r>
              <a:rPr kumimoji="1" lang="en-US" altLang="ja-JP" sz="1000" b="0" kern="1200" dirty="0">
                <a:ln>
                  <a:noFill/>
                </a:ln>
                <a:solidFill>
                  <a:schemeClr val="bg1"/>
                </a:solidFill>
                <a:effectLst/>
              </a:rPr>
              <a:t>16&gt;</a:t>
            </a:r>
            <a:endParaRPr lang="ja-JP" altLang="ja-JP" sz="1000" dirty="0">
              <a:solidFill>
                <a:schemeClr val="bg1"/>
              </a:solidFill>
              <a:effectLst/>
            </a:endParaRPr>
          </a:p>
        </p:txBody>
      </p:sp>
      <p:pic>
        <p:nvPicPr>
          <p:cNvPr id="3" name="図 2" descr="グラフ, 折れ線グラフ&#10;&#10;自動的に生成された説明">
            <a:extLst>
              <a:ext uri="{FF2B5EF4-FFF2-40B4-BE49-F238E27FC236}">
                <a16:creationId xmlns:a16="http://schemas.microsoft.com/office/drawing/2014/main" id="{5AF2C072-8379-445E-8D4C-27572201EF4B}"/>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665471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spc="-100" dirty="0">
                <a:solidFill>
                  <a:schemeClr val="bg1"/>
                </a:solidFill>
                <a:effectLst/>
                <a:latin typeface="Arial" panose="020B0604020202020204" pitchFamily="34" charset="0"/>
                <a:cs typeface="Arial" panose="020B0604020202020204" pitchFamily="34" charset="0"/>
              </a:rPr>
              <a:t>Annual Number of Transplant Recipients</a:t>
            </a:r>
            <a:br>
              <a:rPr lang="en-US" altLang="ja-JP" spc="-100" dirty="0">
                <a:solidFill>
                  <a:schemeClr val="bg1"/>
                </a:solidFill>
                <a:effectLst/>
                <a:latin typeface="Arial" panose="020B0604020202020204" pitchFamily="34" charset="0"/>
                <a:cs typeface="Arial" panose="020B0604020202020204" pitchFamily="34" charset="0"/>
              </a:rPr>
            </a:br>
            <a:r>
              <a:rPr lang="en-US" altLang="ja-JP" dirty="0">
                <a:solidFill>
                  <a:schemeClr val="bg1"/>
                </a:solidFill>
                <a:effectLst/>
                <a:latin typeface="Arial" pitchFamily="34" charset="0"/>
                <a:ea typeface="Verdana" pitchFamily="34" charset="0"/>
                <a:cs typeface="Arial" pitchFamily="34" charset="0"/>
              </a:rPr>
              <a:t>by Recipient Age at Transplant </a:t>
            </a:r>
            <a:r>
              <a:rPr lang="en-US" altLang="ja-JP" sz="2000" b="0" spc="-150" dirty="0">
                <a:solidFill>
                  <a:schemeClr val="bg1"/>
                </a:solidFill>
                <a:effectLst/>
                <a:latin typeface="ＭＳ ゴシック" pitchFamily="49" charset="-128"/>
                <a:ea typeface="ＭＳ ゴシック" pitchFamily="49" charset="-128"/>
                <a:cs typeface="Arial" pitchFamily="34" charset="0"/>
              </a:rPr>
              <a:t>&lt;Rel-BM</a:t>
            </a:r>
            <a:r>
              <a:rPr kumimoji="1" lang="en-US" altLang="ja-JP" sz="1100" b="0" kern="1200" dirty="0">
                <a:ln>
                  <a:noFill/>
                </a:ln>
                <a:solidFill>
                  <a:schemeClr val="bg1"/>
                </a:solidFill>
                <a:effectLst/>
              </a:rPr>
              <a:t>/</a:t>
            </a:r>
            <a:r>
              <a:rPr kumimoji="1" lang="en-US" altLang="ja-JP" sz="1100" b="0" kern="1200" baseline="0" dirty="0">
                <a:ln>
                  <a:noFill/>
                </a:ln>
                <a:solidFill>
                  <a:schemeClr val="bg1"/>
                </a:solidFill>
                <a:effectLst/>
              </a:rPr>
              <a:t>Rel-PB</a:t>
            </a:r>
            <a:r>
              <a:rPr kumimoji="1" lang="en-US" altLang="ja-JP" sz="1100" b="0" kern="1200" dirty="0">
                <a:ln>
                  <a:noFill/>
                </a:ln>
                <a:solidFill>
                  <a:schemeClr val="bg1"/>
                </a:solidFill>
                <a:effectLst/>
                <a:latin typeface="ＭＳ ゴシック" pitchFamily="49" charset="-128"/>
                <a:ea typeface="ＭＳ ゴシック" pitchFamily="49" charset="-128"/>
              </a:rPr>
              <a:t>&gt;</a:t>
            </a:r>
            <a:endParaRPr kumimoji="1" lang="ja-JP" altLang="en-US" sz="1100" b="0" dirty="0">
              <a:solidFill>
                <a:schemeClr val="bg1"/>
              </a:solidFill>
              <a:effectLst/>
              <a:latin typeface="ＭＳ ゴシック" pitchFamily="49" charset="-128"/>
              <a:ea typeface="ＭＳ ゴシック" pitchFamily="49" charset="-128"/>
            </a:endParaRPr>
          </a:p>
        </p:txBody>
      </p:sp>
      <p:pic>
        <p:nvPicPr>
          <p:cNvPr id="5" name="図 4" descr="グラフ&#10;&#10;中程度の精度で自動的に生成された説明">
            <a:extLst>
              <a:ext uri="{FF2B5EF4-FFF2-40B4-BE49-F238E27FC236}">
                <a16:creationId xmlns:a16="http://schemas.microsoft.com/office/drawing/2014/main" id="{3C77446A-6191-46D3-8E46-CA5E3330D8D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6281329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タイトル 32"/>
          <p:cNvSpPr>
            <a:spLocks noGrp="1"/>
          </p:cNvSpPr>
          <p:nvPr>
            <p:ph type="title"/>
          </p:nvPr>
        </p:nvSpPr>
        <p:spPr/>
        <p:txBody>
          <a:bodyPr>
            <a:normAutofit fontScale="90000"/>
          </a:bodyPr>
          <a:lstStyle/>
          <a:p>
            <a:pPr rtl="0" eaLnBrk="1" fontAlgn="base" latinLnBrk="0" hangingPunct="1"/>
            <a:r>
              <a:rPr lang="en-US" altLang="ja-JP" spc="-100" dirty="0">
                <a:solidFill>
                  <a:schemeClr val="bg1"/>
                </a:solidFill>
                <a:effectLst/>
                <a:latin typeface="Arial" pitchFamily="34" charset="0"/>
                <a:cs typeface="Arial" pitchFamily="34" charset="0"/>
              </a:rPr>
              <a:t>Survival after Allogeneic Transplants </a:t>
            </a:r>
            <a:br>
              <a:rPr lang="en-US" altLang="ja-JP" spc="-100" dirty="0">
                <a:solidFill>
                  <a:schemeClr val="bg1"/>
                </a:solidFill>
                <a:effectLst/>
                <a:latin typeface="Arial" pitchFamily="34" charset="0"/>
                <a:cs typeface="Arial" pitchFamily="34" charset="0"/>
              </a:rPr>
            </a:br>
            <a:r>
              <a:rPr lang="en-US" altLang="ja-JP" spc="-100" dirty="0">
                <a:solidFill>
                  <a:schemeClr val="bg1"/>
                </a:solidFill>
                <a:effectLst/>
                <a:latin typeface="Arial" pitchFamily="34" charset="0"/>
                <a:cs typeface="Arial" pitchFamily="34" charset="0"/>
              </a:rPr>
              <a:t>for </a:t>
            </a:r>
            <a:r>
              <a:rPr lang="en-US" altLang="ja-JP" spc="-100" dirty="0">
                <a:solidFill>
                  <a:schemeClr val="bg1"/>
                </a:solidFill>
                <a:effectLst/>
                <a:latin typeface="Arial" pitchFamily="34" charset="0"/>
                <a:ea typeface="メイリオ" pitchFamily="50" charset="-128"/>
                <a:cs typeface="Arial" pitchFamily="34" charset="0"/>
              </a:rPr>
              <a:t>NHL</a:t>
            </a:r>
            <a:r>
              <a:rPr lang="en-US" altLang="ja-JP" spc="-100" dirty="0">
                <a:solidFill>
                  <a:schemeClr val="bg1"/>
                </a:solidFill>
                <a:effectLst/>
                <a:latin typeface="Arial" pitchFamily="34" charset="0"/>
                <a:cs typeface="Arial" pitchFamily="34" charset="0"/>
              </a:rPr>
              <a:t>, 2011-2020 </a:t>
            </a:r>
            <a:r>
              <a:rPr kumimoji="1" lang="en-US" altLang="ja-JP" sz="1100" b="0" kern="1200" dirty="0">
                <a:ln>
                  <a:noFill/>
                </a:ln>
                <a:solidFill>
                  <a:schemeClr val="bg1"/>
                </a:solidFill>
                <a:effectLst/>
                <a:latin typeface="+mn-ea"/>
                <a:ea typeface="+mn-ea"/>
                <a:cs typeface="+mj-cs"/>
              </a:rPr>
              <a:t>&lt;Allogeneic&gt;&lt;age</a:t>
            </a:r>
            <a:r>
              <a:rPr kumimoji="1" lang="ja-JP" altLang="ja-JP" sz="1100" b="0" kern="1200" dirty="0">
                <a:ln>
                  <a:noFill/>
                </a:ln>
                <a:solidFill>
                  <a:schemeClr val="bg1"/>
                </a:solidFill>
                <a:effectLst/>
                <a:latin typeface="+mn-ea"/>
                <a:ea typeface="+mn-ea"/>
                <a:cs typeface="+mj-cs"/>
              </a:rPr>
              <a:t>≤</a:t>
            </a:r>
            <a:r>
              <a:rPr kumimoji="1" lang="en-US" altLang="ja-JP" sz="1100" b="0" kern="1200" dirty="0">
                <a:ln>
                  <a:noFill/>
                </a:ln>
                <a:solidFill>
                  <a:schemeClr val="bg1"/>
                </a:solidFill>
                <a:effectLst/>
              </a:rPr>
              <a:t>15&gt;</a:t>
            </a:r>
            <a:endParaRPr lang="ja-JP" altLang="ja-JP" sz="1100" dirty="0">
              <a:solidFill>
                <a:schemeClr val="bg1"/>
              </a:solidFill>
              <a:effectLst/>
            </a:endParaRPr>
          </a:p>
        </p:txBody>
      </p:sp>
      <p:pic>
        <p:nvPicPr>
          <p:cNvPr id="4" name="図 3" descr="グラフ&#10;&#10;自動的に生成された説明">
            <a:extLst>
              <a:ext uri="{FF2B5EF4-FFF2-40B4-BE49-F238E27FC236}">
                <a16:creationId xmlns:a16="http://schemas.microsoft.com/office/drawing/2014/main" id="{BE0F67D0-342D-402E-8B9E-661089FAB2C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66936818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dirty="0">
                <a:solidFill>
                  <a:schemeClr val="bg1"/>
                </a:solidFill>
                <a:effectLst/>
                <a:latin typeface="Arial" pitchFamily="34" charset="0"/>
                <a:cs typeface="Arial" pitchFamily="34" charset="0"/>
              </a:rPr>
              <a:t>Survival after Allogeneic Transplants </a:t>
            </a:r>
            <a:br>
              <a:rPr lang="en-US" altLang="ja-JP" sz="2500" spc="-100" dirty="0">
                <a:solidFill>
                  <a:schemeClr val="bg1"/>
                </a:solidFill>
                <a:effectLst/>
                <a:latin typeface="Arial" pitchFamily="34" charset="0"/>
                <a:cs typeface="Arial" pitchFamily="34" charset="0"/>
              </a:rPr>
            </a:br>
            <a:r>
              <a:rPr lang="en-US" altLang="ja-JP" sz="2500" spc="-100" dirty="0">
                <a:solidFill>
                  <a:schemeClr val="bg1"/>
                </a:solidFill>
                <a:effectLst/>
                <a:latin typeface="Arial" pitchFamily="34" charset="0"/>
                <a:cs typeface="Arial" pitchFamily="34" charset="0"/>
              </a:rPr>
              <a:t>for </a:t>
            </a:r>
            <a:r>
              <a:rPr lang="en-US" altLang="ja-JP" sz="2500" spc="-100" dirty="0">
                <a:solidFill>
                  <a:schemeClr val="bg1"/>
                </a:solidFill>
                <a:effectLst/>
                <a:latin typeface="Arial" pitchFamily="34" charset="0"/>
                <a:ea typeface="メイリオ" pitchFamily="50" charset="-128"/>
                <a:cs typeface="Arial" pitchFamily="34" charset="0"/>
              </a:rPr>
              <a:t>NHL</a:t>
            </a:r>
            <a:r>
              <a:rPr lang="en-US" altLang="ja-JP" sz="2500" spc="-100" dirty="0">
                <a:solidFill>
                  <a:schemeClr val="bg1"/>
                </a:solidFill>
                <a:effectLst/>
                <a:latin typeface="Arial" pitchFamily="34" charset="0"/>
                <a:cs typeface="Arial" pitchFamily="34" charset="0"/>
              </a:rPr>
              <a:t>, 2011-2020 </a:t>
            </a:r>
            <a:r>
              <a:rPr kumimoji="1" lang="en-US" altLang="ja-JP" sz="1000" b="0" kern="1200" dirty="0">
                <a:ln>
                  <a:noFill/>
                </a:ln>
                <a:solidFill>
                  <a:schemeClr val="bg1"/>
                </a:solidFill>
                <a:effectLst/>
                <a:latin typeface="+mn-ea"/>
                <a:ea typeface="+mn-ea"/>
                <a:cs typeface="+mj-cs"/>
              </a:rPr>
              <a:t>&lt;Allogeneic&gt;&lt;age</a:t>
            </a:r>
            <a:r>
              <a:rPr kumimoji="1" lang="ja-JP" altLang="ja-JP" sz="1000" b="0" kern="1200" dirty="0">
                <a:ln>
                  <a:noFill/>
                </a:ln>
                <a:solidFill>
                  <a:schemeClr val="bg1"/>
                </a:solidFill>
                <a:effectLst/>
                <a:latin typeface="+mn-ea"/>
                <a:ea typeface="+mn-ea"/>
                <a:cs typeface="+mj-cs"/>
              </a:rPr>
              <a:t>≥</a:t>
            </a:r>
            <a:r>
              <a:rPr kumimoji="1" lang="en-US" altLang="ja-JP" sz="1000" b="0" kern="1200" dirty="0">
                <a:ln>
                  <a:noFill/>
                </a:ln>
                <a:solidFill>
                  <a:schemeClr val="bg1"/>
                </a:solidFill>
                <a:effectLst/>
              </a:rPr>
              <a:t>16&gt;</a:t>
            </a:r>
            <a:endParaRPr lang="ja-JP" altLang="ja-JP" sz="1000" dirty="0">
              <a:solidFill>
                <a:schemeClr val="bg1"/>
              </a:solidFill>
              <a:effectLst/>
            </a:endParaRPr>
          </a:p>
        </p:txBody>
      </p:sp>
      <p:pic>
        <p:nvPicPr>
          <p:cNvPr id="4" name="図 3" descr="グラフ, 折れ線グラフ&#10;&#10;自動的に生成された説明">
            <a:extLst>
              <a:ext uri="{FF2B5EF4-FFF2-40B4-BE49-F238E27FC236}">
                <a16:creationId xmlns:a16="http://schemas.microsoft.com/office/drawing/2014/main" id="{7CBA2CFD-766D-4B2A-B252-5E8CAFCADDE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5353364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fontAlgn="base"/>
            <a:r>
              <a:rPr lang="en-US" altLang="ja-JP" sz="2500" spc="-100" dirty="0">
                <a:solidFill>
                  <a:schemeClr val="bg1"/>
                </a:solidFill>
                <a:effectLst/>
                <a:latin typeface="Arial" pitchFamily="34" charset="0"/>
                <a:cs typeface="Arial" pitchFamily="34" charset="0"/>
              </a:rPr>
              <a:t>Survival after Allogeneic Transplants </a:t>
            </a:r>
            <a:br>
              <a:rPr lang="en-US" altLang="ja-JP" sz="2500" spc="-100" dirty="0">
                <a:solidFill>
                  <a:schemeClr val="bg1"/>
                </a:solidFill>
                <a:effectLst/>
                <a:latin typeface="Arial" pitchFamily="34" charset="0"/>
                <a:cs typeface="Arial" pitchFamily="34" charset="0"/>
              </a:rPr>
            </a:br>
            <a:r>
              <a:rPr lang="en-US" altLang="ja-JP" sz="2500" spc="-100" dirty="0">
                <a:solidFill>
                  <a:schemeClr val="bg1"/>
                </a:solidFill>
                <a:effectLst/>
                <a:latin typeface="Arial" pitchFamily="34" charset="0"/>
                <a:cs typeface="Arial" pitchFamily="34" charset="0"/>
              </a:rPr>
              <a:t>for </a:t>
            </a:r>
            <a:r>
              <a:rPr lang="en-US" altLang="ja-JP" sz="2500" spc="-100" dirty="0">
                <a:solidFill>
                  <a:schemeClr val="bg1"/>
                </a:solidFill>
                <a:effectLst/>
                <a:latin typeface="Arial" pitchFamily="34" charset="0"/>
                <a:ea typeface="メイリオ" pitchFamily="50" charset="-128"/>
                <a:cs typeface="Arial" pitchFamily="34" charset="0"/>
              </a:rPr>
              <a:t>NHL</a:t>
            </a:r>
            <a:r>
              <a:rPr lang="en-US" altLang="ja-JP" sz="2500" spc="-100" dirty="0">
                <a:solidFill>
                  <a:schemeClr val="bg1"/>
                </a:solidFill>
                <a:effectLst/>
                <a:latin typeface="Arial" pitchFamily="34" charset="0"/>
                <a:cs typeface="Arial" pitchFamily="34" charset="0"/>
              </a:rPr>
              <a:t>, 2011-2020 </a:t>
            </a:r>
            <a:r>
              <a:rPr kumimoji="1" lang="en-US" altLang="ja-JP" sz="1000" b="0" kern="1200" dirty="0">
                <a:ln>
                  <a:noFill/>
                </a:ln>
                <a:solidFill>
                  <a:schemeClr val="bg1"/>
                </a:solidFill>
                <a:effectLst/>
                <a:latin typeface="+mn-ea"/>
                <a:ea typeface="+mn-ea"/>
                <a:cs typeface="+mj-cs"/>
              </a:rPr>
              <a:t>&lt;HLA-identical</a:t>
            </a:r>
            <a:r>
              <a:rPr kumimoji="1" lang="en-US" altLang="ja-JP" sz="1000" b="0" kern="1200" baseline="0" dirty="0">
                <a:ln>
                  <a:noFill/>
                </a:ln>
                <a:solidFill>
                  <a:schemeClr val="bg1"/>
                </a:solidFill>
                <a:effectLst/>
                <a:latin typeface="+mn-ea"/>
                <a:ea typeface="+mn-ea"/>
                <a:cs typeface="+mj-cs"/>
              </a:rPr>
              <a:t> Sibling&gt; &lt;</a:t>
            </a:r>
            <a:r>
              <a:rPr kumimoji="1" lang="en-US" altLang="ja-JP" sz="1000" b="0" kern="1200" dirty="0">
                <a:ln>
                  <a:noFill/>
                </a:ln>
                <a:solidFill>
                  <a:schemeClr val="bg1"/>
                </a:solidFill>
                <a:effectLst/>
                <a:latin typeface="+mn-ea"/>
                <a:ea typeface="+mn-ea"/>
                <a:cs typeface="+mj-cs"/>
              </a:rPr>
              <a:t>age</a:t>
            </a:r>
            <a:r>
              <a:rPr kumimoji="1" lang="ja-JP" altLang="ja-JP" sz="1000" b="0" kern="1200" dirty="0">
                <a:ln>
                  <a:noFill/>
                </a:ln>
                <a:solidFill>
                  <a:schemeClr val="bg1"/>
                </a:solidFill>
                <a:effectLst/>
                <a:latin typeface="+mn-ea"/>
                <a:ea typeface="+mn-ea"/>
                <a:cs typeface="+mj-cs"/>
              </a:rPr>
              <a:t>≥</a:t>
            </a:r>
            <a:r>
              <a:rPr kumimoji="1" lang="en-US" altLang="ja-JP" sz="1000" b="0" kern="1200" dirty="0">
                <a:ln>
                  <a:noFill/>
                </a:ln>
                <a:solidFill>
                  <a:schemeClr val="bg1"/>
                </a:solidFill>
                <a:effectLst/>
                <a:latin typeface="+mn-ea"/>
                <a:ea typeface="+mn-ea"/>
                <a:cs typeface="+mj-cs"/>
              </a:rPr>
              <a:t>16</a:t>
            </a:r>
            <a:r>
              <a:rPr kumimoji="1" lang="en-US" altLang="ja-JP" sz="1000" b="0" kern="1200" baseline="0" dirty="0">
                <a:ln>
                  <a:noFill/>
                </a:ln>
                <a:solidFill>
                  <a:schemeClr val="bg1"/>
                </a:solidFill>
                <a:effectLst/>
              </a:rPr>
              <a:t>&gt;</a:t>
            </a:r>
            <a:endParaRPr kumimoji="1" lang="ja-JP" altLang="ja-JP" sz="1000" b="1" i="0" kern="1200" spc="0" baseline="0" dirty="0">
              <a:solidFill>
                <a:schemeClr val="bg1"/>
              </a:solidFill>
              <a:latin typeface="HGP明朝E"/>
              <a:ea typeface="HGP明朝E"/>
              <a:cs typeface="+mn-cs"/>
            </a:endParaRPr>
          </a:p>
        </p:txBody>
      </p:sp>
      <p:pic>
        <p:nvPicPr>
          <p:cNvPr id="4" name="図 3" descr="グラフ, 折れ線グラフ&#10;&#10;自動的に生成された説明">
            <a:extLst>
              <a:ext uri="{FF2B5EF4-FFF2-40B4-BE49-F238E27FC236}">
                <a16:creationId xmlns:a16="http://schemas.microsoft.com/office/drawing/2014/main" id="{C2B94BEE-2067-4711-8705-C1DAE02CF2DF}"/>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56551066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pc="-100" dirty="0">
                <a:solidFill>
                  <a:schemeClr val="bg1"/>
                </a:solidFill>
                <a:effectLst/>
                <a:latin typeface="Arial" pitchFamily="34" charset="0"/>
                <a:cs typeface="Arial" pitchFamily="34" charset="0"/>
              </a:rPr>
              <a:t>Survival after Allogeneic Transplants </a:t>
            </a:r>
            <a:br>
              <a:rPr lang="en-US" altLang="ja-JP" spc="-100" dirty="0">
                <a:solidFill>
                  <a:schemeClr val="bg1"/>
                </a:solidFill>
                <a:effectLst/>
                <a:latin typeface="Arial" pitchFamily="34" charset="0"/>
                <a:cs typeface="Arial" pitchFamily="34" charset="0"/>
              </a:rPr>
            </a:br>
            <a:r>
              <a:rPr lang="en-US" altLang="ja-JP" spc="-100" dirty="0">
                <a:solidFill>
                  <a:schemeClr val="bg1"/>
                </a:solidFill>
                <a:effectLst/>
                <a:latin typeface="Arial" pitchFamily="34" charset="0"/>
                <a:cs typeface="Arial" pitchFamily="34" charset="0"/>
              </a:rPr>
              <a:t>for </a:t>
            </a:r>
            <a:r>
              <a:rPr lang="en-US" altLang="ja-JP" spc="-100" dirty="0">
                <a:solidFill>
                  <a:schemeClr val="bg1"/>
                </a:solidFill>
                <a:effectLst/>
                <a:latin typeface="Arial" pitchFamily="34" charset="0"/>
                <a:ea typeface="メイリオ" pitchFamily="50" charset="-128"/>
                <a:cs typeface="Arial" pitchFamily="34" charset="0"/>
              </a:rPr>
              <a:t>NHL</a:t>
            </a:r>
            <a:r>
              <a:rPr lang="en-US" altLang="ja-JP" spc="-100" dirty="0">
                <a:solidFill>
                  <a:schemeClr val="bg1"/>
                </a:solidFill>
                <a:effectLst/>
                <a:latin typeface="Arial" pitchFamily="34" charset="0"/>
                <a:cs typeface="Arial" pitchFamily="34" charset="0"/>
              </a:rPr>
              <a:t>, 2011-2020 </a:t>
            </a:r>
            <a:r>
              <a:rPr kumimoji="1" lang="en-US" altLang="ja-JP" sz="1100" b="0" kern="1200" dirty="0">
                <a:ln>
                  <a:noFill/>
                </a:ln>
                <a:solidFill>
                  <a:schemeClr val="bg1"/>
                </a:solidFill>
                <a:effectLst/>
                <a:latin typeface="+mn-ea"/>
                <a:ea typeface="+mn-ea"/>
                <a:cs typeface="+mj-cs"/>
              </a:rPr>
              <a:t>&lt;UR-BM&gt;&lt;age</a:t>
            </a:r>
            <a:r>
              <a:rPr kumimoji="1" lang="ja-JP" altLang="ja-JP" sz="1100" b="0" kern="1200" dirty="0">
                <a:ln>
                  <a:noFill/>
                </a:ln>
                <a:solidFill>
                  <a:schemeClr val="bg1"/>
                </a:solidFill>
                <a:effectLst/>
                <a:latin typeface="+mn-ea"/>
                <a:ea typeface="+mn-ea"/>
                <a:cs typeface="+mj-cs"/>
              </a:rPr>
              <a:t>≤</a:t>
            </a:r>
            <a:r>
              <a:rPr kumimoji="1" lang="en-US" altLang="ja-JP" sz="1100" b="0" kern="1200" dirty="0">
                <a:ln>
                  <a:noFill/>
                </a:ln>
                <a:solidFill>
                  <a:schemeClr val="bg1"/>
                </a:solidFill>
                <a:effectLst/>
              </a:rPr>
              <a:t>15&gt;</a:t>
            </a:r>
            <a:endParaRPr lang="ja-JP" altLang="ja-JP" sz="1100" dirty="0">
              <a:solidFill>
                <a:schemeClr val="bg1"/>
              </a:solidFill>
              <a:effectLst/>
            </a:endParaRPr>
          </a:p>
        </p:txBody>
      </p:sp>
      <p:pic>
        <p:nvPicPr>
          <p:cNvPr id="4" name="図 3" descr="ダイアグラム が含まれている画像&#10;&#10;自動的に生成された説明">
            <a:extLst>
              <a:ext uri="{FF2B5EF4-FFF2-40B4-BE49-F238E27FC236}">
                <a16:creationId xmlns:a16="http://schemas.microsoft.com/office/drawing/2014/main" id="{3E2F4AB7-2840-440E-ACB8-B7CB57FC45B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60806820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a:xfrm>
            <a:off x="457200" y="0"/>
            <a:ext cx="8204400" cy="802800"/>
          </a:xfrm>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dirty="0">
                <a:solidFill>
                  <a:schemeClr val="bg1"/>
                </a:solidFill>
                <a:effectLst/>
                <a:latin typeface="Arial" pitchFamily="34" charset="0"/>
                <a:cs typeface="Arial" pitchFamily="34" charset="0"/>
              </a:rPr>
              <a:t>Survival after Allogeneic Transplants </a:t>
            </a:r>
            <a:br>
              <a:rPr lang="en-US" altLang="ja-JP" sz="2500" spc="-100" dirty="0">
                <a:solidFill>
                  <a:schemeClr val="bg1"/>
                </a:solidFill>
                <a:effectLst/>
                <a:latin typeface="Arial" pitchFamily="34" charset="0"/>
                <a:cs typeface="Arial" pitchFamily="34" charset="0"/>
              </a:rPr>
            </a:br>
            <a:r>
              <a:rPr lang="en-US" altLang="ja-JP" sz="2500" spc="-100" dirty="0">
                <a:solidFill>
                  <a:schemeClr val="bg1"/>
                </a:solidFill>
                <a:effectLst/>
                <a:latin typeface="Arial" pitchFamily="34" charset="0"/>
                <a:cs typeface="Arial" pitchFamily="34" charset="0"/>
              </a:rPr>
              <a:t>for </a:t>
            </a:r>
            <a:r>
              <a:rPr lang="en-US" altLang="ja-JP" sz="2500" spc="-100" dirty="0">
                <a:solidFill>
                  <a:schemeClr val="bg1"/>
                </a:solidFill>
                <a:effectLst/>
                <a:latin typeface="Arial" pitchFamily="34" charset="0"/>
                <a:ea typeface="メイリオ" pitchFamily="50" charset="-128"/>
                <a:cs typeface="Arial" pitchFamily="34" charset="0"/>
              </a:rPr>
              <a:t>NHL</a:t>
            </a:r>
            <a:r>
              <a:rPr lang="en-US" altLang="ja-JP" sz="2500" spc="-100" dirty="0">
                <a:solidFill>
                  <a:schemeClr val="bg1"/>
                </a:solidFill>
                <a:effectLst/>
                <a:latin typeface="Arial" pitchFamily="34" charset="0"/>
                <a:cs typeface="Arial" pitchFamily="34" charset="0"/>
              </a:rPr>
              <a:t>, 2011-2020 </a:t>
            </a:r>
            <a:r>
              <a:rPr kumimoji="1" lang="en-US" altLang="ja-JP" sz="1000" b="0" kern="1200" dirty="0">
                <a:ln>
                  <a:noFill/>
                </a:ln>
                <a:solidFill>
                  <a:schemeClr val="bg1"/>
                </a:solidFill>
                <a:effectLst/>
                <a:latin typeface="+mn-ea"/>
                <a:ea typeface="+mn-ea"/>
                <a:cs typeface="+mj-cs"/>
              </a:rPr>
              <a:t>&lt;UR-BM&gt;&lt;age</a:t>
            </a:r>
            <a:r>
              <a:rPr kumimoji="1" lang="ja-JP" altLang="ja-JP" sz="1000" b="0" kern="1200" dirty="0">
                <a:ln>
                  <a:noFill/>
                </a:ln>
                <a:solidFill>
                  <a:schemeClr val="bg1"/>
                </a:solidFill>
                <a:effectLst/>
                <a:latin typeface="+mn-ea"/>
                <a:ea typeface="+mn-ea"/>
                <a:cs typeface="+mj-cs"/>
              </a:rPr>
              <a:t>≥</a:t>
            </a:r>
            <a:r>
              <a:rPr kumimoji="1" lang="en-US" altLang="ja-JP" sz="1000" b="0" kern="1200" dirty="0">
                <a:ln>
                  <a:noFill/>
                </a:ln>
                <a:solidFill>
                  <a:schemeClr val="bg1"/>
                </a:solidFill>
                <a:effectLst/>
              </a:rPr>
              <a:t>16&gt;</a:t>
            </a:r>
            <a:endParaRPr lang="ja-JP" altLang="ja-JP" sz="1000" dirty="0">
              <a:solidFill>
                <a:schemeClr val="bg1"/>
              </a:solidFill>
              <a:effectLst/>
            </a:endParaRPr>
          </a:p>
        </p:txBody>
      </p:sp>
      <p:pic>
        <p:nvPicPr>
          <p:cNvPr id="4" name="図 3" descr="グラフ, 折れ線グラフ&#10;&#10;中程度の精度で自動的に生成された説明">
            <a:extLst>
              <a:ext uri="{FF2B5EF4-FFF2-40B4-BE49-F238E27FC236}">
                <a16:creationId xmlns:a16="http://schemas.microsoft.com/office/drawing/2014/main" id="{6AC57F44-3770-4FF7-8919-6AB1CBEF2CC8}"/>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70170658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タイトル 35"/>
          <p:cNvSpPr>
            <a:spLocks noGrp="1"/>
          </p:cNvSpPr>
          <p:nvPr>
            <p:ph type="title"/>
          </p:nvPr>
        </p:nvSpPr>
        <p:spPr/>
        <p:txBody>
          <a:bodyPr>
            <a:normAutofit fontScale="90000"/>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pc="-100" dirty="0">
                <a:solidFill>
                  <a:schemeClr val="bg1"/>
                </a:solidFill>
                <a:effectLst/>
                <a:latin typeface="Arial" pitchFamily="34" charset="0"/>
                <a:cs typeface="Arial" pitchFamily="34" charset="0"/>
              </a:rPr>
              <a:t>Survival after Allogeneic Transplants </a:t>
            </a:r>
            <a:br>
              <a:rPr lang="en-US" altLang="ja-JP" spc="-100" dirty="0">
                <a:solidFill>
                  <a:schemeClr val="bg1"/>
                </a:solidFill>
                <a:effectLst/>
                <a:latin typeface="Arial" pitchFamily="34" charset="0"/>
                <a:cs typeface="Arial" pitchFamily="34" charset="0"/>
              </a:rPr>
            </a:br>
            <a:r>
              <a:rPr lang="en-US" altLang="ja-JP" spc="-100" dirty="0">
                <a:solidFill>
                  <a:schemeClr val="bg1"/>
                </a:solidFill>
                <a:effectLst/>
                <a:latin typeface="Arial" pitchFamily="34" charset="0"/>
                <a:cs typeface="Arial" pitchFamily="34" charset="0"/>
              </a:rPr>
              <a:t>for </a:t>
            </a:r>
            <a:r>
              <a:rPr lang="en-US" altLang="ja-JP" spc="-100" dirty="0">
                <a:solidFill>
                  <a:schemeClr val="bg1"/>
                </a:solidFill>
                <a:effectLst/>
                <a:latin typeface="Arial" pitchFamily="34" charset="0"/>
                <a:ea typeface="メイリオ" pitchFamily="50" charset="-128"/>
                <a:cs typeface="Arial" pitchFamily="34" charset="0"/>
              </a:rPr>
              <a:t>NHL</a:t>
            </a:r>
            <a:r>
              <a:rPr lang="en-US" altLang="ja-JP" spc="-100" dirty="0">
                <a:solidFill>
                  <a:schemeClr val="bg1"/>
                </a:solidFill>
                <a:effectLst/>
                <a:latin typeface="Arial" pitchFamily="34" charset="0"/>
                <a:cs typeface="Arial" pitchFamily="34" charset="0"/>
              </a:rPr>
              <a:t>, 2011-2020 </a:t>
            </a:r>
            <a:r>
              <a:rPr kumimoji="1" lang="en-US" altLang="ja-JP" sz="1100" b="0" kern="1200" dirty="0">
                <a:ln>
                  <a:noFill/>
                </a:ln>
                <a:solidFill>
                  <a:schemeClr val="bg1"/>
                </a:solidFill>
                <a:effectLst/>
              </a:rPr>
              <a:t>&lt;UR-CB&gt;&lt;age≤15&gt;</a:t>
            </a:r>
            <a:endParaRPr lang="ja-JP" altLang="ja-JP" sz="1100" dirty="0">
              <a:solidFill>
                <a:schemeClr val="bg1"/>
              </a:solidFill>
              <a:effectLst/>
            </a:endParaRPr>
          </a:p>
        </p:txBody>
      </p:sp>
      <p:pic>
        <p:nvPicPr>
          <p:cNvPr id="4" name="図 3" descr="グラフ&#10;&#10;中程度の精度で自動的に生成された説明">
            <a:extLst>
              <a:ext uri="{FF2B5EF4-FFF2-40B4-BE49-F238E27FC236}">
                <a16:creationId xmlns:a16="http://schemas.microsoft.com/office/drawing/2014/main" id="{0015163C-53D7-49FA-9564-E44935D97D37}"/>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1532891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dirty="0">
                <a:solidFill>
                  <a:schemeClr val="bg1"/>
                </a:solidFill>
                <a:effectLst/>
                <a:latin typeface="Arial" pitchFamily="34" charset="0"/>
                <a:cs typeface="Arial" pitchFamily="34" charset="0"/>
              </a:rPr>
              <a:t>Survival after Allogeneic Transplants </a:t>
            </a:r>
            <a:br>
              <a:rPr lang="en-US" altLang="ja-JP" sz="2500" spc="-100" dirty="0">
                <a:solidFill>
                  <a:schemeClr val="bg1"/>
                </a:solidFill>
                <a:effectLst/>
                <a:latin typeface="Arial" pitchFamily="34" charset="0"/>
                <a:cs typeface="Arial" pitchFamily="34" charset="0"/>
              </a:rPr>
            </a:br>
            <a:r>
              <a:rPr lang="en-US" altLang="ja-JP" sz="2500" spc="-100" dirty="0">
                <a:solidFill>
                  <a:schemeClr val="bg1"/>
                </a:solidFill>
                <a:effectLst/>
                <a:latin typeface="Arial" pitchFamily="34" charset="0"/>
                <a:cs typeface="Arial" pitchFamily="34" charset="0"/>
              </a:rPr>
              <a:t>for </a:t>
            </a:r>
            <a:r>
              <a:rPr lang="en-US" altLang="ja-JP" sz="2500" spc="-100" dirty="0">
                <a:solidFill>
                  <a:schemeClr val="bg1"/>
                </a:solidFill>
                <a:effectLst/>
                <a:latin typeface="Arial" pitchFamily="34" charset="0"/>
                <a:ea typeface="メイリオ" pitchFamily="50" charset="-128"/>
                <a:cs typeface="Arial" pitchFamily="34" charset="0"/>
              </a:rPr>
              <a:t>NHL</a:t>
            </a:r>
            <a:r>
              <a:rPr lang="en-US" altLang="ja-JP" sz="2500" spc="-100" dirty="0">
                <a:solidFill>
                  <a:schemeClr val="bg1"/>
                </a:solidFill>
                <a:effectLst/>
                <a:latin typeface="Arial" pitchFamily="34" charset="0"/>
                <a:cs typeface="Arial" pitchFamily="34" charset="0"/>
              </a:rPr>
              <a:t>, 2011-2020 </a:t>
            </a:r>
            <a:r>
              <a:rPr kumimoji="1" lang="en-US" altLang="ja-JP" sz="1000" b="0" kern="1200" dirty="0">
                <a:ln>
                  <a:noFill/>
                </a:ln>
                <a:solidFill>
                  <a:schemeClr val="bg1"/>
                </a:solidFill>
                <a:effectLst/>
                <a:latin typeface="+mn-ea"/>
                <a:ea typeface="+mn-ea"/>
                <a:cs typeface="+mj-cs"/>
              </a:rPr>
              <a:t>&lt;UR-CB&gt;&lt;age</a:t>
            </a:r>
            <a:r>
              <a:rPr kumimoji="1" lang="ja-JP" altLang="ja-JP" sz="1000" b="0" kern="1200" dirty="0">
                <a:ln>
                  <a:noFill/>
                </a:ln>
                <a:solidFill>
                  <a:schemeClr val="bg1"/>
                </a:solidFill>
                <a:effectLst/>
                <a:latin typeface="+mn-ea"/>
                <a:ea typeface="+mn-ea"/>
                <a:cs typeface="+mj-cs"/>
              </a:rPr>
              <a:t>≥</a:t>
            </a:r>
            <a:r>
              <a:rPr kumimoji="1" lang="en-US" altLang="ja-JP" sz="1000" b="0" kern="1200" dirty="0">
                <a:ln>
                  <a:noFill/>
                </a:ln>
                <a:solidFill>
                  <a:schemeClr val="bg1"/>
                </a:solidFill>
                <a:effectLst/>
              </a:rPr>
              <a:t>16&gt;</a:t>
            </a:r>
            <a:endParaRPr lang="ja-JP" altLang="ja-JP" sz="1000" dirty="0">
              <a:solidFill>
                <a:schemeClr val="bg1"/>
              </a:solidFill>
              <a:effectLst/>
            </a:endParaRPr>
          </a:p>
        </p:txBody>
      </p:sp>
      <p:pic>
        <p:nvPicPr>
          <p:cNvPr id="4" name="図 3" descr="グラフ が含まれている画像&#10;&#10;自動的に生成された説明">
            <a:extLst>
              <a:ext uri="{FF2B5EF4-FFF2-40B4-BE49-F238E27FC236}">
                <a16:creationId xmlns:a16="http://schemas.microsoft.com/office/drawing/2014/main" id="{C5829C0E-A8FE-4753-B3AE-926A822C458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94791101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dirty="0">
                <a:solidFill>
                  <a:schemeClr val="bg1"/>
                </a:solidFill>
                <a:effectLst/>
                <a:latin typeface="Arial" pitchFamily="34" charset="0"/>
                <a:cs typeface="Arial" pitchFamily="34" charset="0"/>
              </a:rPr>
              <a:t>Survival after Autologous Transplants </a:t>
            </a:r>
            <a:br>
              <a:rPr lang="en-US" altLang="ja-JP" sz="2500" spc="-100" dirty="0">
                <a:solidFill>
                  <a:schemeClr val="bg1"/>
                </a:solidFill>
                <a:effectLst/>
                <a:latin typeface="Arial" pitchFamily="34" charset="0"/>
                <a:cs typeface="Arial" pitchFamily="34" charset="0"/>
              </a:rPr>
            </a:br>
            <a:r>
              <a:rPr lang="en-US" altLang="ja-JP" sz="2500" spc="-100" dirty="0">
                <a:solidFill>
                  <a:schemeClr val="bg1"/>
                </a:solidFill>
                <a:effectLst/>
                <a:latin typeface="Arial" pitchFamily="34" charset="0"/>
                <a:cs typeface="Arial" pitchFamily="34" charset="0"/>
              </a:rPr>
              <a:t>for </a:t>
            </a:r>
            <a:r>
              <a:rPr lang="en-US" altLang="ja-JP" sz="2500" spc="-100" dirty="0">
                <a:solidFill>
                  <a:schemeClr val="bg1"/>
                </a:solidFill>
                <a:effectLst/>
                <a:latin typeface="Arial" pitchFamily="34" charset="0"/>
                <a:ea typeface="メイリオ" pitchFamily="50" charset="-128"/>
                <a:cs typeface="Arial" pitchFamily="34" charset="0"/>
              </a:rPr>
              <a:t>MM / PCD</a:t>
            </a:r>
            <a:r>
              <a:rPr lang="en-US" altLang="ja-JP" sz="2500" spc="-100" dirty="0">
                <a:solidFill>
                  <a:schemeClr val="bg1"/>
                </a:solidFill>
                <a:effectLst/>
                <a:latin typeface="Arial" pitchFamily="34" charset="0"/>
                <a:cs typeface="Arial" pitchFamily="34" charset="0"/>
              </a:rPr>
              <a:t>, 2011-2020 </a:t>
            </a:r>
            <a:r>
              <a:rPr kumimoji="1" lang="en-US" altLang="ja-JP" sz="1000" b="0" kern="1200" dirty="0">
                <a:ln>
                  <a:noFill/>
                </a:ln>
                <a:solidFill>
                  <a:schemeClr val="bg1"/>
                </a:solidFill>
                <a:effectLst/>
                <a:latin typeface="+mn-ea"/>
                <a:ea typeface="+mn-ea"/>
                <a:cs typeface="+mj-cs"/>
              </a:rPr>
              <a:t>&lt;Autologous&gt;&lt;age</a:t>
            </a:r>
            <a:r>
              <a:rPr kumimoji="1" lang="ja-JP" altLang="ja-JP" sz="1000" b="0" kern="1200" dirty="0">
                <a:ln>
                  <a:noFill/>
                </a:ln>
                <a:solidFill>
                  <a:schemeClr val="bg1"/>
                </a:solidFill>
                <a:effectLst/>
                <a:latin typeface="+mn-ea"/>
                <a:ea typeface="+mn-ea"/>
                <a:cs typeface="+mj-cs"/>
              </a:rPr>
              <a:t>≥</a:t>
            </a:r>
            <a:r>
              <a:rPr kumimoji="1" lang="en-US" altLang="ja-JP" sz="1000" b="0" kern="1200" dirty="0">
                <a:ln>
                  <a:noFill/>
                </a:ln>
                <a:solidFill>
                  <a:schemeClr val="bg1"/>
                </a:solidFill>
                <a:effectLst/>
              </a:rPr>
              <a:t>16&gt;</a:t>
            </a:r>
            <a:endParaRPr lang="ja-JP" altLang="ja-JP" sz="1000" dirty="0">
              <a:solidFill>
                <a:schemeClr val="bg1"/>
              </a:solidFill>
              <a:effectLst/>
            </a:endParaRPr>
          </a:p>
        </p:txBody>
      </p:sp>
      <p:pic>
        <p:nvPicPr>
          <p:cNvPr id="4" name="図 3" descr="グラフ, 折れ線グラフ&#10;&#10;自動的に生成された説明">
            <a:extLst>
              <a:ext uri="{FF2B5EF4-FFF2-40B4-BE49-F238E27FC236}">
                <a16:creationId xmlns:a16="http://schemas.microsoft.com/office/drawing/2014/main" id="{E5D4E3A4-82EB-4D05-8C50-64E0E858BB0C}"/>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33351954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rmAutofit fontScale="90000"/>
          </a:bodyPr>
          <a:lstStyle/>
          <a:p>
            <a:pPr rtl="0" eaLnBrk="1" fontAlgn="base" latinLnBrk="0" hangingPunct="1"/>
            <a:r>
              <a:rPr lang="en-US" altLang="ja-JP" spc="-100" dirty="0">
                <a:solidFill>
                  <a:schemeClr val="bg1"/>
                </a:solidFill>
                <a:effectLst/>
                <a:latin typeface="Arial" pitchFamily="34" charset="0"/>
                <a:cs typeface="Arial" pitchFamily="34" charset="0"/>
              </a:rPr>
              <a:t>Survival after Allogeneic Transplants </a:t>
            </a:r>
            <a:br>
              <a:rPr lang="en-US" altLang="ja-JP" spc="-100" dirty="0">
                <a:solidFill>
                  <a:schemeClr val="bg1"/>
                </a:solidFill>
                <a:effectLst/>
                <a:latin typeface="Arial" pitchFamily="34" charset="0"/>
                <a:cs typeface="Arial" pitchFamily="34" charset="0"/>
              </a:rPr>
            </a:br>
            <a:r>
              <a:rPr lang="en-US" altLang="ja-JP" spc="-100" dirty="0">
                <a:solidFill>
                  <a:schemeClr val="bg1"/>
                </a:solidFill>
                <a:effectLst/>
                <a:latin typeface="Arial" pitchFamily="34" charset="0"/>
                <a:cs typeface="Arial" pitchFamily="34" charset="0"/>
              </a:rPr>
              <a:t>for </a:t>
            </a:r>
            <a:r>
              <a:rPr lang="en-US" altLang="ja-JP" spc="-100" dirty="0">
                <a:solidFill>
                  <a:schemeClr val="bg1"/>
                </a:solidFill>
                <a:effectLst/>
                <a:latin typeface="Arial" pitchFamily="34" charset="0"/>
                <a:ea typeface="メイリオ" pitchFamily="50" charset="-128"/>
                <a:cs typeface="Arial" pitchFamily="34" charset="0"/>
              </a:rPr>
              <a:t>MM / PCD</a:t>
            </a:r>
            <a:r>
              <a:rPr lang="en-US" altLang="ja-JP" spc="-100" dirty="0">
                <a:solidFill>
                  <a:schemeClr val="bg1"/>
                </a:solidFill>
                <a:effectLst/>
                <a:latin typeface="Arial" pitchFamily="34" charset="0"/>
                <a:cs typeface="Arial" pitchFamily="34" charset="0"/>
              </a:rPr>
              <a:t>, 2011-2020 </a:t>
            </a:r>
            <a:r>
              <a:rPr kumimoji="1" lang="en-US" altLang="ja-JP" sz="1100" b="0" kern="1200" dirty="0">
                <a:ln>
                  <a:noFill/>
                </a:ln>
                <a:solidFill>
                  <a:schemeClr val="bg1"/>
                </a:solidFill>
                <a:effectLst/>
                <a:latin typeface="+mn-ea"/>
                <a:ea typeface="+mn-ea"/>
                <a:cs typeface="+mj-cs"/>
              </a:rPr>
              <a:t>&lt;Allogeneic&gt;&lt;age</a:t>
            </a:r>
            <a:r>
              <a:rPr kumimoji="1" lang="ja-JP" altLang="ja-JP" sz="1100" b="0" kern="1200" dirty="0">
                <a:ln>
                  <a:noFill/>
                </a:ln>
                <a:solidFill>
                  <a:schemeClr val="bg1"/>
                </a:solidFill>
                <a:effectLst/>
                <a:latin typeface="+mn-ea"/>
                <a:ea typeface="+mn-ea"/>
                <a:cs typeface="+mj-cs"/>
              </a:rPr>
              <a:t>≥</a:t>
            </a:r>
            <a:r>
              <a:rPr kumimoji="1" lang="en-US" altLang="ja-JP" sz="1100" b="0" kern="1200" dirty="0">
                <a:ln>
                  <a:noFill/>
                </a:ln>
                <a:solidFill>
                  <a:schemeClr val="bg1"/>
                </a:solidFill>
                <a:effectLst/>
              </a:rPr>
              <a:t>16&gt;</a:t>
            </a:r>
            <a:endParaRPr lang="ja-JP" altLang="ja-JP" sz="1100" dirty="0">
              <a:solidFill>
                <a:schemeClr val="bg1"/>
              </a:solidFill>
              <a:effectLst/>
            </a:endParaRPr>
          </a:p>
        </p:txBody>
      </p:sp>
      <p:pic>
        <p:nvPicPr>
          <p:cNvPr id="4" name="図 3" descr="グラフ&#10;&#10;自動的に生成された説明">
            <a:extLst>
              <a:ext uri="{FF2B5EF4-FFF2-40B4-BE49-F238E27FC236}">
                <a16:creationId xmlns:a16="http://schemas.microsoft.com/office/drawing/2014/main" id="{CA108C27-378E-418E-A843-3779223E7C8E}"/>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67148888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rtl="0" eaLnBrk="1" fontAlgn="base" latinLnBrk="0" hangingPunct="1"/>
            <a:r>
              <a:rPr lang="en-US" altLang="ja-JP" sz="2500" spc="-100" dirty="0">
                <a:solidFill>
                  <a:schemeClr val="bg1"/>
                </a:solidFill>
                <a:effectLst/>
                <a:latin typeface="Arial" pitchFamily="34" charset="0"/>
                <a:cs typeface="Arial" pitchFamily="34" charset="0"/>
              </a:rPr>
              <a:t>Survival after Autologous Transplants </a:t>
            </a:r>
            <a:br>
              <a:rPr lang="en-US" altLang="ja-JP" sz="2500" spc="-100" dirty="0">
                <a:solidFill>
                  <a:schemeClr val="bg1"/>
                </a:solidFill>
                <a:effectLst/>
                <a:latin typeface="Arial" pitchFamily="34" charset="0"/>
                <a:cs typeface="Arial" pitchFamily="34" charset="0"/>
              </a:rPr>
            </a:br>
            <a:r>
              <a:rPr lang="en-US" altLang="ja-JP" sz="2500" spc="-100" dirty="0">
                <a:solidFill>
                  <a:schemeClr val="bg1"/>
                </a:solidFill>
                <a:effectLst/>
                <a:latin typeface="Arial" pitchFamily="34" charset="0"/>
                <a:cs typeface="Arial" pitchFamily="34" charset="0"/>
              </a:rPr>
              <a:t>for </a:t>
            </a:r>
            <a:r>
              <a:rPr lang="en-US" altLang="ja-JP" sz="2500" spc="-100" dirty="0">
                <a:solidFill>
                  <a:schemeClr val="bg1"/>
                </a:solidFill>
                <a:effectLst/>
                <a:latin typeface="Arial" pitchFamily="34" charset="0"/>
                <a:ea typeface="メイリオ" pitchFamily="50" charset="-128"/>
                <a:cs typeface="Arial" pitchFamily="34" charset="0"/>
              </a:rPr>
              <a:t>MM / PCD</a:t>
            </a:r>
            <a:r>
              <a:rPr lang="en-US" altLang="ja-JP" sz="2500" spc="-100" dirty="0">
                <a:solidFill>
                  <a:schemeClr val="bg1"/>
                </a:solidFill>
                <a:effectLst/>
                <a:latin typeface="Arial" pitchFamily="34" charset="0"/>
                <a:cs typeface="Arial" pitchFamily="34" charset="0"/>
              </a:rPr>
              <a:t>, 2011-2020 </a:t>
            </a:r>
            <a:r>
              <a:rPr kumimoji="1" lang="en-US" altLang="ja-JP" sz="1000" b="0" kern="1200" dirty="0">
                <a:ln>
                  <a:noFill/>
                </a:ln>
                <a:solidFill>
                  <a:schemeClr val="bg1"/>
                </a:solidFill>
                <a:effectLst/>
                <a:latin typeface="+mn-ea"/>
                <a:ea typeface="+mn-ea"/>
                <a:cs typeface="+mj-cs"/>
              </a:rPr>
              <a:t>&lt;Autologous&gt;&lt;age</a:t>
            </a:r>
            <a:r>
              <a:rPr kumimoji="1" lang="ja-JP" altLang="ja-JP" sz="1000" b="0" kern="1200" dirty="0">
                <a:ln>
                  <a:noFill/>
                </a:ln>
                <a:solidFill>
                  <a:schemeClr val="bg1"/>
                </a:solidFill>
                <a:effectLst/>
                <a:latin typeface="+mn-ea"/>
                <a:ea typeface="+mn-ea"/>
                <a:cs typeface="+mj-cs"/>
              </a:rPr>
              <a:t>≥</a:t>
            </a:r>
            <a:r>
              <a:rPr kumimoji="1" lang="en-US" altLang="ja-JP" sz="1000" b="0" kern="1200" dirty="0">
                <a:ln>
                  <a:noFill/>
                </a:ln>
                <a:solidFill>
                  <a:schemeClr val="bg1"/>
                </a:solidFill>
                <a:effectLst/>
              </a:rPr>
              <a:t>16&gt;</a:t>
            </a:r>
            <a:endParaRPr lang="ja-JP" altLang="ja-JP" sz="1000" dirty="0">
              <a:solidFill>
                <a:schemeClr val="bg1"/>
              </a:solidFill>
              <a:effectLst/>
            </a:endParaRPr>
          </a:p>
        </p:txBody>
      </p:sp>
      <p:pic>
        <p:nvPicPr>
          <p:cNvPr id="4" name="図 3" descr="グラフィカル ユーザー インターフェイス, グラフ, 折れ線グラフ&#10;&#10;自動的に生成された説明">
            <a:extLst>
              <a:ext uri="{FF2B5EF4-FFF2-40B4-BE49-F238E27FC236}">
                <a16:creationId xmlns:a16="http://schemas.microsoft.com/office/drawing/2014/main" id="{39BE6453-A157-4329-988F-DB3531189B87}"/>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9674468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spc="-100" dirty="0">
                <a:solidFill>
                  <a:schemeClr val="bg1"/>
                </a:solidFill>
                <a:effectLst/>
                <a:latin typeface="Arial" panose="020B0604020202020204" pitchFamily="34" charset="0"/>
                <a:cs typeface="Arial" panose="020B0604020202020204" pitchFamily="34" charset="0"/>
              </a:rPr>
              <a:t>Annual Number of Transplant Recipients</a:t>
            </a:r>
            <a:br>
              <a:rPr lang="en-US" altLang="ja-JP" spc="-100" dirty="0">
                <a:solidFill>
                  <a:schemeClr val="bg1"/>
                </a:solidFill>
                <a:effectLst/>
                <a:latin typeface="Arial" panose="020B0604020202020204" pitchFamily="34" charset="0"/>
                <a:cs typeface="Arial" panose="020B0604020202020204" pitchFamily="34" charset="0"/>
              </a:rPr>
            </a:br>
            <a:r>
              <a:rPr lang="en-US" altLang="ja-JP" dirty="0">
                <a:solidFill>
                  <a:schemeClr val="bg1"/>
                </a:solidFill>
                <a:effectLst/>
                <a:latin typeface="Arial" pitchFamily="34" charset="0"/>
                <a:ea typeface="Verdana" pitchFamily="34" charset="0"/>
                <a:cs typeface="Arial" pitchFamily="34" charset="0"/>
              </a:rPr>
              <a:t>by Recipient Age at Transplant </a:t>
            </a:r>
            <a:r>
              <a:rPr lang="en-US" altLang="ja-JP" sz="1100" b="0" spc="-150" dirty="0">
                <a:solidFill>
                  <a:schemeClr val="bg1"/>
                </a:solidFill>
                <a:effectLst/>
                <a:latin typeface="ＭＳ ゴシック" pitchFamily="49" charset="-128"/>
                <a:ea typeface="ＭＳ ゴシック" pitchFamily="49" charset="-128"/>
                <a:cs typeface="Arial" pitchFamily="34" charset="0"/>
              </a:rPr>
              <a:t>&lt;</a:t>
            </a:r>
            <a:r>
              <a:rPr kumimoji="1" lang="en-US" altLang="ja-JP" sz="1100" b="0" kern="1200" baseline="0" dirty="0">
                <a:ln>
                  <a:noFill/>
                </a:ln>
                <a:solidFill>
                  <a:schemeClr val="bg1"/>
                </a:solidFill>
                <a:effectLst/>
              </a:rPr>
              <a:t>UR-BM/UR-PB</a:t>
            </a:r>
            <a:r>
              <a:rPr kumimoji="1" lang="en-US" altLang="ja-JP" sz="1100" b="0" kern="1200" dirty="0">
                <a:ln>
                  <a:noFill/>
                </a:ln>
                <a:solidFill>
                  <a:schemeClr val="bg1"/>
                </a:solidFill>
                <a:effectLst/>
                <a:latin typeface="ＭＳ ゴシック" pitchFamily="49" charset="-128"/>
                <a:ea typeface="ＭＳ ゴシック" pitchFamily="49" charset="-128"/>
              </a:rPr>
              <a:t>&gt;</a:t>
            </a:r>
            <a:endParaRPr kumimoji="1" lang="ja-JP" altLang="en-US" sz="1100" b="0" dirty="0">
              <a:solidFill>
                <a:schemeClr val="bg1"/>
              </a:solidFill>
              <a:effectLst/>
              <a:latin typeface="ＭＳ ゴシック" pitchFamily="49" charset="-128"/>
              <a:ea typeface="ＭＳ ゴシック" pitchFamily="49" charset="-128"/>
            </a:endParaRPr>
          </a:p>
        </p:txBody>
      </p:sp>
      <p:pic>
        <p:nvPicPr>
          <p:cNvPr id="4" name="図 3" descr="グラフ&#10;&#10;自動的に生成された説明">
            <a:extLst>
              <a:ext uri="{FF2B5EF4-FFF2-40B4-BE49-F238E27FC236}">
                <a16:creationId xmlns:a16="http://schemas.microsoft.com/office/drawing/2014/main" id="{2CB1134A-9939-4412-A673-BF2D99AB20E5}"/>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9862972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dirty="0">
                <a:solidFill>
                  <a:schemeClr val="bg1"/>
                </a:solidFill>
                <a:effectLst/>
                <a:latin typeface="Arial" pitchFamily="34" charset="0"/>
                <a:cs typeface="Arial" pitchFamily="34" charset="0"/>
              </a:rPr>
              <a:t>Survival after Allogeneic Transplants </a:t>
            </a:r>
            <a:br>
              <a:rPr lang="en-US" altLang="ja-JP" sz="2500" spc="-100" dirty="0">
                <a:solidFill>
                  <a:schemeClr val="bg1"/>
                </a:solidFill>
                <a:effectLst/>
                <a:latin typeface="Arial" pitchFamily="34" charset="0"/>
                <a:cs typeface="Arial" pitchFamily="34" charset="0"/>
              </a:rPr>
            </a:br>
            <a:r>
              <a:rPr lang="en-US" altLang="ja-JP" sz="2500" spc="-100" dirty="0">
                <a:solidFill>
                  <a:schemeClr val="bg1"/>
                </a:solidFill>
                <a:effectLst/>
                <a:latin typeface="Arial" pitchFamily="34" charset="0"/>
                <a:cs typeface="Arial" pitchFamily="34" charset="0"/>
              </a:rPr>
              <a:t>for </a:t>
            </a:r>
            <a:r>
              <a:rPr lang="en-US" altLang="ja-JP" sz="2500" spc="-100" dirty="0">
                <a:solidFill>
                  <a:schemeClr val="bg1"/>
                </a:solidFill>
                <a:effectLst/>
                <a:latin typeface="Arial" pitchFamily="34" charset="0"/>
                <a:ea typeface="メイリオ" pitchFamily="50" charset="-128"/>
                <a:cs typeface="Arial" pitchFamily="34" charset="0"/>
              </a:rPr>
              <a:t>MM / PCD</a:t>
            </a:r>
            <a:r>
              <a:rPr lang="en-US" altLang="ja-JP" sz="2500" spc="-100" dirty="0">
                <a:solidFill>
                  <a:schemeClr val="bg1"/>
                </a:solidFill>
                <a:effectLst/>
                <a:latin typeface="Arial" pitchFamily="34" charset="0"/>
                <a:cs typeface="Arial" pitchFamily="34" charset="0"/>
              </a:rPr>
              <a:t>, 2011-2020 </a:t>
            </a:r>
            <a:r>
              <a:rPr kumimoji="1" lang="en-US" altLang="ja-JP" sz="1000" b="0" kern="1200" dirty="0">
                <a:ln>
                  <a:noFill/>
                </a:ln>
                <a:solidFill>
                  <a:schemeClr val="bg1"/>
                </a:solidFill>
                <a:effectLst/>
                <a:latin typeface="+mn-ea"/>
                <a:ea typeface="+mn-ea"/>
                <a:cs typeface="+mj-cs"/>
              </a:rPr>
              <a:t>&lt;Allogeneic&gt;&lt;age</a:t>
            </a:r>
            <a:r>
              <a:rPr kumimoji="1" lang="ja-JP" altLang="ja-JP" sz="1000" b="0" kern="1200" dirty="0">
                <a:ln>
                  <a:noFill/>
                </a:ln>
                <a:solidFill>
                  <a:schemeClr val="bg1"/>
                </a:solidFill>
                <a:effectLst/>
                <a:latin typeface="+mn-ea"/>
                <a:ea typeface="+mn-ea"/>
                <a:cs typeface="+mj-cs"/>
              </a:rPr>
              <a:t>≥</a:t>
            </a:r>
            <a:r>
              <a:rPr kumimoji="1" lang="en-US" altLang="ja-JP" sz="1000" b="0" kern="1200" dirty="0">
                <a:ln>
                  <a:noFill/>
                </a:ln>
                <a:solidFill>
                  <a:schemeClr val="bg1"/>
                </a:solidFill>
                <a:effectLst/>
              </a:rPr>
              <a:t>16&gt;</a:t>
            </a:r>
            <a:endParaRPr lang="ja-JP" altLang="ja-JP" sz="1000" dirty="0">
              <a:solidFill>
                <a:schemeClr val="bg1"/>
              </a:solidFill>
              <a:effectLst/>
            </a:endParaRPr>
          </a:p>
        </p:txBody>
      </p:sp>
      <p:pic>
        <p:nvPicPr>
          <p:cNvPr id="4" name="図 3" descr="グラフ, 折れ線グラフ&#10;&#10;自動的に生成された説明">
            <a:extLst>
              <a:ext uri="{FF2B5EF4-FFF2-40B4-BE49-F238E27FC236}">
                <a16:creationId xmlns:a16="http://schemas.microsoft.com/office/drawing/2014/main" id="{5C90D375-042E-43D9-AA5D-81A2DDC21FC3}"/>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4903843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タイトル 32"/>
          <p:cNvSpPr>
            <a:spLocks noGrp="1"/>
          </p:cNvSpPr>
          <p:nvPr>
            <p:ph type="title"/>
          </p:nvPr>
        </p:nvSpPr>
        <p:spPr/>
        <p:txBody>
          <a:bodyPr>
            <a:normAutofit fontScale="90000"/>
          </a:bodyPr>
          <a:lstStyle/>
          <a:p>
            <a:pPr rtl="0" eaLnBrk="1" fontAlgn="base" latinLnBrk="0" hangingPunct="1"/>
            <a:r>
              <a:rPr lang="en-US" altLang="ja-JP" spc="-100" dirty="0">
                <a:solidFill>
                  <a:schemeClr val="bg1"/>
                </a:solidFill>
                <a:effectLst/>
                <a:latin typeface="Arial" pitchFamily="34" charset="0"/>
                <a:cs typeface="Arial" pitchFamily="34" charset="0"/>
              </a:rPr>
              <a:t>Survival after Allogeneic Transplants </a:t>
            </a:r>
            <a:br>
              <a:rPr lang="en-US" altLang="ja-JP" spc="-100" dirty="0">
                <a:solidFill>
                  <a:schemeClr val="bg1"/>
                </a:solidFill>
                <a:effectLst/>
                <a:latin typeface="Arial" pitchFamily="34" charset="0"/>
                <a:cs typeface="Arial" pitchFamily="34" charset="0"/>
              </a:rPr>
            </a:br>
            <a:r>
              <a:rPr lang="en-US" altLang="ja-JP" spc="-100" dirty="0">
                <a:solidFill>
                  <a:schemeClr val="bg1"/>
                </a:solidFill>
                <a:effectLst/>
                <a:latin typeface="Arial" pitchFamily="34" charset="0"/>
                <a:cs typeface="Arial" pitchFamily="34" charset="0"/>
              </a:rPr>
              <a:t>for </a:t>
            </a:r>
            <a:r>
              <a:rPr lang="en-US" altLang="ja-JP" spc="-100" dirty="0">
                <a:solidFill>
                  <a:schemeClr val="bg1"/>
                </a:solidFill>
                <a:effectLst/>
                <a:latin typeface="Arial" pitchFamily="34" charset="0"/>
                <a:ea typeface="メイリオ" pitchFamily="50" charset="-128"/>
                <a:cs typeface="Arial" pitchFamily="34" charset="0"/>
              </a:rPr>
              <a:t>AA</a:t>
            </a:r>
            <a:r>
              <a:rPr lang="en-US" altLang="ja-JP" spc="-100" dirty="0">
                <a:solidFill>
                  <a:schemeClr val="bg1"/>
                </a:solidFill>
                <a:effectLst/>
                <a:latin typeface="Arial" pitchFamily="34" charset="0"/>
                <a:cs typeface="Arial" pitchFamily="34" charset="0"/>
              </a:rPr>
              <a:t>, 2011-2020 </a:t>
            </a:r>
            <a:r>
              <a:rPr kumimoji="1" lang="en-US" altLang="ja-JP" sz="1100" b="0" kern="1200" dirty="0">
                <a:ln>
                  <a:noFill/>
                </a:ln>
                <a:solidFill>
                  <a:schemeClr val="bg1"/>
                </a:solidFill>
                <a:effectLst/>
              </a:rPr>
              <a:t>&lt;Allogeneic&gt;&lt;age≤15&gt;</a:t>
            </a:r>
            <a:endParaRPr lang="ja-JP" altLang="ja-JP" sz="1100" dirty="0">
              <a:solidFill>
                <a:schemeClr val="bg1"/>
              </a:solidFill>
              <a:effectLst/>
            </a:endParaRPr>
          </a:p>
        </p:txBody>
      </p:sp>
      <p:pic>
        <p:nvPicPr>
          <p:cNvPr id="4" name="図 3" descr="グラフ&#10;&#10;中程度の精度で自動的に生成された説明">
            <a:extLst>
              <a:ext uri="{FF2B5EF4-FFF2-40B4-BE49-F238E27FC236}">
                <a16:creationId xmlns:a16="http://schemas.microsoft.com/office/drawing/2014/main" id="{95D06D37-9E82-43EC-B4CE-D248E50FEB03}"/>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543222042"/>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dirty="0">
                <a:solidFill>
                  <a:schemeClr val="bg1"/>
                </a:solidFill>
                <a:effectLst/>
                <a:latin typeface="Arial" pitchFamily="34" charset="0"/>
                <a:cs typeface="Arial" pitchFamily="34" charset="0"/>
              </a:rPr>
              <a:t>Survival after Allogeneic Transplants </a:t>
            </a:r>
            <a:br>
              <a:rPr lang="en-US" altLang="ja-JP" sz="2500" spc="-100" dirty="0">
                <a:solidFill>
                  <a:schemeClr val="bg1"/>
                </a:solidFill>
                <a:effectLst/>
                <a:latin typeface="Arial" pitchFamily="34" charset="0"/>
                <a:cs typeface="Arial" pitchFamily="34" charset="0"/>
              </a:rPr>
            </a:br>
            <a:r>
              <a:rPr lang="en-US" altLang="ja-JP" sz="2500" spc="-100" dirty="0">
                <a:solidFill>
                  <a:schemeClr val="bg1"/>
                </a:solidFill>
                <a:effectLst/>
                <a:latin typeface="Arial" pitchFamily="34" charset="0"/>
                <a:cs typeface="Arial" pitchFamily="34" charset="0"/>
              </a:rPr>
              <a:t>for </a:t>
            </a:r>
            <a:r>
              <a:rPr lang="en-US" altLang="ja-JP" sz="2500" spc="-100" dirty="0">
                <a:solidFill>
                  <a:schemeClr val="bg1"/>
                </a:solidFill>
                <a:effectLst/>
                <a:latin typeface="Arial" pitchFamily="34" charset="0"/>
                <a:ea typeface="メイリオ" pitchFamily="50" charset="-128"/>
                <a:cs typeface="Arial" pitchFamily="34" charset="0"/>
              </a:rPr>
              <a:t>AA</a:t>
            </a:r>
            <a:r>
              <a:rPr lang="en-US" altLang="ja-JP" sz="2500" spc="-100" dirty="0">
                <a:solidFill>
                  <a:schemeClr val="bg1"/>
                </a:solidFill>
                <a:effectLst/>
                <a:latin typeface="Arial" pitchFamily="34" charset="0"/>
                <a:cs typeface="Arial" pitchFamily="34" charset="0"/>
              </a:rPr>
              <a:t>, 2011-2020 </a:t>
            </a:r>
            <a:r>
              <a:rPr kumimoji="1" lang="en-US" altLang="ja-JP" sz="1000" b="0" kern="1200" dirty="0">
                <a:ln>
                  <a:noFill/>
                </a:ln>
                <a:solidFill>
                  <a:schemeClr val="bg1"/>
                </a:solidFill>
                <a:effectLst/>
                <a:latin typeface="+mn-ea"/>
                <a:ea typeface="+mn-ea"/>
                <a:cs typeface="+mj-cs"/>
              </a:rPr>
              <a:t>&lt;Allogeneic&gt;&lt;age</a:t>
            </a:r>
            <a:r>
              <a:rPr kumimoji="1" lang="ja-JP" altLang="ja-JP" sz="1000" b="0" kern="1200" dirty="0">
                <a:ln>
                  <a:noFill/>
                </a:ln>
                <a:solidFill>
                  <a:schemeClr val="bg1"/>
                </a:solidFill>
                <a:effectLst/>
                <a:latin typeface="+mn-ea"/>
                <a:ea typeface="+mn-ea"/>
                <a:cs typeface="+mj-cs"/>
              </a:rPr>
              <a:t>≥</a:t>
            </a:r>
            <a:r>
              <a:rPr kumimoji="1" lang="en-US" altLang="ja-JP" sz="1000" b="0" kern="1200" dirty="0">
                <a:ln>
                  <a:noFill/>
                </a:ln>
                <a:solidFill>
                  <a:schemeClr val="bg1"/>
                </a:solidFill>
                <a:effectLst/>
              </a:rPr>
              <a:t>16&gt;</a:t>
            </a:r>
            <a:endParaRPr lang="ja-JP" altLang="ja-JP" sz="1000" dirty="0">
              <a:solidFill>
                <a:schemeClr val="bg1"/>
              </a:solidFill>
              <a:effectLst/>
            </a:endParaRPr>
          </a:p>
        </p:txBody>
      </p:sp>
      <p:pic>
        <p:nvPicPr>
          <p:cNvPr id="4" name="図 3" descr="グラフ&#10;&#10;自動的に生成された説明">
            <a:extLst>
              <a:ext uri="{FF2B5EF4-FFF2-40B4-BE49-F238E27FC236}">
                <a16:creationId xmlns:a16="http://schemas.microsoft.com/office/drawing/2014/main" id="{BD973435-B83B-4779-893A-20582C1BB537}"/>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2485714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タイトル 32"/>
          <p:cNvSpPr>
            <a:spLocks noGrp="1"/>
          </p:cNvSpPr>
          <p:nvPr>
            <p:ph type="title"/>
          </p:nvPr>
        </p:nvSpPr>
        <p:spPr/>
        <p:txBody>
          <a:bodyPr>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altLang="ja-JP" spc="-100" dirty="0">
                <a:solidFill>
                  <a:schemeClr val="bg1"/>
                </a:solidFill>
                <a:effectLst/>
                <a:latin typeface="Arial" pitchFamily="34" charset="0"/>
                <a:cs typeface="Arial" pitchFamily="34" charset="0"/>
              </a:rPr>
              <a:t>Survival after Allogeneic Transplants </a:t>
            </a:r>
            <a:br>
              <a:rPr lang="en-US" altLang="ja-JP" spc="-100" dirty="0">
                <a:solidFill>
                  <a:schemeClr val="bg1"/>
                </a:solidFill>
                <a:effectLst/>
                <a:latin typeface="Arial" pitchFamily="34" charset="0"/>
                <a:cs typeface="Arial" pitchFamily="34" charset="0"/>
              </a:rPr>
            </a:br>
            <a:r>
              <a:rPr lang="en-US" altLang="ja-JP" spc="-100" dirty="0">
                <a:solidFill>
                  <a:schemeClr val="bg1"/>
                </a:solidFill>
                <a:effectLst/>
                <a:latin typeface="Arial" pitchFamily="34" charset="0"/>
                <a:cs typeface="Arial" pitchFamily="34" charset="0"/>
              </a:rPr>
              <a:t>for </a:t>
            </a:r>
            <a:r>
              <a:rPr lang="en-US" altLang="ja-JP" spc="-100" dirty="0">
                <a:solidFill>
                  <a:schemeClr val="bg1"/>
                </a:solidFill>
                <a:effectLst/>
                <a:latin typeface="Arial" pitchFamily="34" charset="0"/>
                <a:ea typeface="メイリオ" pitchFamily="50" charset="-128"/>
                <a:cs typeface="Arial" pitchFamily="34" charset="0"/>
              </a:rPr>
              <a:t>AA</a:t>
            </a:r>
            <a:r>
              <a:rPr lang="en-US" altLang="ja-JP" spc="-100" dirty="0">
                <a:solidFill>
                  <a:schemeClr val="bg1"/>
                </a:solidFill>
                <a:effectLst/>
                <a:latin typeface="Arial" pitchFamily="34" charset="0"/>
                <a:cs typeface="Arial" pitchFamily="34" charset="0"/>
              </a:rPr>
              <a:t>, 2011-2020 </a:t>
            </a:r>
            <a:r>
              <a:rPr kumimoji="1" lang="en-US" altLang="ja-JP" sz="1100" b="0" kern="1200" dirty="0">
                <a:ln>
                  <a:noFill/>
                </a:ln>
                <a:solidFill>
                  <a:schemeClr val="bg1"/>
                </a:solidFill>
                <a:effectLst/>
              </a:rPr>
              <a:t>&lt;Allogeneic&gt;&lt;age≤15&gt;</a:t>
            </a:r>
            <a:endParaRPr lang="ja-JP" altLang="ja-JP" sz="1100" dirty="0">
              <a:solidFill>
                <a:schemeClr val="bg1"/>
              </a:solidFill>
              <a:effectLst/>
            </a:endParaRPr>
          </a:p>
        </p:txBody>
      </p:sp>
      <p:pic>
        <p:nvPicPr>
          <p:cNvPr id="4" name="図 3" descr="グラフ&#10;&#10;自動的に生成された説明">
            <a:extLst>
              <a:ext uri="{FF2B5EF4-FFF2-40B4-BE49-F238E27FC236}">
                <a16:creationId xmlns:a16="http://schemas.microsoft.com/office/drawing/2014/main" id="{E0BC9DAB-EB10-4265-8DC5-01CA6CC85747}"/>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7471185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タイトル 31"/>
          <p:cNvSpPr>
            <a:spLocks noGrp="1"/>
          </p:cNvSpPr>
          <p:nvPr>
            <p:ph type="title"/>
          </p:nvPr>
        </p:nvSpPr>
        <p:spPr/>
        <p:txBody>
          <a:bodyPr>
            <a:noAutofit/>
          </a:bodyPr>
          <a:lstStyle/>
          <a:p>
            <a:pPr marL="0" marR="0" lvl="0" indent="0" algn="l" defTabSz="914400" rtl="0" eaLnBrk="1" fontAlgn="base" latinLnBrk="0" hangingPunct="1">
              <a:lnSpc>
                <a:spcPct val="100000"/>
              </a:lnSpc>
              <a:spcBef>
                <a:spcPct val="0"/>
              </a:spcBef>
              <a:spcAft>
                <a:spcPts val="0"/>
              </a:spcAft>
              <a:buClrTx/>
              <a:buSzTx/>
              <a:buFontTx/>
              <a:buNone/>
              <a:tabLst/>
              <a:defRPr/>
            </a:pPr>
            <a:r>
              <a:rPr lang="en-US" altLang="ja-JP" sz="2500" spc="-100" dirty="0">
                <a:solidFill>
                  <a:schemeClr val="bg1"/>
                </a:solidFill>
                <a:effectLst/>
                <a:latin typeface="Arial" pitchFamily="34" charset="0"/>
                <a:cs typeface="Arial" pitchFamily="34" charset="0"/>
              </a:rPr>
              <a:t>Survival after Allogeneic Transplants </a:t>
            </a:r>
            <a:br>
              <a:rPr lang="en-US" altLang="ja-JP" sz="2500" spc="-100" dirty="0">
                <a:solidFill>
                  <a:schemeClr val="bg1"/>
                </a:solidFill>
                <a:effectLst/>
                <a:latin typeface="Arial" pitchFamily="34" charset="0"/>
                <a:cs typeface="Arial" pitchFamily="34" charset="0"/>
              </a:rPr>
            </a:br>
            <a:r>
              <a:rPr lang="en-US" altLang="ja-JP" sz="2500" spc="-100" dirty="0">
                <a:solidFill>
                  <a:schemeClr val="bg1"/>
                </a:solidFill>
                <a:effectLst/>
                <a:latin typeface="Arial" pitchFamily="34" charset="0"/>
                <a:cs typeface="Arial" pitchFamily="34" charset="0"/>
              </a:rPr>
              <a:t>for </a:t>
            </a:r>
            <a:r>
              <a:rPr lang="en-US" altLang="ja-JP" sz="2500" spc="-100" dirty="0">
                <a:solidFill>
                  <a:schemeClr val="bg1"/>
                </a:solidFill>
                <a:effectLst/>
                <a:latin typeface="Arial" pitchFamily="34" charset="0"/>
                <a:ea typeface="メイリオ" pitchFamily="50" charset="-128"/>
                <a:cs typeface="Arial" pitchFamily="34" charset="0"/>
              </a:rPr>
              <a:t>AA</a:t>
            </a:r>
            <a:r>
              <a:rPr lang="en-US" altLang="ja-JP" sz="2500" spc="-100" dirty="0">
                <a:solidFill>
                  <a:schemeClr val="bg1"/>
                </a:solidFill>
                <a:effectLst/>
                <a:latin typeface="Arial" pitchFamily="34" charset="0"/>
                <a:cs typeface="Arial" pitchFamily="34" charset="0"/>
              </a:rPr>
              <a:t>, 2011-2020 </a:t>
            </a:r>
            <a:r>
              <a:rPr kumimoji="1" lang="en-US" altLang="ja-JP" sz="1000" b="0" kern="1200" dirty="0">
                <a:ln>
                  <a:noFill/>
                </a:ln>
                <a:solidFill>
                  <a:schemeClr val="bg1"/>
                </a:solidFill>
                <a:effectLst/>
                <a:latin typeface="+mn-ea"/>
                <a:ea typeface="+mn-ea"/>
                <a:cs typeface="+mj-cs"/>
              </a:rPr>
              <a:t>&lt;Allogeneic&gt;&lt;age</a:t>
            </a:r>
            <a:r>
              <a:rPr kumimoji="1" lang="ja-JP" altLang="ja-JP" sz="1000" b="0" kern="1200" dirty="0">
                <a:ln>
                  <a:noFill/>
                </a:ln>
                <a:solidFill>
                  <a:schemeClr val="bg1"/>
                </a:solidFill>
                <a:effectLst/>
                <a:latin typeface="+mn-ea"/>
                <a:ea typeface="+mn-ea"/>
                <a:cs typeface="+mj-cs"/>
              </a:rPr>
              <a:t>≥</a:t>
            </a:r>
            <a:r>
              <a:rPr kumimoji="1" lang="en-US" altLang="ja-JP" sz="1000" b="0" kern="1200" dirty="0">
                <a:ln>
                  <a:noFill/>
                </a:ln>
                <a:solidFill>
                  <a:schemeClr val="bg1"/>
                </a:solidFill>
                <a:effectLst/>
                <a:latin typeface="+mn-ea"/>
                <a:ea typeface="+mn-ea"/>
                <a:cs typeface="+mj-cs"/>
              </a:rPr>
              <a:t>16&gt;</a:t>
            </a:r>
          </a:p>
        </p:txBody>
      </p:sp>
      <p:pic>
        <p:nvPicPr>
          <p:cNvPr id="4" name="図 3" descr="グラフ&#10;&#10;自動的に生成された説明">
            <a:extLst>
              <a:ext uri="{FF2B5EF4-FFF2-40B4-BE49-F238E27FC236}">
                <a16:creationId xmlns:a16="http://schemas.microsoft.com/office/drawing/2014/main" id="{14101A84-2B27-419A-93D8-051B8A10B60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645275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lang="en-US" altLang="ja-JP" spc="-100" dirty="0">
                <a:solidFill>
                  <a:schemeClr val="bg1"/>
                </a:solidFill>
                <a:effectLst/>
                <a:latin typeface="Arial" panose="020B0604020202020204" pitchFamily="34" charset="0"/>
                <a:cs typeface="Arial" panose="020B0604020202020204" pitchFamily="34" charset="0"/>
              </a:rPr>
              <a:t>Annual Number of Transplant Recipients</a:t>
            </a:r>
            <a:br>
              <a:rPr lang="en-US" altLang="ja-JP" spc="-100" dirty="0">
                <a:solidFill>
                  <a:schemeClr val="bg1"/>
                </a:solidFill>
                <a:effectLst/>
                <a:latin typeface="Arial" panose="020B0604020202020204" pitchFamily="34" charset="0"/>
                <a:cs typeface="Arial" panose="020B0604020202020204" pitchFamily="34" charset="0"/>
              </a:rPr>
            </a:br>
            <a:r>
              <a:rPr lang="en-US" altLang="ja-JP" dirty="0">
                <a:solidFill>
                  <a:schemeClr val="bg1"/>
                </a:solidFill>
                <a:effectLst/>
                <a:latin typeface="Arial" pitchFamily="34" charset="0"/>
                <a:ea typeface="Verdana" pitchFamily="34" charset="0"/>
                <a:cs typeface="Arial" pitchFamily="34" charset="0"/>
              </a:rPr>
              <a:t>by Recipient Age at Transplant </a:t>
            </a:r>
            <a:r>
              <a:rPr lang="en-US" altLang="ja-JP" sz="1100" b="0" spc="-150" dirty="0">
                <a:solidFill>
                  <a:schemeClr val="bg1"/>
                </a:solidFill>
                <a:effectLst/>
                <a:latin typeface="ＭＳ ゴシック" pitchFamily="49" charset="-128"/>
                <a:ea typeface="ＭＳ ゴシック" pitchFamily="49" charset="-128"/>
                <a:cs typeface="Arial" pitchFamily="34" charset="0"/>
              </a:rPr>
              <a:t>&lt;</a:t>
            </a:r>
            <a:r>
              <a:rPr kumimoji="1" lang="en-US" altLang="ja-JP" sz="1100" b="0" kern="1200" baseline="0" dirty="0">
                <a:ln>
                  <a:noFill/>
                </a:ln>
                <a:solidFill>
                  <a:schemeClr val="bg1"/>
                </a:solidFill>
                <a:effectLst/>
              </a:rPr>
              <a:t>UR-CB</a:t>
            </a:r>
            <a:r>
              <a:rPr kumimoji="1" lang="en-US" altLang="ja-JP" sz="2000" b="0" kern="1200" dirty="0">
                <a:ln>
                  <a:noFill/>
                </a:ln>
                <a:solidFill>
                  <a:schemeClr val="bg1"/>
                </a:solidFill>
                <a:effectLst/>
                <a:latin typeface="ＭＳ ゴシック" pitchFamily="49" charset="-128"/>
                <a:ea typeface="ＭＳ ゴシック" pitchFamily="49" charset="-128"/>
              </a:rPr>
              <a:t>&gt;</a:t>
            </a:r>
            <a:endParaRPr kumimoji="1" lang="ja-JP" altLang="en-US" sz="2000" b="0" dirty="0">
              <a:solidFill>
                <a:schemeClr val="bg1"/>
              </a:solidFill>
              <a:effectLst/>
              <a:latin typeface="ＭＳ ゴシック" pitchFamily="49" charset="-128"/>
              <a:ea typeface="ＭＳ ゴシック" pitchFamily="49" charset="-128"/>
            </a:endParaRPr>
          </a:p>
        </p:txBody>
      </p:sp>
      <p:pic>
        <p:nvPicPr>
          <p:cNvPr id="4" name="図 3" descr="グラフ&#10;&#10;自動的に生成された説明">
            <a:extLst>
              <a:ext uri="{FF2B5EF4-FFF2-40B4-BE49-F238E27FC236}">
                <a16:creationId xmlns:a16="http://schemas.microsoft.com/office/drawing/2014/main" id="{FDF35977-1C05-4207-AB72-523C3DA587BD}"/>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28132149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1_リゾート">
  <a:themeElements>
    <a:clrScheme name="ユーザー定義 6">
      <a:dk1>
        <a:srgbClr val="000000"/>
      </a:dk1>
      <a:lt1>
        <a:sysClr val="window" lastClr="FFFFFF"/>
      </a:lt1>
      <a:dk2>
        <a:srgbClr val="DBF5F9"/>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リゾート">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リゾート">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spDef>
      <a:spPr>
        <a:noFill/>
        <a:ln w="15875">
          <a:solidFill>
            <a:schemeClr val="accent1">
              <a:lumMod val="75000"/>
            </a:schemeClr>
          </a:solidFill>
        </a:ln>
        <a:effectLst/>
      </a:spPr>
      <a:bodyPr rtlCol="0" anchor="ctr"/>
      <a:lstStyle>
        <a:defPPr algn="ctr">
          <a:defRPr kumimoji="1"/>
        </a:defPPr>
      </a:lstStyle>
      <a:style>
        <a:lnRef idx="2">
          <a:schemeClr val="accent1">
            <a:shade val="50000"/>
          </a:schemeClr>
        </a:lnRef>
        <a:fillRef idx="1">
          <a:schemeClr val="accent1"/>
        </a:fillRef>
        <a:effectRef idx="0">
          <a:schemeClr val="accent1"/>
        </a:effectRef>
        <a:fontRef idx="minor">
          <a:schemeClr val="lt1"/>
        </a:fontRef>
      </a:style>
    </a:spDef>
    <a:lnDef>
      <a:spPr>
        <a:ln w="15875">
          <a:solidFill>
            <a:schemeClr val="bg1">
              <a:lumMod val="50000"/>
            </a:schemeClr>
          </a:solidFill>
          <a:tailEnd type="arrow" w="med" len="sm"/>
        </a:ln>
      </a:spPr>
      <a:bodyPr/>
      <a:lstStyle/>
      <a:style>
        <a:lnRef idx="1">
          <a:schemeClr val="accent1"/>
        </a:lnRef>
        <a:fillRef idx="0">
          <a:schemeClr val="accent1"/>
        </a:fillRef>
        <a:effectRef idx="0">
          <a:schemeClr val="accent1"/>
        </a:effectRef>
        <a:fontRef idx="minor">
          <a:schemeClr val="tx1"/>
        </a:fontRef>
      </a:style>
    </a:lnDef>
    <a:txDef>
      <a:spPr>
        <a:solidFill>
          <a:srgbClr val="E5EFFD"/>
        </a:solidFill>
      </a:spPr>
      <a:bodyPr wrap="square" rtlCol="0">
        <a:spAutoFit/>
      </a:bodyPr>
      <a:lstStyle>
        <a:defPPr>
          <a:lnSpc>
            <a:spcPts val="1100"/>
          </a:lnSpc>
          <a:defRPr sz="1000" b="1" smtClean="0">
            <a:latin typeface="メイリオ" pitchFamily="50" charset="-128"/>
            <a:ea typeface="メイリオ" pitchFamily="50" charset="-128"/>
            <a:cs typeface="メイリオ" pitchFamily="50" charset="-128"/>
          </a:defRPr>
        </a:defPPr>
      </a:lstStyle>
    </a:tx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9986</Words>
  <Application>Microsoft Office PowerPoint</Application>
  <PresentationFormat>画面に合わせる (4:3)</PresentationFormat>
  <Paragraphs>492</Paragraphs>
  <Slides>84</Slides>
  <Notes>84</Notes>
  <HiddenSlides>0</HiddenSlides>
  <MMClips>0</MMClips>
  <ScaleCrop>false</ScaleCrop>
  <HeadingPairs>
    <vt:vector size="6" baseType="variant">
      <vt:variant>
        <vt:lpstr>使用されているフォント</vt:lpstr>
      </vt:variant>
      <vt:variant>
        <vt:i4>10</vt:i4>
      </vt:variant>
      <vt:variant>
        <vt:lpstr>テーマ</vt:lpstr>
      </vt:variant>
      <vt:variant>
        <vt:i4>1</vt:i4>
      </vt:variant>
      <vt:variant>
        <vt:lpstr>スライド タイトル</vt:lpstr>
      </vt:variant>
      <vt:variant>
        <vt:i4>84</vt:i4>
      </vt:variant>
    </vt:vector>
  </HeadingPairs>
  <TitlesOfParts>
    <vt:vector size="95" baseType="lpstr">
      <vt:lpstr>HGP明朝E</vt:lpstr>
      <vt:lpstr>ＭＳ Ｐゴシック</vt:lpstr>
      <vt:lpstr>ＭＳ ゴシック</vt:lpstr>
      <vt:lpstr>UD デジタル 教科書体 NK-R</vt:lpstr>
      <vt:lpstr>メイリオ</vt:lpstr>
      <vt:lpstr>Arial</vt:lpstr>
      <vt:lpstr>Calibri</vt:lpstr>
      <vt:lpstr>Cambria</vt:lpstr>
      <vt:lpstr>Constantia</vt:lpstr>
      <vt:lpstr>Wingdings 2</vt:lpstr>
      <vt:lpstr>1_リゾート</vt:lpstr>
      <vt:lpstr>Title</vt:lpstr>
      <vt:lpstr>Introduction</vt:lpstr>
      <vt:lpstr>Annual Number of Transplant Recipients by Transplant Type</vt:lpstr>
      <vt:lpstr>Annual Number of Transplant Recipients by Donor Type and Stem Cell Sources &lt;Autologous&gt;</vt:lpstr>
      <vt:lpstr>Annual Number of Transplant Recipients by Donor Type and Stem Cell Sources &lt;Allogeneic&gt;</vt:lpstr>
      <vt:lpstr>Annual Number of Transplant Recipients by Recipient Age at Transplant &lt;Autologous/Allogeneic&gt;</vt:lpstr>
      <vt:lpstr>Annual Number of Transplant Recipients by Recipient Age at Transplant &lt;Rel-BM/Rel-PB&gt;</vt:lpstr>
      <vt:lpstr>Annual Number of Transplant Recipients by Recipient Age at Transplant &lt;UR-BM/UR-PB&gt;</vt:lpstr>
      <vt:lpstr>Annual Number of Transplant Recipients by Recipient Age at Transplant &lt;UR-CB&gt;</vt:lpstr>
      <vt:lpstr>Annual Number of Transplant Recipients by Recipient Age at Transplant　&lt;Leukemia/Malignant Lymphoma&gt;</vt:lpstr>
      <vt:lpstr>Indications for Hematopoietic Stem Cell  Transplants by Transplant type &lt;age 0-15&gt;</vt:lpstr>
      <vt:lpstr>Indications for Hematopoietic Stem Cell  Transplants by Transplant type　&lt;age ≥16&gt;</vt:lpstr>
      <vt:lpstr>Annual Number of Transplant Recipients Trend of Main Disease &lt;Autologous&gt;&lt;age≤15&gt;</vt:lpstr>
      <vt:lpstr>Annual Number of Transplant Recipients Trend of Main Disease &lt;Allogeneic&gt;&lt;age≤15&gt;</vt:lpstr>
      <vt:lpstr>Annual Number of Transplant Recipients Trend of Main Disease &lt;Autologous&gt;&lt;age≥16&gt;</vt:lpstr>
      <vt:lpstr>Annual Number of Transplant Recipients Trend of Main Disease &lt;Allogeneic&gt;&lt;age≥16&gt;</vt:lpstr>
      <vt:lpstr>Annual Number of Transplant Recipients Ratio of the Number of Stem Cell Sources &lt;Autologous&gt;</vt:lpstr>
      <vt:lpstr>Annual Number of Transplant Recipients Ratio of the Number of Stem Cell Sources &lt;Allogeneic&gt;</vt:lpstr>
      <vt:lpstr>Annual Number of Transplant Recipients  Ratio of the Number of Stem Cell Sources &lt;Allogeneic&gt;&lt;Unrelated donors&gt;</vt:lpstr>
      <vt:lpstr>Annual Number of Transplant Recipients by Donor Type and Stem Cell Sources &lt;Allogeneic&gt; &lt;age≤15&gt;</vt:lpstr>
      <vt:lpstr>Annual Number of Transplant Recipients by Donor Type and Stem Cell Sources &lt;Allogeneic&gt; &lt;age 16-50&gt;</vt:lpstr>
      <vt:lpstr>Annual Number of Transplant Recipients by Donor Type and Stem Cell Sources &lt;Allogeneic&gt; &lt;age≥51&gt;</vt:lpstr>
      <vt:lpstr>Trend in  the Number of Transplant Recipients Ratio of the Disease Status (Risk) at Transplant</vt:lpstr>
      <vt:lpstr>Trend in the Number of Transplant Recipients Ratio of the Conditioning Regimen &lt;Allogeneic&gt; </vt:lpstr>
      <vt:lpstr>Annual Number of Transplant Recipients by Donor Type ( HLA-matched/HLA-non-id relative ) &lt;Allogeneic&gt;&lt;Related donors&gt;</vt:lpstr>
      <vt:lpstr>100-day Survival by Year of Transplants, Donor, and Age &lt;Autologous/Allogeneic&gt;</vt:lpstr>
      <vt:lpstr>One-year Survival by Year of Transplants, Donor, and Age &lt;Autologous/Allogeneic&gt;</vt:lpstr>
      <vt:lpstr>100-day Survival by Year Transplants, Donor, and Stem Cell Sources &lt;Allogeneic&gt;&lt;age&lt;50&gt;</vt:lpstr>
      <vt:lpstr>One-year Survival by Year Transplants, Donor, and Stem Cell Sources &lt;Allogeneic&gt;&lt;age&lt;50&gt;</vt:lpstr>
      <vt:lpstr>100-day Survival by Year Transplants, Donor, and Stem Cell Sources &lt;Allogeneic&gt;&lt;age≥50&gt;</vt:lpstr>
      <vt:lpstr>One-year Survival by Year Transplants, Donor, and Stem Cell Sources　&lt;Allogeneic&gt;&lt;age≥50&gt;</vt:lpstr>
      <vt:lpstr>100-day Survival by Year of Transplants, Disease Status, and Age（ AML / ALL / CML / MDS )</vt:lpstr>
      <vt:lpstr>One-year Survival by Year of Transplants, Disease Status, and Age （ AML / ALL / CML /MDS )</vt:lpstr>
      <vt:lpstr>Survival after Transplants by Transplant Type, 1991-2020</vt:lpstr>
      <vt:lpstr>Survival after Transplants by Donor Type and Stem Cell Sources, 1991-2020 </vt:lpstr>
      <vt:lpstr>Survival after Transplants  for Leukemia, 1991-2020</vt:lpstr>
      <vt:lpstr>Survival after Transplants  for Malignant Lymphoma and MM/PCD, 1991-2020</vt:lpstr>
      <vt:lpstr>Survival after Autologous Transplants  for Acute Leukemia, 1991-2020 &lt;Autologous&gt;</vt:lpstr>
      <vt:lpstr>Survival after Autologous Transplants  for Malignant Lymphoma, 1991-2020 &lt;Autologous&gt;</vt:lpstr>
      <vt:lpstr>Survival after Autologous Transplants  for MM/PCD, 1991-2020 &lt;Autologous&gt;&lt;age≥16&gt;</vt:lpstr>
      <vt:lpstr>Survival after Allogeneic Transplants  for AML, 2011-2020 &lt;Allogeneic&gt;&lt;age≤15&gt;</vt:lpstr>
      <vt:lpstr>Survival after Allogeneic Transplants  for AML, 2011-2020 &lt;Allogeneic&gt;&lt;age≥16&gt;</vt:lpstr>
      <vt:lpstr>Survival after Allogeneic Transplants  for AML, 2011-2020 &lt;HLA-identical Sibling&gt; &lt;age≤15&gt;</vt:lpstr>
      <vt:lpstr>Survival after Allogeneic Transplants  for AML, 2011-2020 &lt;HLA-identical Sibling&gt; &lt;age≥16&gt;</vt:lpstr>
      <vt:lpstr>Survival after Allogeneic Transplants  for AML, 2011-2020 &lt;UR-BM&gt;&lt;age≤15&gt;</vt:lpstr>
      <vt:lpstr>Survival after Allogeneic Transplants  for AML, 2011-2020 &lt;UR-BM&gt;&lt;age≥16&gt;</vt:lpstr>
      <vt:lpstr>Survival after Allogeneic Transplants  for AML, 2011-2020 &lt;UR-CB&gt;&lt;age≤15&gt;</vt:lpstr>
      <vt:lpstr>Survival after Allogeneic Transplants  for AML, 2011-2020 &lt;UR-CB&gt;&lt;age≥16&gt;</vt:lpstr>
      <vt:lpstr>Survival after Allogeneic Transplants  for ALL, 2011-2020 &lt;Allogeneic&gt;&lt;age≤15&gt;</vt:lpstr>
      <vt:lpstr>Survival after Allogeneic Transplants  for ALL, 2011-2020 &lt;Allogeneic&gt;&lt;age≥16&gt;</vt:lpstr>
      <vt:lpstr>Survival after Allogeneic Transplants  for ALL, 2011-2020 &lt;HLA-identical Sibling&gt; &lt;age≤15&gt;</vt:lpstr>
      <vt:lpstr>Survival after Allogeneic Transplants  for ALL, 2011-2020 &lt;HLA-identical Sibling&gt; &lt;age≥16&gt;</vt:lpstr>
      <vt:lpstr>Survival after Allogeneic Transplants  for ALL, 2011-2020 &lt;UR-BM&gt;&lt;age≤15&gt;</vt:lpstr>
      <vt:lpstr>Survival after Allogeneic Transplants  for ALL, 2011-2020 &lt;UR-BM&gt;&lt;age≥16&gt;</vt:lpstr>
      <vt:lpstr>Survival after Allogeneic Transplants  for ALL, 2011-2020 &lt;UR-CB&gt;&lt;age≤15&gt;</vt:lpstr>
      <vt:lpstr>Survival after Allogeneic Transplants  for ALL, 2011-2020 &lt;UR-CB&gt;&lt;age≥16&gt;</vt:lpstr>
      <vt:lpstr>Survival after Allogeneic Transplants  for CML, 2011-2020 &lt;Allogeneic&gt;&lt;age≤15&gt;</vt:lpstr>
      <vt:lpstr>Survival after Allogeneic Transplants  for CML, 2011-2020 &lt;Allogeneic&gt;&lt;age≥16&gt;</vt:lpstr>
      <vt:lpstr>Survival after Allogeneic Transplants  for CML, 2011-2020 &lt;HLA-identical Sibling&gt; &lt;age≥16&gt;</vt:lpstr>
      <vt:lpstr>Survival after Allogeneic Transplants  for CML, 2011-2020 &lt;UR-BM&gt;&lt;age≥16&gt;</vt:lpstr>
      <vt:lpstr>Survival after Allogeneic Transplants  for CML, 2011-2020 &lt;UR-CB&gt;&lt;age≥16&gt;</vt:lpstr>
      <vt:lpstr>Survival after Allogeneic Transplants  for MDS, 2011-2020 &lt;Allogeneic&gt;&lt;age≤15&gt;</vt:lpstr>
      <vt:lpstr>Survival after Allogeneic Transplants  for MDS, 2011-2020 &lt;Allogeneic&gt;&lt;age≥16&gt;</vt:lpstr>
      <vt:lpstr>Survival after Allogeneic Transplants  for MDS, 2011-2020 &lt;HLA-identical Sibling&gt; &lt;age≤15&gt;</vt:lpstr>
      <vt:lpstr>Survival after Allogeneic Transplants  for MDS, 2011-2020 &lt;HLA-identical Sibling&gt; &lt;age≥16&gt;</vt:lpstr>
      <vt:lpstr>Survival after Allogeneic Transplants  for MDS, 2011-2020 &lt;UR-BM&gt;&lt;age≤15&gt;</vt:lpstr>
      <vt:lpstr>Survival after Allogeneic Transplants  for MDS, 2011-2020 &lt;UR-BM&gt;&lt;age≥16&gt;</vt:lpstr>
      <vt:lpstr>Survival after Allogeneic Transplants  for MDS, 2011-2020 &lt;UR-CB&gt;&lt;age≤15&gt;</vt:lpstr>
      <vt:lpstr>Survival after Allogeneic Transplants  for MDS, 2011-2020 &lt;UR-CB&gt;&lt;age≥16&gt;</vt:lpstr>
      <vt:lpstr>Survival after Allogeneic Transplants  for NHL, 2011-2020 &lt;Allogeneic&gt;&lt;age≤15&gt;</vt:lpstr>
      <vt:lpstr>Survival after Allogeneic Transplants  for NHL, 2011-2020 &lt;Allogeneic&gt;&lt;age≥16&gt;</vt:lpstr>
      <vt:lpstr>Survival after Allogeneic Transplants  for NHL, 2011-2020 &lt;HLA-identical Sibling&gt; &lt;age≥16&gt;</vt:lpstr>
      <vt:lpstr>Survival after Allogeneic Transplants  for NHL, 2011-2020 &lt;UR-BM&gt;&lt;age≤15&gt;</vt:lpstr>
      <vt:lpstr>Survival after Allogeneic Transplants  for NHL, 2011-2020 &lt;UR-BM&gt;&lt;age≥16&gt;</vt:lpstr>
      <vt:lpstr>Survival after Allogeneic Transplants  for NHL, 2011-2020 &lt;UR-CB&gt;&lt;age≤15&gt;</vt:lpstr>
      <vt:lpstr>Survival after Allogeneic Transplants  for NHL, 2011-2020 &lt;UR-CB&gt;&lt;age≥16&gt;</vt:lpstr>
      <vt:lpstr>Survival after Autologous Transplants  for MM / PCD, 2011-2020 &lt;Autologous&gt;&lt;age≥16&gt;</vt:lpstr>
      <vt:lpstr>Survival after Allogeneic Transplants  for MM / PCD, 2011-2020 &lt;Allogeneic&gt;&lt;age≥16&gt;</vt:lpstr>
      <vt:lpstr>Survival after Autologous Transplants  for MM / PCD, 2011-2020 &lt;Autologous&gt;&lt;age≥16&gt;</vt:lpstr>
      <vt:lpstr>Survival after Allogeneic Transplants  for MM / PCD, 2011-2020 &lt;Allogeneic&gt;&lt;age≥16&gt;</vt:lpstr>
      <vt:lpstr>Survival after Allogeneic Transplants  for AA, 2011-2020 &lt;Allogeneic&gt;&lt;age≤15&gt;</vt:lpstr>
      <vt:lpstr>Survival after Allogeneic Transplants  for AA, 2011-2020 &lt;Allogeneic&gt;&lt;age≥16&gt;</vt:lpstr>
      <vt:lpstr>Survival after Allogeneic Transplants  for AA, 2011-2020 &lt;Allogeneic&gt;&lt;age≤15&gt;</vt:lpstr>
      <vt:lpstr>Survival after Allogeneic Transplants  for AA, 2011-2020 &lt;Allogeneic&gt;&lt;age≥16&gt;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クリックしてタイトルを入力</dc:title>
  <dc:creator/>
  <cp:lastModifiedBy/>
  <cp:revision>5092</cp:revision>
  <cp:lastPrinted>2021-03-09T02:25:48Z</cp:lastPrinted>
  <dcterms:created xsi:type="dcterms:W3CDTF">2010-11-02T16:02:47Z</dcterms:created>
  <dcterms:modified xsi:type="dcterms:W3CDTF">2022-03-28T02:14:48Z</dcterms:modified>
</cp:coreProperties>
</file>