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86"/>
  </p:notesMasterIdLst>
  <p:handoutMasterIdLst>
    <p:handoutMasterId r:id="rId87"/>
  </p:handoutMasterIdLst>
  <p:sldIdLst>
    <p:sldId id="535" r:id="rId2"/>
    <p:sldId id="809" r:id="rId3"/>
    <p:sldId id="784" r:id="rId4"/>
    <p:sldId id="785" r:id="rId5"/>
    <p:sldId id="786" r:id="rId6"/>
    <p:sldId id="787" r:id="rId7"/>
    <p:sldId id="670" r:id="rId8"/>
    <p:sldId id="671" r:id="rId9"/>
    <p:sldId id="672" r:id="rId10"/>
    <p:sldId id="673" r:id="rId11"/>
    <p:sldId id="788" r:id="rId12"/>
    <p:sldId id="789" r:id="rId13"/>
    <p:sldId id="790" r:id="rId14"/>
    <p:sldId id="791" r:id="rId15"/>
    <p:sldId id="684" r:id="rId16"/>
    <p:sldId id="799" r:id="rId17"/>
    <p:sldId id="679" r:id="rId18"/>
    <p:sldId id="680" r:id="rId19"/>
    <p:sldId id="681" r:id="rId20"/>
    <p:sldId id="810" r:id="rId21"/>
    <p:sldId id="794" r:id="rId22"/>
    <p:sldId id="795" r:id="rId23"/>
    <p:sldId id="872" r:id="rId24"/>
    <p:sldId id="873" r:id="rId25"/>
    <p:sldId id="874" r:id="rId26"/>
    <p:sldId id="864" r:id="rId27"/>
    <p:sldId id="865" r:id="rId28"/>
    <p:sldId id="866" r:id="rId29"/>
    <p:sldId id="867" r:id="rId30"/>
    <p:sldId id="868" r:id="rId31"/>
    <p:sldId id="869" r:id="rId32"/>
    <p:sldId id="870" r:id="rId33"/>
    <p:sldId id="871" r:id="rId34"/>
    <p:sldId id="797" r:id="rId35"/>
    <p:sldId id="798" r:id="rId36"/>
    <p:sldId id="692" r:id="rId37"/>
    <p:sldId id="552" r:id="rId38"/>
    <p:sldId id="699" r:id="rId39"/>
    <p:sldId id="554" r:id="rId40"/>
    <p:sldId id="555" r:id="rId41"/>
    <p:sldId id="556" r:id="rId42"/>
    <p:sldId id="557" r:id="rId43"/>
    <p:sldId id="705" r:id="rId44"/>
    <p:sldId id="707" r:id="rId45"/>
    <p:sldId id="708" r:id="rId46"/>
    <p:sldId id="709" r:id="rId47"/>
    <p:sldId id="710" r:id="rId48"/>
    <p:sldId id="711" r:id="rId49"/>
    <p:sldId id="558" r:id="rId50"/>
    <p:sldId id="559" r:id="rId51"/>
    <p:sldId id="713" r:id="rId52"/>
    <p:sldId id="714" r:id="rId53"/>
    <p:sldId id="715" r:id="rId54"/>
    <p:sldId id="716" r:id="rId55"/>
    <p:sldId id="717" r:id="rId56"/>
    <p:sldId id="718" r:id="rId57"/>
    <p:sldId id="722" r:id="rId58"/>
    <p:sldId id="723" r:id="rId59"/>
    <p:sldId id="725" r:id="rId60"/>
    <p:sldId id="727" r:id="rId61"/>
    <p:sldId id="729" r:id="rId62"/>
    <p:sldId id="731" r:id="rId63"/>
    <p:sldId id="563" r:id="rId64"/>
    <p:sldId id="733" r:id="rId65"/>
    <p:sldId id="734" r:id="rId66"/>
    <p:sldId id="735" r:id="rId67"/>
    <p:sldId id="736" r:id="rId68"/>
    <p:sldId id="737" r:id="rId69"/>
    <p:sldId id="738" r:id="rId70"/>
    <p:sldId id="740" r:id="rId71"/>
    <p:sldId id="741" r:id="rId72"/>
    <p:sldId id="744" r:id="rId73"/>
    <p:sldId id="745" r:id="rId74"/>
    <p:sldId id="746" r:id="rId75"/>
    <p:sldId id="747" r:id="rId76"/>
    <p:sldId id="748" r:id="rId77"/>
    <p:sldId id="750" r:id="rId78"/>
    <p:sldId id="566" r:id="rId79"/>
    <p:sldId id="800" r:id="rId80"/>
    <p:sldId id="801" r:id="rId81"/>
    <p:sldId id="805" r:id="rId82"/>
    <p:sldId id="806" r:id="rId83"/>
    <p:sldId id="807" r:id="rId84"/>
    <p:sldId id="808" r:id="rId85"/>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1448" userDrawn="1">
          <p15:clr>
            <a:srgbClr val="A4A3A4"/>
          </p15:clr>
        </p15:guide>
        <p15:guide id="2" pos="4551" userDrawn="1">
          <p15:clr>
            <a:srgbClr val="A4A3A4"/>
          </p15:clr>
        </p15:guide>
        <p15:guide id="3" orient="horz" pos="2122" userDrawn="1">
          <p15:clr>
            <a:srgbClr val="A4A3A4"/>
          </p15:clr>
        </p15:guide>
        <p15:guide id="4" pos="31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395"/>
    <a:srgbClr val="FFF5E7"/>
    <a:srgbClr val="F0FEDE"/>
    <a:srgbClr val="E9F3FD"/>
    <a:srgbClr val="FCF0EE"/>
    <a:srgbClr val="089CA3"/>
    <a:srgbClr val="33CCCC"/>
    <a:srgbClr val="FF9999"/>
    <a:srgbClr val="55A839"/>
    <a:srgbClr val="007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02" autoAdjust="0"/>
    <p:restoredTop sz="58445" autoAdjust="0"/>
  </p:normalViewPr>
  <p:slideViewPr>
    <p:cSldViewPr snapToGrid="0" snapToObjects="1">
      <p:cViewPr varScale="1">
        <p:scale>
          <a:sx n="56" d="100"/>
          <a:sy n="56" d="100"/>
        </p:scale>
        <p:origin x="744" y="72"/>
      </p:cViewPr>
      <p:guideLst>
        <p:guide orient="horz" pos="2160"/>
        <p:guide pos="2880"/>
      </p:guideLst>
    </p:cSldViewPr>
  </p:slideViewPr>
  <p:outlineViewPr>
    <p:cViewPr>
      <p:scale>
        <a:sx n="25" d="100"/>
        <a:sy n="25" d="100"/>
      </p:scale>
      <p:origin x="0" y="-16494"/>
    </p:cViewPr>
    <p:sldLst>
      <p:sld r:id="rId1" collapse="1"/>
    </p:sldLst>
  </p:outlineViewPr>
  <p:notesTextViewPr>
    <p:cViewPr>
      <p:scale>
        <a:sx n="150" d="100"/>
        <a:sy n="150" d="100"/>
      </p:scale>
      <p:origin x="0" y="0"/>
    </p:cViewPr>
  </p:notesTextViewPr>
  <p:sorterViewPr>
    <p:cViewPr>
      <p:scale>
        <a:sx n="170" d="100"/>
        <a:sy n="170" d="100"/>
      </p:scale>
      <p:origin x="0" y="-36114"/>
    </p:cViewPr>
  </p:sorterViewPr>
  <p:notesViewPr>
    <p:cSldViewPr snapToGrid="0" snapToObjects="1">
      <p:cViewPr varScale="1">
        <p:scale>
          <a:sx n="109" d="100"/>
          <a:sy n="109" d="100"/>
        </p:scale>
        <p:origin x="2262" y="114"/>
      </p:cViewPr>
      <p:guideLst>
        <p:guide orient="horz" pos="1448"/>
        <p:guide pos="4551"/>
        <p:guide orient="horz" pos="2122"/>
        <p:guide pos="310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6" y="3"/>
            <a:ext cx="4275403" cy="336788"/>
          </a:xfrm>
          <a:prstGeom prst="rect">
            <a:avLst/>
          </a:prstGeom>
        </p:spPr>
        <p:txBody>
          <a:bodyPr vert="horz" lIns="91394" tIns="45698" rIns="91394" bIns="4569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7" y="3"/>
            <a:ext cx="4275403" cy="336788"/>
          </a:xfrm>
          <a:prstGeom prst="rect">
            <a:avLst/>
          </a:prstGeom>
        </p:spPr>
        <p:txBody>
          <a:bodyPr vert="horz" lIns="91394" tIns="45698" rIns="91394" bIns="45698" rtlCol="0"/>
          <a:lstStyle>
            <a:lvl1pPr algn="r">
              <a:defRPr sz="1200"/>
            </a:lvl1pPr>
          </a:lstStyle>
          <a:p>
            <a:fld id="{292F48DE-8B2D-4940-86CC-8FD3CA4E3F37}" type="datetimeFigureOut">
              <a:rPr kumimoji="1" lang="ja-JP" altLang="en-US" smtClean="0"/>
              <a:pPr/>
              <a:t>2023/4/11</a:t>
            </a:fld>
            <a:endParaRPr kumimoji="1" lang="ja-JP" altLang="en-US"/>
          </a:p>
        </p:txBody>
      </p:sp>
      <p:sp>
        <p:nvSpPr>
          <p:cNvPr id="4" name="フッター プレースホルダ 3"/>
          <p:cNvSpPr>
            <a:spLocks noGrp="1"/>
          </p:cNvSpPr>
          <p:nvPr>
            <p:ph type="ftr" sz="quarter" idx="2"/>
          </p:nvPr>
        </p:nvSpPr>
        <p:spPr>
          <a:xfrm>
            <a:off x="6" y="6397806"/>
            <a:ext cx="4275403" cy="336788"/>
          </a:xfrm>
          <a:prstGeom prst="rect">
            <a:avLst/>
          </a:prstGeom>
        </p:spPr>
        <p:txBody>
          <a:bodyPr vert="horz" lIns="91394" tIns="45698" rIns="91394" bIns="45698" rtlCol="0" anchor="b"/>
          <a:lstStyle>
            <a:lvl1pPr algn="l">
              <a:defRPr sz="12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5588637" y="6397806"/>
            <a:ext cx="4275403" cy="336788"/>
          </a:xfrm>
          <a:prstGeom prst="rect">
            <a:avLst/>
          </a:prstGeom>
        </p:spPr>
        <p:txBody>
          <a:bodyPr vert="horz" lIns="91394" tIns="45698" rIns="91394" bIns="45698"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2632075" y="0"/>
            <a:ext cx="4597400" cy="3448050"/>
          </a:xfrm>
          <a:prstGeom prst="rect">
            <a:avLst/>
          </a:prstGeom>
          <a:noFill/>
          <a:ln w="12700">
            <a:solidFill>
              <a:prstClr val="black"/>
            </a:solidFill>
          </a:ln>
        </p:spPr>
        <p:txBody>
          <a:bodyPr vert="horz" lIns="91394" tIns="45698" rIns="91394" bIns="45698" rtlCol="0" anchor="ctr"/>
          <a:lstStyle/>
          <a:p>
            <a:endParaRPr lang="ja-JP" altLang="en-US"/>
          </a:p>
        </p:txBody>
      </p:sp>
      <p:sp>
        <p:nvSpPr>
          <p:cNvPr id="5" name="ノート プレースホルダ 4"/>
          <p:cNvSpPr>
            <a:spLocks noGrp="1"/>
          </p:cNvSpPr>
          <p:nvPr>
            <p:ph type="body" sz="quarter" idx="3"/>
          </p:nvPr>
        </p:nvSpPr>
        <p:spPr>
          <a:xfrm>
            <a:off x="666888" y="3599627"/>
            <a:ext cx="8462778" cy="2999733"/>
          </a:xfrm>
          <a:prstGeom prst="rect">
            <a:avLst/>
          </a:prstGeom>
        </p:spPr>
        <p:txBody>
          <a:bodyPr vert="horz" lIns="91394" tIns="45698" rIns="91394" bIns="45698"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Arial" panose="020B0604020202020204" pitchFamily="34" charset="0"/>
      </a:defRPr>
    </a:lvl1pPr>
    <a:lvl2pPr marL="45720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Arial" panose="020B0604020202020204" pitchFamily="34" charset="0"/>
      </a:defRPr>
    </a:lvl2pPr>
    <a:lvl3pPr marL="91440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Arial" panose="020B0604020202020204" pitchFamily="34" charset="0"/>
      </a:defRPr>
    </a:lvl3pPr>
    <a:lvl4pPr marL="137160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Arial" panose="020B0604020202020204" pitchFamily="34" charset="0"/>
      </a:defRPr>
    </a:lvl4pPr>
    <a:lvl5pPr marL="1828800" indent="180000" algn="l" defTabSz="914400" rtl="0" eaLnBrk="1" latinLnBrk="0" hangingPunct="1">
      <a:defRPr kumimoji="1" sz="1200" kern="1200" baseline="0">
        <a:solidFill>
          <a:schemeClr val="tx1"/>
        </a:solidFill>
        <a:latin typeface="Segoe UI" panose="020B0502040204020203" pitchFamily="34" charset="0"/>
        <a:ea typeface="游ゴシック" panose="020B0400000000000000" pitchFamily="50" charset="-128"/>
        <a:cs typeface="Arial" panose="020B0604020202020204" pitchFamily="34"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22" userDrawn="1">
          <p15:clr>
            <a:srgbClr val="F26B43"/>
          </p15:clr>
        </p15:guide>
        <p15:guide id="2" pos="31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636838" y="0"/>
            <a:ext cx="4597400" cy="3448050"/>
          </a:xfrm>
          <a:ln>
            <a:noFill/>
          </a:ln>
        </p:spPr>
      </p:sp>
      <p:sp>
        <p:nvSpPr>
          <p:cNvPr id="3" name="ノート プレースホルダ 2"/>
          <p:cNvSpPr>
            <a:spLocks noGrp="1"/>
          </p:cNvSpPr>
          <p:nvPr>
            <p:ph type="body" idx="1"/>
          </p:nvPr>
        </p:nvSpPr>
        <p:spPr>
          <a:xfrm>
            <a:off x="1350246" y="4330804"/>
            <a:ext cx="7204021" cy="1693334"/>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leukemia and malignant lymphoma, the number of transplants (autologous transplantation and allogeneic transplantation) has increased in older </a:t>
            </a:r>
            <a:r>
              <a:rPr lang="en-US" altLang="ja-JP"/>
              <a:t>age groups . </a:t>
            </a:r>
            <a:r>
              <a:rPr lang="en-US" altLang="ja-JP" dirty="0"/>
              <a:t>Those aged 50 years or older accounted for about 50</a:t>
            </a:r>
            <a:r>
              <a:rPr lang="ja-JP" altLang="en-US" dirty="0"/>
              <a:t>％ </a:t>
            </a:r>
            <a:r>
              <a:rPr lang="en-US" altLang="ja-JP" dirty="0"/>
              <a:t>of the total cases of leukemia and about 70</a:t>
            </a:r>
            <a:r>
              <a:rPr lang="ja-JP" altLang="en-US" dirty="0"/>
              <a:t>％ </a:t>
            </a:r>
            <a:r>
              <a:rPr lang="en-US" altLang="ja-JP" dirty="0"/>
              <a:t>of the total cases of malignant lymphoma.</a:t>
            </a:r>
            <a:endParaRPr lang="ja-JP" altLang="ja-JP" dirty="0"/>
          </a:p>
        </p:txBody>
      </p:sp>
      <p:sp>
        <p:nvSpPr>
          <p:cNvPr id="5" name="スライド イメージ プレースホルダー 4">
            <a:extLst>
              <a:ext uri="{FF2B5EF4-FFF2-40B4-BE49-F238E27FC236}">
                <a16:creationId xmlns:a16="http://schemas.microsoft.com/office/drawing/2014/main" id="{C4D99866-B5C9-5A97-FB02-68E64FF644EE}"/>
              </a:ext>
            </a:extLst>
          </p:cNvPr>
          <p:cNvSpPr>
            <a:spLocks noGrp="1" noRot="1" noChangeAspect="1"/>
          </p:cNvSpPr>
          <p:nvPr>
            <p:ph type="sldImg"/>
          </p:nvPr>
        </p:nvSpPr>
        <p:spPr/>
      </p:sp>
    </p:spTree>
    <p:extLst>
      <p:ext uri="{BB962C8B-B14F-4D97-AF65-F5344CB8AC3E}">
        <p14:creationId xmlns:p14="http://schemas.microsoft.com/office/powerpoint/2010/main" val="245821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pediatric patients, allogeneic transplants are most frequently performed for acute leukemia (acute myeloid leukemia and acute lymphoblastic leukemia), which accounts for about 54</a:t>
            </a:r>
            <a:r>
              <a:rPr lang="ja-JP" altLang="en-US" dirty="0"/>
              <a:t>％ </a:t>
            </a:r>
            <a:r>
              <a:rPr lang="en-US" altLang="ja-JP" dirty="0"/>
              <a:t>of the total cases of allogeneic transplantation. Following this, allogeneic transplants are also frequently performed for aplastic anemia. Although aplastic anemia is a rare disease, allogeneic transplantation is the first choice for serious and most serious cases when HLA-matched sibling donors are available.</a:t>
            </a:r>
            <a:r>
              <a:rPr lang="ja-JP" altLang="en-US" dirty="0"/>
              <a:t> </a:t>
            </a:r>
            <a:r>
              <a:rPr lang="en-US" altLang="ja-JP" dirty="0"/>
              <a:t>Accordingly, aplastic anemia accounts for about 9</a:t>
            </a:r>
            <a:r>
              <a:rPr lang="ja-JP" altLang="en-US" dirty="0"/>
              <a:t>％ </a:t>
            </a:r>
            <a:r>
              <a:rPr lang="en-US" altLang="ja-JP" dirty="0"/>
              <a:t>of the allogeneic transplants in pediatric patients. </a:t>
            </a:r>
          </a:p>
          <a:p>
            <a:r>
              <a:rPr lang="en-US" altLang="ja-JP" dirty="0"/>
              <a:t>For solid tumors in pediatric patients, autologous transplants are performed in order to rescue hematopoietic dysfunction due to high-dose chemotherapy and therefore, autologous transplantation around 80</a:t>
            </a:r>
            <a:r>
              <a:rPr lang="ja-JP" altLang="en-US" dirty="0"/>
              <a:t>％ </a:t>
            </a:r>
            <a:r>
              <a:rPr lang="en-US" altLang="ja-JP" dirty="0"/>
              <a:t>of the total number of transplants.</a:t>
            </a:r>
          </a:p>
        </p:txBody>
      </p:sp>
      <p:sp>
        <p:nvSpPr>
          <p:cNvPr id="5" name="スライド イメージ プレースホルダー 4">
            <a:extLst>
              <a:ext uri="{FF2B5EF4-FFF2-40B4-BE49-F238E27FC236}">
                <a16:creationId xmlns:a16="http://schemas.microsoft.com/office/drawing/2014/main" id="{75E6885C-70B9-0EC2-EAB9-97361020AA34}"/>
              </a:ext>
            </a:extLst>
          </p:cNvPr>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years or older, allogeneic transplants are most frequently performed for acute leukemia (acute myeloid leukemia and acute lymphoblastic leukemia), which accounts for 57</a:t>
            </a:r>
            <a:r>
              <a:rPr lang="ja-JP" altLang="en-US" dirty="0"/>
              <a:t>％ </a:t>
            </a:r>
            <a:r>
              <a:rPr lang="en-US" altLang="ja-JP" dirty="0"/>
              <a:t>of the total cases of allogeneic transplants. Following this, allogeneic transplants are also frequently performed in myelodysplastic syndrome and non-Hodgkin lymphoma. </a:t>
            </a:r>
          </a:p>
          <a:p>
            <a:r>
              <a:rPr lang="en-US" altLang="ja-JP" dirty="0"/>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under 65 years of age, and autologous transplants account for about 90</a:t>
            </a:r>
            <a:r>
              <a:rPr lang="ja-JP" altLang="en-US" dirty="0"/>
              <a:t>％</a:t>
            </a:r>
            <a:r>
              <a:rPr lang="en-US" altLang="ja-JP" dirty="0"/>
              <a:t>.</a:t>
            </a:r>
          </a:p>
        </p:txBody>
      </p:sp>
      <p:sp>
        <p:nvSpPr>
          <p:cNvPr id="4" name="スライド イメージ プレースホルダー 3">
            <a:extLst>
              <a:ext uri="{FF2B5EF4-FFF2-40B4-BE49-F238E27FC236}">
                <a16:creationId xmlns:a16="http://schemas.microsoft.com/office/drawing/2014/main" id="{B435559F-317C-59BD-2D6E-B80DF5A4D5F7}"/>
              </a:ext>
            </a:extLst>
          </p:cNvPr>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For solid tumors in pediatric patients, autologous transplants are performed in order to rescue hematopoietic dysfunction due to high-dose chemotherapy and therefore, autologous transplantation is most performed, and the number has been similar over the last decade.</a:t>
            </a:r>
            <a:endParaRPr lang="ja-JP" altLang="ja-JP" dirty="0"/>
          </a:p>
        </p:txBody>
      </p:sp>
      <p:sp>
        <p:nvSpPr>
          <p:cNvPr id="4" name="スライド イメージ プレースホルダー 3">
            <a:extLst>
              <a:ext uri="{FF2B5EF4-FFF2-40B4-BE49-F238E27FC236}">
                <a16:creationId xmlns:a16="http://schemas.microsoft.com/office/drawing/2014/main" id="{6AC56947-E6D8-C90C-BA45-3BAE9E64CABD}"/>
              </a:ext>
            </a:extLst>
          </p:cNvPr>
          <p:cNvSpPr>
            <a:spLocks noGrp="1" noRot="1" noChangeAspect="1"/>
          </p:cNvSpPr>
          <p:nvPr>
            <p:ph type="sldImg"/>
          </p:nvPr>
        </p:nvSpPr>
        <p:spPr/>
      </p:sp>
    </p:spTree>
    <p:extLst>
      <p:ext uri="{BB962C8B-B14F-4D97-AF65-F5344CB8AC3E}">
        <p14:creationId xmlns:p14="http://schemas.microsoft.com/office/powerpoint/2010/main" val="353390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For these disease in pediatric patients, the number of allogeneic transplants has been similar over the last decade.</a:t>
            </a:r>
            <a:endParaRPr lang="ja-JP" altLang="ja-JP" dirty="0"/>
          </a:p>
        </p:txBody>
      </p:sp>
      <p:sp>
        <p:nvSpPr>
          <p:cNvPr id="5" name="スライド イメージ プレースホルダー 4">
            <a:extLst>
              <a:ext uri="{FF2B5EF4-FFF2-40B4-BE49-F238E27FC236}">
                <a16:creationId xmlns:a16="http://schemas.microsoft.com/office/drawing/2014/main" id="{287DBE2B-0BD2-1BC0-729A-9ECA27F19109}"/>
              </a:ext>
            </a:extLst>
          </p:cNvPr>
          <p:cNvSpPr>
            <a:spLocks noGrp="1" noRot="1" noChangeAspect="1"/>
          </p:cNvSpPr>
          <p:nvPr>
            <p:ph type="sldImg"/>
          </p:nvPr>
        </p:nvSpPr>
        <p:spPr/>
      </p:sp>
    </p:spTree>
    <p:extLst>
      <p:ext uri="{BB962C8B-B14F-4D97-AF65-F5344CB8AC3E}">
        <p14:creationId xmlns:p14="http://schemas.microsoft.com/office/powerpoint/2010/main" val="76730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Multiple myeloma occurs more frequently in the elderly and the number of autologous transplants in adults with multiple myeloma has shown a tendency to increase, as in malignant lymphoma.</a:t>
            </a:r>
            <a:endParaRPr lang="ja-JP" altLang="ja-JP" dirty="0"/>
          </a:p>
        </p:txBody>
      </p:sp>
      <p:sp>
        <p:nvSpPr>
          <p:cNvPr id="5" name="スライド イメージ プレースホルダー 4">
            <a:extLst>
              <a:ext uri="{FF2B5EF4-FFF2-40B4-BE49-F238E27FC236}">
                <a16:creationId xmlns:a16="http://schemas.microsoft.com/office/drawing/2014/main" id="{71AEE044-87FE-1D5D-24A0-57715D8FDB7D}"/>
              </a:ext>
            </a:extLst>
          </p:cNvPr>
          <p:cNvSpPr>
            <a:spLocks noGrp="1" noRot="1" noChangeAspect="1"/>
          </p:cNvSpPr>
          <p:nvPr>
            <p:ph type="sldImg"/>
          </p:nvPr>
        </p:nvSpPr>
        <p:spPr/>
      </p:sp>
    </p:spTree>
    <p:extLst>
      <p:ext uri="{BB962C8B-B14F-4D97-AF65-F5344CB8AC3E}">
        <p14:creationId xmlns:p14="http://schemas.microsoft.com/office/powerpoint/2010/main" val="4184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years or older, allogeneic transplants are most frequently performed for acute myeloid leukemia, followed by acute lymphoblastic leukemia and myelodysplastic syndrome. </a:t>
            </a:r>
          </a:p>
          <a:p>
            <a:r>
              <a:rPr lang="en-US" altLang="ja-JP" dirty="0"/>
              <a:t>In 2001, imatinib was officially approved in Japan as a molecular targeted therapy for chronic myeloid leukemia and subsequently, the second and third tyrosine kinase inhibitors (nilotinib, </a:t>
            </a:r>
            <a:r>
              <a:rPr lang="en-US" altLang="ja-JP" dirty="0" err="1"/>
              <a:t>dasatinib</a:t>
            </a:r>
            <a:r>
              <a:rPr lang="en-US" altLang="ja-JP" dirty="0"/>
              <a:t>, bosutinib and ponatinib) were approved.  Since then, transplantation for chronic myeloid leukemia has shown a tendency to decrease. </a:t>
            </a:r>
          </a:p>
          <a:p>
            <a:r>
              <a:rPr lang="en-US" altLang="ja-JP" dirty="0"/>
              <a:t>For malignant lymphoma, the number of patients with this disease has increased.  However, since rituximab, chemotherapy, and radiotherapy are effective in many cases, allogeneic transplantation is not commonly the first choice.</a:t>
            </a:r>
          </a:p>
        </p:txBody>
      </p:sp>
      <p:sp>
        <p:nvSpPr>
          <p:cNvPr id="9" name="スライド イメージ プレースホルダー 8">
            <a:extLst>
              <a:ext uri="{FF2B5EF4-FFF2-40B4-BE49-F238E27FC236}">
                <a16:creationId xmlns:a16="http://schemas.microsoft.com/office/drawing/2014/main" id="{C7358719-34C8-A80E-3D37-3787BC9B2139}"/>
              </a:ext>
            </a:extLst>
          </p:cNvPr>
          <p:cNvSpPr>
            <a:spLocks noGrp="1" noRot="1" noChangeAspect="1"/>
          </p:cNvSpPr>
          <p:nvPr>
            <p:ph type="sldImg"/>
          </p:nvPr>
        </p:nvSpPr>
        <p:spPr/>
      </p:sp>
    </p:spTree>
    <p:extLst>
      <p:ext uri="{BB962C8B-B14F-4D97-AF65-F5344CB8AC3E}">
        <p14:creationId xmlns:p14="http://schemas.microsoft.com/office/powerpoint/2010/main" val="280073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Recently, peripheral blood stem cell transplantations account for about 95</a:t>
            </a:r>
            <a:r>
              <a:rPr lang="ja-JP" altLang="en-US" dirty="0"/>
              <a:t>％ </a:t>
            </a:r>
            <a:r>
              <a:rPr lang="en-US" altLang="ja-JP" dirty="0"/>
              <a:t>and 99</a:t>
            </a:r>
            <a:r>
              <a:rPr lang="ja-JP" altLang="en-US" dirty="0"/>
              <a:t>％ </a:t>
            </a:r>
            <a:r>
              <a:rPr lang="en-US" altLang="ja-JP" dirty="0"/>
              <a:t>or more of the total cases of autologous transplants in patients aged 0 to 15 years and in those aged 16 years or older, respectively.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decreased.</a:t>
            </a:r>
            <a:endParaRPr lang="ja-JP" altLang="ja-JP" dirty="0"/>
          </a:p>
        </p:txBody>
      </p:sp>
      <p:sp>
        <p:nvSpPr>
          <p:cNvPr id="7" name="スライド イメージ プレースホルダー 6">
            <a:extLst>
              <a:ext uri="{FF2B5EF4-FFF2-40B4-BE49-F238E27FC236}">
                <a16:creationId xmlns:a16="http://schemas.microsoft.com/office/drawing/2014/main" id="{3EC412AE-2FBD-5645-2C15-5EBA93E61FFB}"/>
              </a:ext>
            </a:extLst>
          </p:cNvPr>
          <p:cNvSpPr>
            <a:spLocks noGrp="1" noRot="1" noChangeAspect="1"/>
          </p:cNvSpPr>
          <p:nvPr>
            <p:ph type="sldImg"/>
          </p:nvPr>
        </p:nvSpPr>
        <p:spPr/>
      </p:sp>
    </p:spTree>
    <p:extLst>
      <p:ext uri="{BB962C8B-B14F-4D97-AF65-F5344CB8AC3E}">
        <p14:creationId xmlns:p14="http://schemas.microsoft.com/office/powerpoint/2010/main" val="327017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spread of cord blood transplantation and peripheral blood stem cell transplantation has made the proportion of allogeneic bone marrow transplantation show a tendency to decrease. Bone marrow transplants account for about half of all allogeneic transplants in patients aged 0 to 15 years, while peripheral blood stem cell transplants outnumber bone marrow transplants in those aged 16 years or older. In recent years, cord blood transplants account for 30</a:t>
            </a:r>
            <a:r>
              <a:rPr lang="ja-JP" altLang="en-US" dirty="0"/>
              <a:t>％ </a:t>
            </a:r>
            <a:r>
              <a:rPr lang="en-US" altLang="ja-JP" dirty="0"/>
              <a:t>or more of the total cases of allogeneic transplantation in both age groups.</a:t>
            </a:r>
            <a:endParaRPr lang="ja-JP" altLang="ja-JP" dirty="0"/>
          </a:p>
        </p:txBody>
      </p:sp>
      <p:sp>
        <p:nvSpPr>
          <p:cNvPr id="5" name="スライド イメージ プレースホルダー 4">
            <a:extLst>
              <a:ext uri="{FF2B5EF4-FFF2-40B4-BE49-F238E27FC236}">
                <a16:creationId xmlns:a16="http://schemas.microsoft.com/office/drawing/2014/main" id="{E39F527B-C056-C3FB-6BC9-4C75ADF35FDA}"/>
              </a:ext>
            </a:extLst>
          </p:cNvPr>
          <p:cNvSpPr>
            <a:spLocks noGrp="1" noRot="1" noChangeAspect="1"/>
          </p:cNvSpPr>
          <p:nvPr>
            <p:ph type="sldImg"/>
          </p:nvPr>
        </p:nvSpPr>
        <p:spPr/>
      </p:sp>
    </p:spTree>
    <p:extLst>
      <p:ext uri="{BB962C8B-B14F-4D97-AF65-F5344CB8AC3E}">
        <p14:creationId xmlns:p14="http://schemas.microsoft.com/office/powerpoint/2010/main" val="248497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transplantation from unrelated donors, the number of cord blood transplants has increased, accounts for about half in recent years.</a:t>
            </a:r>
          </a:p>
        </p:txBody>
      </p:sp>
      <p:sp>
        <p:nvSpPr>
          <p:cNvPr id="5" name="スライド イメージ プレースホルダー 4">
            <a:extLst>
              <a:ext uri="{FF2B5EF4-FFF2-40B4-BE49-F238E27FC236}">
                <a16:creationId xmlns:a16="http://schemas.microsoft.com/office/drawing/2014/main" id="{647E17D8-7B99-C57B-3BA8-3AE7A9B3E35E}"/>
              </a:ext>
            </a:extLst>
          </p:cNvPr>
          <p:cNvSpPr>
            <a:spLocks noGrp="1" noRot="1" noChangeAspect="1"/>
          </p:cNvSpPr>
          <p:nvPr>
            <p:ph type="sldImg"/>
          </p:nvPr>
        </p:nvSpPr>
        <p:spPr/>
      </p:sp>
    </p:spTree>
    <p:extLst>
      <p:ext uri="{BB962C8B-B14F-4D97-AF65-F5344CB8AC3E}">
        <p14:creationId xmlns:p14="http://schemas.microsoft.com/office/powerpoint/2010/main" val="114522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636838" y="0"/>
            <a:ext cx="4597400" cy="3448050"/>
          </a:xfrm>
          <a:ln>
            <a:noFill/>
          </a:ln>
        </p:spPr>
      </p:sp>
      <p:sp>
        <p:nvSpPr>
          <p:cNvPr id="3" name="ノート プレースホルダ 2"/>
          <p:cNvSpPr>
            <a:spLocks noGrp="1"/>
          </p:cNvSpPr>
          <p:nvPr>
            <p:ph type="body" idx="1"/>
          </p:nvPr>
        </p:nvSpPr>
        <p:spPr/>
        <p:txBody>
          <a:bodyPr>
            <a:normAutofit/>
          </a:bodyPr>
          <a:lstStyle/>
          <a:p>
            <a:r>
              <a:rPr kumimoji="1" lang="ja-JP" altLang="en-US" dirty="0"/>
              <a:t>　　　　　　　　　　　　　　　　　　　　　　　</a:t>
            </a:r>
          </a:p>
        </p:txBody>
      </p:sp>
    </p:spTree>
    <p:extLst>
      <p:ext uri="{BB962C8B-B14F-4D97-AF65-F5344CB8AC3E}">
        <p14:creationId xmlns:p14="http://schemas.microsoft.com/office/powerpoint/2010/main" val="3117419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0 to 15 years, the increase rate of transplantation from unrelated donors was higher than transplantation from related donors.</a:t>
            </a:r>
          </a:p>
          <a:p>
            <a:r>
              <a:rPr lang="en-US" altLang="ja-JP" dirty="0"/>
              <a:t>Recently, the each transplantation have leveled off, the ratio of transplantation from unrelated donors are around 60</a:t>
            </a:r>
            <a:r>
              <a:rPr lang="ja-JP" altLang="en-US" dirty="0"/>
              <a:t>％</a:t>
            </a:r>
            <a:r>
              <a:rPr lang="en-US" altLang="ja-JP" dirty="0"/>
              <a:t>. </a:t>
            </a:r>
          </a:p>
        </p:txBody>
      </p:sp>
      <p:sp>
        <p:nvSpPr>
          <p:cNvPr id="5" name="スライド イメージ プレースホルダー 4">
            <a:extLst>
              <a:ext uri="{FF2B5EF4-FFF2-40B4-BE49-F238E27FC236}">
                <a16:creationId xmlns:a16="http://schemas.microsoft.com/office/drawing/2014/main" id="{BF817213-A31A-F370-EFEF-ACEF83A78E48}"/>
              </a:ext>
            </a:extLst>
          </p:cNvPr>
          <p:cNvSpPr>
            <a:spLocks noGrp="1" noRot="1" noChangeAspect="1"/>
          </p:cNvSpPr>
          <p:nvPr>
            <p:ph type="sldImg"/>
          </p:nvPr>
        </p:nvSpPr>
        <p:spPr/>
      </p:sp>
    </p:spTree>
    <p:extLst>
      <p:ext uri="{BB962C8B-B14F-4D97-AF65-F5344CB8AC3E}">
        <p14:creationId xmlns:p14="http://schemas.microsoft.com/office/powerpoint/2010/main" val="703956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to 50 years, both the number of bone marrow transplantation and peripheral blood stem cell transplantation from related donors have leveled off, the number of cord blood transplants from unrelated donors have shown an increasing trend in recent years.</a:t>
            </a:r>
            <a:endParaRPr lang="ja-JP" altLang="ja-JP" dirty="0"/>
          </a:p>
        </p:txBody>
      </p:sp>
      <p:sp>
        <p:nvSpPr>
          <p:cNvPr id="5" name="スライド イメージ プレースホルダー 4">
            <a:extLst>
              <a:ext uri="{FF2B5EF4-FFF2-40B4-BE49-F238E27FC236}">
                <a16:creationId xmlns:a16="http://schemas.microsoft.com/office/drawing/2014/main" id="{514F33A7-06DC-B018-A10A-DCFF5EE78C59}"/>
              </a:ext>
            </a:extLst>
          </p:cNvPr>
          <p:cNvSpPr>
            <a:spLocks noGrp="1" noRot="1" noChangeAspect="1"/>
          </p:cNvSpPr>
          <p:nvPr>
            <p:ph type="sldImg"/>
          </p:nvPr>
        </p:nvSpPr>
        <p:spPr/>
      </p:sp>
    </p:spTree>
    <p:extLst>
      <p:ext uri="{BB962C8B-B14F-4D97-AF65-F5344CB8AC3E}">
        <p14:creationId xmlns:p14="http://schemas.microsoft.com/office/powerpoint/2010/main" val="212410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Due to the spread of transplants with reduced intensity conditioning (RIC), in all types of allogeneic transplants, the number of patients aged 51 years or older has remarkably increased.</a:t>
            </a:r>
            <a:endParaRPr lang="ja-JP" altLang="ja-JP" dirty="0"/>
          </a:p>
        </p:txBody>
      </p:sp>
      <p:sp>
        <p:nvSpPr>
          <p:cNvPr id="5" name="スライド イメージ プレースホルダー 4">
            <a:extLst>
              <a:ext uri="{FF2B5EF4-FFF2-40B4-BE49-F238E27FC236}">
                <a16:creationId xmlns:a16="http://schemas.microsoft.com/office/drawing/2014/main" id="{A42A2805-5848-DD97-467A-32FE9443E4D7}"/>
              </a:ext>
            </a:extLst>
          </p:cNvPr>
          <p:cNvSpPr>
            <a:spLocks noGrp="1" noRot="1" noChangeAspect="1"/>
          </p:cNvSpPr>
          <p:nvPr>
            <p:ph type="sldImg"/>
          </p:nvPr>
        </p:nvSpPr>
        <p:spPr/>
      </p:sp>
    </p:spTree>
    <p:extLst>
      <p:ext uri="{BB962C8B-B14F-4D97-AF65-F5344CB8AC3E}">
        <p14:creationId xmlns:p14="http://schemas.microsoft.com/office/powerpoint/2010/main" val="154654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normAutofit fontScale="85000" lnSpcReduction="20000"/>
          </a:bodyPr>
          <a:lstStyle/>
          <a:p>
            <a:pPr>
              <a:lnSpc>
                <a:spcPct val="120000"/>
              </a:lnSpc>
            </a:pPr>
            <a:r>
              <a:rPr lang="en-US" altLang="ja-JP" dirty="0"/>
              <a:t>In the advanced risk group of patients with leukemia for whom the disease condition is difficult to treat, allogeneic transplantation is actively performed.</a:t>
            </a:r>
          </a:p>
          <a:p>
            <a:pPr>
              <a:lnSpc>
                <a:spcPct val="120000"/>
              </a:lnSpc>
            </a:pPr>
            <a:endParaRPr lang="en-US"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a:t>
            </a:r>
            <a:endParaRPr lang="ja-JP" altLang="ja-JP" dirty="0"/>
          </a:p>
          <a:p>
            <a:r>
              <a:rPr lang="en-US" altLang="ja-JP" dirty="0"/>
              <a:t>    </a:t>
            </a:r>
            <a:r>
              <a:rPr lang="ja-JP" altLang="ja-JP" dirty="0"/>
              <a:t>・</a:t>
            </a:r>
            <a:r>
              <a:rPr lang="en-US" altLang="ja-JP" dirty="0"/>
              <a:t>AML (first complete remission[1CR]</a:t>
            </a:r>
            <a:r>
              <a:rPr lang="ja-JP" altLang="ja-JP" dirty="0"/>
              <a:t>／</a:t>
            </a:r>
            <a:r>
              <a:rPr lang="en-US" altLang="ja-JP" dirty="0"/>
              <a:t>second complete remission[2CR])</a:t>
            </a:r>
            <a:endParaRPr lang="ja-JP" altLang="ja-JP" dirty="0"/>
          </a:p>
          <a:p>
            <a:r>
              <a:rPr lang="en-US" altLang="ja-JP" dirty="0"/>
              <a:t>    </a:t>
            </a:r>
            <a:r>
              <a:rPr lang="ja-JP" altLang="ja-JP" dirty="0"/>
              <a:t>・</a:t>
            </a:r>
            <a:r>
              <a:rPr lang="en-US" altLang="ja-JP" dirty="0"/>
              <a:t>ALL  (1CR)</a:t>
            </a:r>
            <a:endParaRPr lang="ja-JP" altLang="ja-JP" dirty="0"/>
          </a:p>
          <a:p>
            <a:r>
              <a:rPr lang="en-US" altLang="ja-JP" dirty="0"/>
              <a:t>    </a:t>
            </a:r>
            <a:r>
              <a:rPr lang="ja-JP" altLang="ja-JP" dirty="0"/>
              <a:t>・</a:t>
            </a:r>
            <a:r>
              <a:rPr lang="en-US" altLang="ja-JP" dirty="0"/>
              <a:t>CML (complete hematologic response(CHR)</a:t>
            </a:r>
            <a:r>
              <a:rPr lang="ja-JP" altLang="ja-JP" dirty="0"/>
              <a:t>／</a:t>
            </a:r>
            <a:r>
              <a:rPr lang="en-US" altLang="ja-JP" dirty="0"/>
              <a:t>first chronic phase[1CP])</a:t>
            </a:r>
            <a:endParaRPr lang="ja-JP" altLang="ja-JP" dirty="0"/>
          </a:p>
          <a:p>
            <a:r>
              <a:rPr lang="en-US" altLang="ja-JP" dirty="0"/>
              <a:t>    </a:t>
            </a:r>
            <a:r>
              <a:rPr lang="ja-JP" altLang="ja-JP" dirty="0"/>
              <a:t>・</a:t>
            </a:r>
            <a:r>
              <a:rPr lang="en-US" altLang="ja-JP" dirty="0"/>
              <a:t>MDS (WHO 2017 classification</a:t>
            </a:r>
            <a:r>
              <a:rPr lang="ja-JP" altLang="ja-JP" dirty="0"/>
              <a:t>： </a:t>
            </a:r>
            <a:r>
              <a:rPr lang="en-US" altLang="ja-JP" dirty="0"/>
              <a:t>MDS with single lineage dysplasia</a:t>
            </a:r>
            <a:r>
              <a:rPr lang="ja-JP" altLang="ja-JP" dirty="0"/>
              <a:t>／</a:t>
            </a:r>
            <a:r>
              <a:rPr lang="en-US" altLang="ja-JP" dirty="0"/>
              <a:t>MDS-RS and single lineage dysplasia</a:t>
            </a:r>
            <a:endParaRPr lang="ja-JP" altLang="ja-JP" dirty="0"/>
          </a:p>
          <a:p>
            <a:r>
              <a:rPr lang="ja-JP" altLang="ja-JP" dirty="0"/>
              <a:t>／</a:t>
            </a:r>
            <a:r>
              <a:rPr lang="en-US" altLang="ja-JP" dirty="0"/>
              <a:t>MDS-RS and multilineage dysplasia</a:t>
            </a:r>
            <a:endParaRPr lang="ja-JP" altLang="ja-JP" dirty="0"/>
          </a:p>
          <a:p>
            <a:r>
              <a:rPr lang="ja-JP" altLang="ja-JP" dirty="0"/>
              <a:t>／</a:t>
            </a:r>
            <a:r>
              <a:rPr lang="en-US" altLang="ja-JP" dirty="0"/>
              <a:t>MDS with multilineage dysplasia</a:t>
            </a:r>
            <a:endParaRPr lang="ja-JP" altLang="ja-JP" dirty="0"/>
          </a:p>
          <a:p>
            <a:r>
              <a:rPr lang="ja-JP" altLang="ja-JP" dirty="0"/>
              <a:t>／</a:t>
            </a:r>
            <a:r>
              <a:rPr lang="en-US" altLang="ja-JP" dirty="0"/>
              <a:t>MDS with isolated del(5q)</a:t>
            </a:r>
            <a:endParaRPr lang="ja-JP" altLang="ja-JP" dirty="0"/>
          </a:p>
          <a:p>
            <a:r>
              <a:rPr lang="ja-JP" altLang="ja-JP" dirty="0"/>
              <a:t>／</a:t>
            </a:r>
            <a:r>
              <a:rPr lang="en-US" altLang="ja-JP" dirty="0"/>
              <a:t>MDS, unclassifiable</a:t>
            </a:r>
            <a:endParaRPr lang="ja-JP" altLang="ja-JP" dirty="0"/>
          </a:p>
          <a:p>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refractory anemia[RA] </a:t>
            </a:r>
            <a:r>
              <a:rPr lang="ja-JP" altLang="ja-JP" dirty="0"/>
              <a:t>／</a:t>
            </a:r>
            <a:r>
              <a:rPr lang="en-US" altLang="ja-JP" dirty="0"/>
              <a:t>refractory anemia with ring </a:t>
            </a:r>
            <a:r>
              <a:rPr lang="en-US" altLang="ja-JP" dirty="0" err="1"/>
              <a:t>sideroblasts</a:t>
            </a:r>
            <a:r>
              <a:rPr lang="en-US" altLang="ja-JP" dirty="0"/>
              <a:t>[RARS]</a:t>
            </a:r>
            <a:r>
              <a:rPr lang="ja-JP" altLang="ja-JP" dirty="0"/>
              <a:t>／</a:t>
            </a:r>
            <a:r>
              <a:rPr lang="en-US" altLang="ja-JP" dirty="0"/>
              <a:t>refractory</a:t>
            </a:r>
            <a:endParaRPr lang="ja-JP" altLang="ja-JP" dirty="0"/>
          </a:p>
          <a:p>
            <a:r>
              <a:rPr lang="en-US" altLang="ja-JP" dirty="0"/>
              <a:t>cytopenia with multilineage dysplasia[RCMD]</a:t>
            </a:r>
            <a:r>
              <a:rPr lang="ja-JP" altLang="ja-JP" dirty="0"/>
              <a:t>／</a:t>
            </a:r>
            <a:r>
              <a:rPr lang="en-US" altLang="ja-JP" dirty="0"/>
              <a:t>refractory cytopenia with multilineage dysplasia and ringed </a:t>
            </a:r>
            <a:r>
              <a:rPr lang="en-US" altLang="ja-JP" dirty="0" err="1"/>
              <a:t>sideroblasts</a:t>
            </a:r>
            <a:r>
              <a:rPr lang="en-US" altLang="ja-JP" dirty="0"/>
              <a:t>[RCMD-RS]</a:t>
            </a:r>
            <a:r>
              <a:rPr lang="ja-JP" altLang="ja-JP" dirty="0"/>
              <a:t>／</a:t>
            </a:r>
            <a:r>
              <a:rPr lang="en-US" altLang="ja-JP" dirty="0"/>
              <a:t>myelodysplastic syndrome associated</a:t>
            </a:r>
            <a:endParaRPr lang="ja-JP" altLang="ja-JP" dirty="0"/>
          </a:p>
          <a:p>
            <a:r>
              <a:rPr lang="en-US" altLang="ja-JP" dirty="0"/>
              <a:t>with isolated del</a:t>
            </a:r>
            <a:r>
              <a:rPr lang="ja-JP" altLang="ja-JP" dirty="0"/>
              <a:t>（</a:t>
            </a:r>
            <a:r>
              <a:rPr lang="en-US" altLang="ja-JP" dirty="0"/>
              <a:t>5q</a:t>
            </a:r>
            <a:r>
              <a:rPr lang="ja-JP" altLang="ja-JP" dirty="0"/>
              <a:t>）</a:t>
            </a:r>
            <a:r>
              <a:rPr lang="en-US" altLang="ja-JP" dirty="0"/>
              <a:t>chromosome abnormality[5q−syndrome]) </a:t>
            </a:r>
            <a:endParaRPr lang="ja-JP" altLang="ja-JP" dirty="0"/>
          </a:p>
          <a:p>
            <a:r>
              <a:rPr lang="ja-JP" altLang="ja-JP" dirty="0"/>
              <a:t>■</a:t>
            </a:r>
            <a:r>
              <a:rPr lang="en-US" altLang="ja-JP" dirty="0"/>
              <a:t>Advanced Risk Group </a:t>
            </a:r>
            <a:endParaRPr lang="ja-JP" altLang="ja-JP" dirty="0"/>
          </a:p>
          <a:p>
            <a:r>
              <a:rPr lang="en-US" altLang="ja-JP" dirty="0"/>
              <a:t>    </a:t>
            </a:r>
            <a:r>
              <a:rPr lang="ja-JP" altLang="ja-JP" dirty="0"/>
              <a:t>・</a:t>
            </a:r>
            <a:r>
              <a:rPr lang="en-US" altLang="ja-JP" dirty="0"/>
              <a:t>all other conditions</a:t>
            </a:r>
            <a:endParaRPr lang="ja-JP" altLang="ja-JP" dirty="0"/>
          </a:p>
          <a:p>
            <a:r>
              <a:rPr lang="ja-JP" altLang="ja-JP" dirty="0"/>
              <a:t>―――――――――――――――――――――</a:t>
            </a:r>
          </a:p>
        </p:txBody>
      </p:sp>
      <p:sp>
        <p:nvSpPr>
          <p:cNvPr id="13" name="スライド イメージ プレースホルダー 12">
            <a:extLst>
              <a:ext uri="{FF2B5EF4-FFF2-40B4-BE49-F238E27FC236}">
                <a16:creationId xmlns:a16="http://schemas.microsoft.com/office/drawing/2014/main" id="{5418D513-E32A-8B6F-93BA-7199EDE790A1}"/>
              </a:ext>
            </a:extLst>
          </p:cNvPr>
          <p:cNvSpPr>
            <a:spLocks noGrp="1" noRot="1" noChangeAspect="1"/>
          </p:cNvSpPr>
          <p:nvPr>
            <p:ph type="sldImg"/>
          </p:nvPr>
        </p:nvSpPr>
        <p:spPr/>
      </p:sp>
    </p:spTree>
    <p:extLst>
      <p:ext uri="{BB962C8B-B14F-4D97-AF65-F5344CB8AC3E}">
        <p14:creationId xmlns:p14="http://schemas.microsoft.com/office/powerpoint/2010/main" val="3658487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The spread of the reduced intensity conditioning (RIC) to reduce toxicity has expanded the scope of indication of transplantation to the older age groups. </a:t>
            </a:r>
          </a:p>
          <a:p>
            <a:r>
              <a:rPr lang="en-US" altLang="ja-JP" dirty="0"/>
              <a:t>In all types of allogeneic transplants, the reduced intensity conditioning (RIC) transplant has recently accounted for 40 to 50</a:t>
            </a:r>
            <a:r>
              <a:rPr lang="ja-JP" altLang="ja-JP" dirty="0"/>
              <a:t>％</a:t>
            </a:r>
            <a:r>
              <a:rPr lang="en-US" altLang="ja-JP" dirty="0"/>
              <a:t>.</a:t>
            </a:r>
            <a:endParaRPr lang="ja-JP" altLang="ja-JP" dirty="0"/>
          </a:p>
          <a:p>
            <a:endParaRPr lang="en-US" altLang="ja-JP" dirty="0"/>
          </a:p>
          <a:p>
            <a:endParaRPr lang="en-US" altLang="ja-JP" dirty="0"/>
          </a:p>
          <a:p>
            <a:r>
              <a:rPr lang="ja-JP" altLang="ja-JP" sz="1100" dirty="0"/>
              <a:t>―≪</a:t>
            </a:r>
            <a:r>
              <a:rPr lang="en-US" altLang="ja-JP" sz="1100" dirty="0"/>
              <a:t>Conditioning regimen</a:t>
            </a:r>
            <a:r>
              <a:rPr lang="ja-JP" altLang="ja-JP" sz="1100" dirty="0"/>
              <a:t>≫――――――</a:t>
            </a:r>
          </a:p>
          <a:p>
            <a:r>
              <a:rPr lang="ja-JP" altLang="ja-JP" sz="1100" dirty="0"/>
              <a:t>■</a:t>
            </a:r>
            <a:r>
              <a:rPr lang="en-US" altLang="ja-JP" sz="1100" dirty="0"/>
              <a:t>Myeloablative conditioning (MAC) </a:t>
            </a:r>
            <a:endParaRPr lang="ja-JP" altLang="ja-JP" sz="1100" dirty="0"/>
          </a:p>
          <a:p>
            <a:r>
              <a:rPr lang="en-US" altLang="ja-JP" sz="1100" dirty="0"/>
              <a:t>  Pre-transplantation therapy with the primary purpose of totally destroying cancer cells, together with normal blood cells, in the bone marrow by total body irradiation or high-dose chemotherapy </a:t>
            </a:r>
            <a:endParaRPr lang="ja-JP" altLang="ja-JP" sz="1100" dirty="0"/>
          </a:p>
          <a:p>
            <a:r>
              <a:rPr lang="ja-JP" altLang="ja-JP" sz="1100" dirty="0"/>
              <a:t>■</a:t>
            </a:r>
            <a:r>
              <a:rPr lang="en-US" altLang="ja-JP" sz="1100" dirty="0"/>
              <a:t>Reduced-intensity conditioning (RIC) </a:t>
            </a:r>
            <a:endParaRPr lang="ja-JP" altLang="ja-JP" sz="1100" dirty="0"/>
          </a:p>
          <a:p>
            <a:r>
              <a:rPr lang="en-US" altLang="ja-JP" sz="1100" dirty="0"/>
              <a:t>Pre-transplantation therapy with the primary purpose of suppressing the patient</a:t>
            </a:r>
            <a:r>
              <a:rPr lang="ja-JP" altLang="ja-JP" sz="1100" dirty="0"/>
              <a:t>’</a:t>
            </a:r>
            <a:r>
              <a:rPr lang="en-US" altLang="ja-JP" sz="1100" dirty="0"/>
              <a:t>s immune system with drugs which do not have strong myelosuppressive effects</a:t>
            </a:r>
            <a:endParaRPr lang="ja-JP" altLang="ja-JP" sz="1100" dirty="0"/>
          </a:p>
          <a:p>
            <a:r>
              <a:rPr lang="ja-JP" altLang="ja-JP" sz="1100" dirty="0"/>
              <a:t>―――――――――――――――――――</a:t>
            </a:r>
          </a:p>
          <a:p>
            <a:endParaRPr lang="en-US" altLang="ja-JP" dirty="0"/>
          </a:p>
        </p:txBody>
      </p:sp>
      <p:sp>
        <p:nvSpPr>
          <p:cNvPr id="4" name="スライド イメージ プレースホルダー 3">
            <a:extLst>
              <a:ext uri="{FF2B5EF4-FFF2-40B4-BE49-F238E27FC236}">
                <a16:creationId xmlns:a16="http://schemas.microsoft.com/office/drawing/2014/main" id="{1E1FC734-0E12-DEF7-295B-0BA8AFBDA397}"/>
              </a:ext>
            </a:extLst>
          </p:cNvPr>
          <p:cNvSpPr>
            <a:spLocks noGrp="1" noRot="1" noChangeAspect="1"/>
          </p:cNvSpPr>
          <p:nvPr>
            <p:ph type="sldImg"/>
          </p:nvPr>
        </p:nvSpPr>
        <p:spPr/>
      </p:sp>
    </p:spTree>
    <p:extLst>
      <p:ext uri="{BB962C8B-B14F-4D97-AF65-F5344CB8AC3E}">
        <p14:creationId xmlns:p14="http://schemas.microsoft.com/office/powerpoint/2010/main" val="108740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With the development of GVHD prophylaxis, the number of haplo-identical transplantation increased remarkably since 2010. The annual number of haplo-identical transplants has recently exceeded the annual number of HLA-matched transplants.</a:t>
            </a:r>
            <a:endParaRPr lang="ja-JP" altLang="ja-JP" dirty="0"/>
          </a:p>
          <a:p>
            <a:r>
              <a:rPr lang="en-US" altLang="ja-JP" dirty="0"/>
              <a:t> </a:t>
            </a:r>
          </a:p>
          <a:p>
            <a:endParaRPr lang="ja-JP" altLang="ja-JP" dirty="0"/>
          </a:p>
          <a:p>
            <a:r>
              <a:rPr lang="ja-JP" altLang="ja-JP" dirty="0"/>
              <a:t>※</a:t>
            </a:r>
            <a:r>
              <a:rPr lang="en-US" altLang="ja-JP" dirty="0"/>
              <a:t>Subjects in this summary table include bone marrow transplantation, peripheral blood stem cell transplantation and bone marrow + peripheral blood stem cell transplantation from related donor. </a:t>
            </a:r>
            <a:endParaRPr lang="ja-JP" altLang="ja-JP" dirty="0"/>
          </a:p>
          <a:p>
            <a:r>
              <a:rPr lang="ja-JP" altLang="ja-JP" dirty="0"/>
              <a:t>※</a:t>
            </a:r>
            <a:r>
              <a:rPr lang="en-US" altLang="ja-JP" dirty="0"/>
              <a:t>GVH-direction is considered for numbers of mismatched HLA loci. </a:t>
            </a:r>
            <a:endParaRPr lang="ja-JP" altLang="ja-JP" dirty="0"/>
          </a:p>
        </p:txBody>
      </p:sp>
      <p:sp>
        <p:nvSpPr>
          <p:cNvPr id="7" name="スライド イメージ プレースホルダー 6">
            <a:extLst>
              <a:ext uri="{FF2B5EF4-FFF2-40B4-BE49-F238E27FC236}">
                <a16:creationId xmlns:a16="http://schemas.microsoft.com/office/drawing/2014/main" id="{40D305F9-40F8-FCC7-3A32-4B6B67FCB04F}"/>
              </a:ext>
            </a:extLst>
          </p:cNvPr>
          <p:cNvSpPr>
            <a:spLocks noGrp="1" noRot="1" noChangeAspect="1"/>
          </p:cNvSpPr>
          <p:nvPr>
            <p:ph type="sldImg"/>
          </p:nvPr>
        </p:nvSpPr>
        <p:spPr/>
      </p:sp>
    </p:spTree>
    <p:extLst>
      <p:ext uri="{BB962C8B-B14F-4D97-AF65-F5344CB8AC3E}">
        <p14:creationId xmlns:p14="http://schemas.microsoft.com/office/powerpoint/2010/main" val="320740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probabilities at 100 days after allogeneic transplantation have shown slightly improving trends over the last decade. </a:t>
            </a:r>
          </a:p>
          <a:p>
            <a:r>
              <a:rPr lang="en-US" altLang="ja-JP" dirty="0"/>
              <a:t>The survival probabilities at 100 days after autologous transplantation are similar between those aged 49 years or younger (&lt;50) and those aged 50 years or older (</a:t>
            </a:r>
            <a:r>
              <a:rPr lang="ja-JP" altLang="ja-JP" dirty="0"/>
              <a:t>≥</a:t>
            </a:r>
            <a:r>
              <a:rPr lang="en-US" altLang="ja-JP" dirty="0"/>
              <a:t>50).</a:t>
            </a:r>
            <a:endParaRPr lang="ja-JP" altLang="ja-JP" dirty="0"/>
          </a:p>
          <a:p>
            <a:r>
              <a:rPr lang="en-US" altLang="ja-JP" dirty="0"/>
              <a:t> </a:t>
            </a:r>
            <a:endParaRPr lang="ja-JP" altLang="ja-JP" dirty="0"/>
          </a:p>
          <a:p>
            <a:r>
              <a:rPr lang="en-US" altLang="ja-JP" dirty="0"/>
              <a:t> </a:t>
            </a:r>
            <a:endParaRPr lang="ja-JP" altLang="ja-JP" dirty="0"/>
          </a:p>
          <a:p>
            <a:r>
              <a:rPr lang="ja-JP" altLang="ja-JP" dirty="0"/>
              <a:t>※</a:t>
            </a:r>
            <a:r>
              <a:rPr lang="en-US" altLang="ja-JP" dirty="0"/>
              <a:t>This table shows the results of analysis performed on patients who received first transplants. </a:t>
            </a:r>
            <a:endParaRPr lang="ja-JP" altLang="ja-JP" dirty="0"/>
          </a:p>
          <a:p>
            <a:r>
              <a:rPr lang="ja-JP" altLang="ja-JP" dirty="0"/>
              <a:t>※</a:t>
            </a:r>
            <a:r>
              <a:rPr lang="en-US" altLang="ja-JP" dirty="0"/>
              <a:t>The dotted lines (</a:t>
            </a:r>
            <a:r>
              <a:rPr lang="ja-JP" altLang="ja-JP" dirty="0"/>
              <a:t>…</a:t>
            </a:r>
            <a:r>
              <a:rPr lang="en-US" altLang="ja-JP" dirty="0"/>
              <a:t>) indicate the survival probabilities calculated when the number of transplants was below 100.</a:t>
            </a:r>
            <a:endParaRPr lang="ja-JP" altLang="ja-JP" dirty="0"/>
          </a:p>
        </p:txBody>
      </p:sp>
      <p:sp>
        <p:nvSpPr>
          <p:cNvPr id="5" name="スライド イメージ プレースホルダー 4">
            <a:extLst>
              <a:ext uri="{FF2B5EF4-FFF2-40B4-BE49-F238E27FC236}">
                <a16:creationId xmlns:a16="http://schemas.microsoft.com/office/drawing/2014/main" id="{03A029FA-E18D-A38E-39AD-D2C0149F7E18}"/>
              </a:ext>
            </a:extLst>
          </p:cNvPr>
          <p:cNvSpPr>
            <a:spLocks noGrp="1" noRot="1" noChangeAspect="1"/>
          </p:cNvSpPr>
          <p:nvPr>
            <p:ph type="sldImg"/>
          </p:nvPr>
        </p:nvSpPr>
        <p:spPr/>
      </p:sp>
    </p:spTree>
    <p:extLst>
      <p:ext uri="{BB962C8B-B14F-4D97-AF65-F5344CB8AC3E}">
        <p14:creationId xmlns:p14="http://schemas.microsoft.com/office/powerpoint/2010/main" val="367913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probabilities at 365 days (1 year) after transplantation have shown improving trends over the last decade who aged 49 years or younger (&lt;50) and 50 years or older (≥50) in autologous and allogeneic transplants recipients. </a:t>
            </a:r>
            <a:endParaRPr lang="ja-JP" altLang="ja-JP" dirty="0"/>
          </a:p>
          <a:p>
            <a:r>
              <a:rPr lang="en-US" altLang="ja-JP" dirty="0"/>
              <a:t>The survival probabilities at 365 days after autologous transplantation are similar between those aged 49 years or younger (&lt;50) and those aged 50 years or older (</a:t>
            </a:r>
            <a:r>
              <a:rPr lang="ja-JP" altLang="ja-JP" dirty="0"/>
              <a:t>≥</a:t>
            </a:r>
            <a:r>
              <a:rPr lang="en-US" altLang="ja-JP" dirty="0"/>
              <a:t>50).</a:t>
            </a:r>
            <a:endParaRPr lang="ja-JP" altLang="ja-JP" dirty="0"/>
          </a:p>
          <a:p>
            <a:r>
              <a:rPr lang="en-US" altLang="ja-JP" dirty="0"/>
              <a:t> </a:t>
            </a:r>
            <a:endParaRPr lang="ja-JP" altLang="ja-JP" dirty="0"/>
          </a:p>
          <a:p>
            <a:r>
              <a:rPr lang="en-US" altLang="ja-JP" dirty="0"/>
              <a:t> </a:t>
            </a:r>
            <a:endParaRPr lang="ja-JP" altLang="ja-JP" dirty="0"/>
          </a:p>
          <a:p>
            <a:r>
              <a:rPr lang="ja-JP" altLang="ja-JP" dirty="0"/>
              <a:t>※</a:t>
            </a:r>
            <a:r>
              <a:rPr lang="en-US" altLang="ja-JP" dirty="0"/>
              <a:t>This table shows the results of analysis performed on patients who received first transplants. </a:t>
            </a:r>
            <a:endParaRPr lang="ja-JP" altLang="ja-JP" dirty="0"/>
          </a:p>
          <a:p>
            <a:r>
              <a:rPr lang="ja-JP" altLang="ja-JP" dirty="0"/>
              <a:t>※</a:t>
            </a:r>
            <a:r>
              <a:rPr lang="en-US" altLang="ja-JP" dirty="0"/>
              <a:t>The dotted lines (</a:t>
            </a:r>
            <a:r>
              <a:rPr lang="ja-JP" altLang="ja-JP" dirty="0"/>
              <a:t>…</a:t>
            </a:r>
            <a:r>
              <a:rPr lang="en-US" altLang="ja-JP" dirty="0"/>
              <a:t>) indicate the survival probabilities calculated when the number of transplants was below 100.</a:t>
            </a:r>
            <a:endParaRPr lang="ja-JP" altLang="ja-JP" dirty="0"/>
          </a:p>
        </p:txBody>
      </p:sp>
      <p:sp>
        <p:nvSpPr>
          <p:cNvPr id="5" name="スライド イメージ プレースホルダー 4">
            <a:extLst>
              <a:ext uri="{FF2B5EF4-FFF2-40B4-BE49-F238E27FC236}">
                <a16:creationId xmlns:a16="http://schemas.microsoft.com/office/drawing/2014/main" id="{C6372943-7A4D-A5DA-4A04-6682AB45B0BF}"/>
              </a:ext>
            </a:extLst>
          </p:cNvPr>
          <p:cNvSpPr>
            <a:spLocks noGrp="1" noRot="1" noChangeAspect="1"/>
          </p:cNvSpPr>
          <p:nvPr>
            <p:ph type="sldImg"/>
          </p:nvPr>
        </p:nvSpPr>
        <p:spPr/>
      </p:sp>
    </p:spTree>
    <p:extLst>
      <p:ext uri="{BB962C8B-B14F-4D97-AF65-F5344CB8AC3E}">
        <p14:creationId xmlns:p14="http://schemas.microsoft.com/office/powerpoint/2010/main" val="3593207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49 years or younger (&lt;50), the survival probabilities at 100 days after transplantation have shown improving trends over the last decade in both transplantation from related and unrelated donors.</a:t>
            </a:r>
            <a:endParaRPr lang="ja-JP" altLang="ja-JP" dirty="0"/>
          </a:p>
          <a:p>
            <a:r>
              <a:rPr lang="en-US" altLang="ja-JP" dirty="0"/>
              <a:t>Recently, the survival probabilities at 100 days after bone marrow transplantation are similar between transplantation from related and unrelated donors.</a:t>
            </a:r>
            <a:endParaRPr lang="ja-JP" altLang="ja-JP" dirty="0"/>
          </a:p>
          <a:p>
            <a:r>
              <a:rPr lang="en-US" altLang="ja-JP" dirty="0"/>
              <a:t> </a:t>
            </a:r>
            <a:endParaRPr lang="ja-JP" altLang="ja-JP" dirty="0"/>
          </a:p>
          <a:p>
            <a:r>
              <a:rPr lang="en-US" altLang="ja-JP" dirty="0"/>
              <a:t> </a:t>
            </a:r>
            <a:endParaRPr lang="ja-JP" altLang="ja-JP" dirty="0"/>
          </a:p>
          <a:p>
            <a:r>
              <a:rPr lang="ja-JP" altLang="ja-JP" dirty="0"/>
              <a:t>※</a:t>
            </a:r>
            <a:r>
              <a:rPr lang="en-US" altLang="ja-JP" dirty="0"/>
              <a:t>This table shows the results of analysis performed on patients who received first transplants. </a:t>
            </a:r>
            <a:endParaRPr lang="ja-JP" altLang="ja-JP" dirty="0"/>
          </a:p>
          <a:p>
            <a:r>
              <a:rPr lang="ja-JP" altLang="ja-JP" dirty="0"/>
              <a:t>※</a:t>
            </a:r>
            <a:r>
              <a:rPr lang="en-US" altLang="ja-JP" dirty="0"/>
              <a:t>The dotted lines (</a:t>
            </a:r>
            <a:r>
              <a:rPr lang="ja-JP" altLang="ja-JP" dirty="0"/>
              <a:t>…</a:t>
            </a:r>
            <a:r>
              <a:rPr lang="en-US" altLang="ja-JP" dirty="0"/>
              <a:t>) indicate the survival probabilities calculated when the number of transplants was below 100.</a:t>
            </a:r>
            <a:endParaRPr lang="ja-JP" altLang="ja-JP" dirty="0"/>
          </a:p>
        </p:txBody>
      </p:sp>
      <p:sp>
        <p:nvSpPr>
          <p:cNvPr id="5" name="スライド イメージ プレースホルダー 4">
            <a:extLst>
              <a:ext uri="{FF2B5EF4-FFF2-40B4-BE49-F238E27FC236}">
                <a16:creationId xmlns:a16="http://schemas.microsoft.com/office/drawing/2014/main" id="{E698A17D-385E-1815-60D1-C8D2DCF319BD}"/>
              </a:ext>
            </a:extLst>
          </p:cNvPr>
          <p:cNvSpPr>
            <a:spLocks noGrp="1" noRot="1" noChangeAspect="1"/>
          </p:cNvSpPr>
          <p:nvPr>
            <p:ph type="sldImg"/>
          </p:nvPr>
        </p:nvSpPr>
        <p:spPr/>
      </p:sp>
    </p:spTree>
    <p:extLst>
      <p:ext uri="{BB962C8B-B14F-4D97-AF65-F5344CB8AC3E}">
        <p14:creationId xmlns:p14="http://schemas.microsoft.com/office/powerpoint/2010/main" val="119010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sz="1800" dirty="0">
                <a:solidFill>
                  <a:srgbClr val="000000"/>
                </a:solidFill>
                <a:effectLst/>
                <a:latin typeface="Yu Gothic UI" panose="020B0500000000000000" pitchFamily="50" charset="-128"/>
                <a:cs typeface="游ゴシック Light" panose="020B0300000000000000" pitchFamily="50" charset="-128"/>
              </a:rPr>
              <a:t>In those aged 49 years or younger (&lt;50), the survival probabilities at 365 days after transplantation have shown improving trends over the last decade in both transplantation from related and unrelated donors.</a:t>
            </a:r>
          </a:p>
          <a:p>
            <a:r>
              <a:rPr lang="en-US" altLang="ja-JP" dirty="0"/>
              <a:t> </a:t>
            </a:r>
            <a:endParaRPr lang="ja-JP" altLang="ja-JP" dirty="0"/>
          </a:p>
          <a:p>
            <a:r>
              <a:rPr lang="en-US" altLang="ja-JP" dirty="0"/>
              <a:t> </a:t>
            </a:r>
            <a:endParaRPr lang="ja-JP" altLang="ja-JP" dirty="0"/>
          </a:p>
          <a:p>
            <a:r>
              <a:rPr lang="ja-JP" altLang="ja-JP" dirty="0"/>
              <a:t>※</a:t>
            </a:r>
            <a:r>
              <a:rPr lang="en-US" altLang="ja-JP" dirty="0"/>
              <a:t>This table shows the results of analysis performed on patients who received first transplants. </a:t>
            </a:r>
            <a:endParaRPr lang="ja-JP" altLang="ja-JP" dirty="0"/>
          </a:p>
          <a:p>
            <a:r>
              <a:rPr lang="ja-JP" altLang="ja-JP" dirty="0"/>
              <a:t>※</a:t>
            </a:r>
            <a:r>
              <a:rPr lang="en-US" altLang="ja-JP" dirty="0"/>
              <a:t>The dotted lines (</a:t>
            </a:r>
            <a:r>
              <a:rPr lang="ja-JP" altLang="ja-JP" dirty="0"/>
              <a:t>…</a:t>
            </a:r>
            <a:r>
              <a:rPr lang="en-US" altLang="ja-JP" dirty="0"/>
              <a:t>) indicate the survival probabilities calculated when the number of transplants was below 100.</a:t>
            </a:r>
            <a:endParaRPr lang="ja-JP" altLang="ja-JP" dirty="0"/>
          </a:p>
        </p:txBody>
      </p:sp>
      <p:sp>
        <p:nvSpPr>
          <p:cNvPr id="5" name="スライド イメージ プレースホルダー 4">
            <a:extLst>
              <a:ext uri="{FF2B5EF4-FFF2-40B4-BE49-F238E27FC236}">
                <a16:creationId xmlns:a16="http://schemas.microsoft.com/office/drawing/2014/main" id="{E012F0E7-5DE2-2E43-FC93-B7ABBAD7A69B}"/>
              </a:ext>
            </a:extLst>
          </p:cNvPr>
          <p:cNvSpPr>
            <a:spLocks noGrp="1" noRot="1" noChangeAspect="1"/>
          </p:cNvSpPr>
          <p:nvPr>
            <p:ph type="sldImg"/>
          </p:nvPr>
        </p:nvSpPr>
        <p:spPr/>
      </p:sp>
    </p:spTree>
    <p:extLst>
      <p:ext uri="{BB962C8B-B14F-4D97-AF65-F5344CB8AC3E}">
        <p14:creationId xmlns:p14="http://schemas.microsoft.com/office/powerpoint/2010/main" val="85673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exceeds 5,500.</a:t>
            </a:r>
            <a:endParaRPr lang="ja-JP" altLang="ja-JP" dirty="0"/>
          </a:p>
        </p:txBody>
      </p:sp>
      <p:sp>
        <p:nvSpPr>
          <p:cNvPr id="5" name="スライド イメージ プレースホルダー 4">
            <a:extLst>
              <a:ext uri="{FF2B5EF4-FFF2-40B4-BE49-F238E27FC236}">
                <a16:creationId xmlns:a16="http://schemas.microsoft.com/office/drawing/2014/main" id="{9CBA03EE-5B03-77D6-F72D-FEEEFD2B827B}"/>
              </a:ext>
            </a:extLst>
          </p:cNvPr>
          <p:cNvSpPr>
            <a:spLocks noGrp="1" noRot="1" noChangeAspect="1"/>
          </p:cNvSpPr>
          <p:nvPr>
            <p:ph type="sldImg"/>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50 years or older (</a:t>
            </a:r>
            <a:r>
              <a:rPr lang="ja-JP" altLang="ja-JP" dirty="0"/>
              <a:t>≥</a:t>
            </a:r>
            <a:r>
              <a:rPr lang="en-US" altLang="ja-JP" dirty="0"/>
              <a:t>50), the survival probabilities at 100 days after transplantation from unrelated donors have shown improving trends over the last decade.</a:t>
            </a:r>
            <a:endParaRPr lang="ja-JP" altLang="ja-JP" dirty="0"/>
          </a:p>
          <a:p>
            <a:r>
              <a:rPr lang="en-US" altLang="ja-JP" dirty="0"/>
              <a:t> </a:t>
            </a:r>
          </a:p>
          <a:p>
            <a:endParaRPr lang="ja-JP" altLang="ja-JP" dirty="0"/>
          </a:p>
          <a:p>
            <a:r>
              <a:rPr lang="ja-JP" altLang="ja-JP" dirty="0"/>
              <a:t>※</a:t>
            </a:r>
            <a:r>
              <a:rPr lang="en-US" altLang="ja-JP" dirty="0"/>
              <a:t>This table shows the results of analysis performed on patients who received first transplants. </a:t>
            </a:r>
            <a:endParaRPr lang="ja-JP" altLang="ja-JP" dirty="0"/>
          </a:p>
          <a:p>
            <a:r>
              <a:rPr lang="ja-JP" altLang="ja-JP" dirty="0"/>
              <a:t>※</a:t>
            </a:r>
            <a:r>
              <a:rPr lang="en-US" altLang="ja-JP" dirty="0"/>
              <a:t>The dotted lines (</a:t>
            </a:r>
            <a:r>
              <a:rPr lang="ja-JP" altLang="ja-JP" dirty="0"/>
              <a:t>…</a:t>
            </a:r>
            <a:r>
              <a:rPr lang="en-US" altLang="ja-JP" dirty="0"/>
              <a:t>) indicate the survival probabilities calculated when the number of transplants was below 100.</a:t>
            </a:r>
            <a:endParaRPr lang="ja-JP" altLang="ja-JP" dirty="0"/>
          </a:p>
        </p:txBody>
      </p:sp>
      <p:sp>
        <p:nvSpPr>
          <p:cNvPr id="5" name="スライド イメージ プレースホルダー 4">
            <a:extLst>
              <a:ext uri="{FF2B5EF4-FFF2-40B4-BE49-F238E27FC236}">
                <a16:creationId xmlns:a16="http://schemas.microsoft.com/office/drawing/2014/main" id="{C210C935-0B7D-C9A8-D071-7442195B9DA0}"/>
              </a:ext>
            </a:extLst>
          </p:cNvPr>
          <p:cNvSpPr>
            <a:spLocks noGrp="1" noRot="1" noChangeAspect="1"/>
          </p:cNvSpPr>
          <p:nvPr>
            <p:ph type="sldImg"/>
          </p:nvPr>
        </p:nvSpPr>
        <p:spPr/>
      </p:sp>
    </p:spTree>
    <p:extLst>
      <p:ext uri="{BB962C8B-B14F-4D97-AF65-F5344CB8AC3E}">
        <p14:creationId xmlns:p14="http://schemas.microsoft.com/office/powerpoint/2010/main" val="337455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50 years or older (</a:t>
            </a:r>
            <a:r>
              <a:rPr lang="ja-JP" altLang="ja-JP" dirty="0"/>
              <a:t>≥</a:t>
            </a:r>
            <a:r>
              <a:rPr lang="en-US" altLang="ja-JP" dirty="0"/>
              <a:t>50), the survival probabilities at 365 days after transplantation from unrelated donors have shown improving trends over the last decade.</a:t>
            </a:r>
            <a:endParaRPr lang="ja-JP" altLang="ja-JP" dirty="0"/>
          </a:p>
          <a:p>
            <a:r>
              <a:rPr lang="en-US" altLang="ja-JP" dirty="0"/>
              <a:t> </a:t>
            </a:r>
            <a:endParaRPr lang="ja-JP" altLang="ja-JP" dirty="0"/>
          </a:p>
          <a:p>
            <a:r>
              <a:rPr lang="en-US" altLang="ja-JP" dirty="0"/>
              <a:t> </a:t>
            </a:r>
            <a:endParaRPr lang="ja-JP" altLang="ja-JP" dirty="0"/>
          </a:p>
          <a:p>
            <a:r>
              <a:rPr lang="ja-JP" altLang="ja-JP" dirty="0"/>
              <a:t>※</a:t>
            </a:r>
            <a:r>
              <a:rPr lang="en-US" altLang="ja-JP" dirty="0"/>
              <a:t>This table shows the results of analysis performed on patients who received first transplants. </a:t>
            </a:r>
            <a:endParaRPr lang="ja-JP" altLang="ja-JP" dirty="0"/>
          </a:p>
          <a:p>
            <a:r>
              <a:rPr lang="ja-JP" altLang="ja-JP" dirty="0"/>
              <a:t>※</a:t>
            </a:r>
            <a:r>
              <a:rPr lang="en-US" altLang="ja-JP" dirty="0"/>
              <a:t>The dotted lines (</a:t>
            </a:r>
            <a:r>
              <a:rPr lang="ja-JP" altLang="ja-JP" dirty="0"/>
              <a:t>…</a:t>
            </a:r>
            <a:r>
              <a:rPr lang="en-US" altLang="ja-JP" dirty="0"/>
              <a:t>) indicate the survival probabilities calculated when the number of transplants was below 100.</a:t>
            </a:r>
            <a:endParaRPr lang="ja-JP" altLang="ja-JP" dirty="0"/>
          </a:p>
        </p:txBody>
      </p:sp>
      <p:sp>
        <p:nvSpPr>
          <p:cNvPr id="7" name="スライド イメージ プレースホルダー 6">
            <a:extLst>
              <a:ext uri="{FF2B5EF4-FFF2-40B4-BE49-F238E27FC236}">
                <a16:creationId xmlns:a16="http://schemas.microsoft.com/office/drawing/2014/main" id="{500FCCAA-16D2-140E-5743-A2C2849FD85A}"/>
              </a:ext>
            </a:extLst>
          </p:cNvPr>
          <p:cNvSpPr>
            <a:spLocks noGrp="1" noRot="1" noChangeAspect="1"/>
          </p:cNvSpPr>
          <p:nvPr>
            <p:ph type="sldImg"/>
          </p:nvPr>
        </p:nvSpPr>
        <p:spPr/>
      </p:sp>
    </p:spTree>
    <p:extLst>
      <p:ext uri="{BB962C8B-B14F-4D97-AF65-F5344CB8AC3E}">
        <p14:creationId xmlns:p14="http://schemas.microsoft.com/office/powerpoint/2010/main" val="1353659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70000" lnSpcReduction="20000"/>
          </a:bodyPr>
          <a:lstStyle/>
          <a:p>
            <a:r>
              <a:rPr lang="en-US" altLang="ja-JP" sz="1400" dirty="0"/>
              <a:t>The survival probability at 100 days after transplantation in the advanced risk group of patients with leukemia have shown improving trends over the last 10 years in the subgroup of recipients aged 49 years or younger (&lt;50). In the subgroup of recipients aged 50 years or older (</a:t>
            </a:r>
            <a:r>
              <a:rPr lang="ja-JP" altLang="ja-JP" sz="1400" dirty="0"/>
              <a:t>≥</a:t>
            </a:r>
            <a:r>
              <a:rPr lang="en-US" altLang="ja-JP" sz="1400" dirty="0"/>
              <a:t>50), the number of transplants increased and the outcome of transplantation improved, when compared with the situation 10 years ago. </a:t>
            </a:r>
            <a:endParaRPr lang="ja-JP" altLang="ja-JP" sz="1400" dirty="0"/>
          </a:p>
          <a:p>
            <a:r>
              <a:rPr lang="en-US" altLang="ja-JP" sz="1400" dirty="0"/>
              <a:t> </a:t>
            </a:r>
          </a:p>
          <a:p>
            <a:endParaRPr lang="ja-JP" altLang="ja-JP" sz="1400" dirty="0"/>
          </a:p>
          <a:p>
            <a:r>
              <a:rPr lang="ja-JP" altLang="ja-JP" sz="1400" dirty="0"/>
              <a:t>※</a:t>
            </a:r>
            <a:r>
              <a:rPr lang="en-US" altLang="ja-JP" sz="1400" dirty="0"/>
              <a:t>This table shows the results of analysis performed on patients who received first transplants. </a:t>
            </a:r>
            <a:endParaRPr lang="ja-JP" altLang="ja-JP" sz="1400" dirty="0"/>
          </a:p>
          <a:p>
            <a:r>
              <a:rPr lang="ja-JP" altLang="ja-JP" sz="1400" dirty="0"/>
              <a:t>※</a:t>
            </a:r>
            <a:r>
              <a:rPr lang="en-US" altLang="ja-JP" sz="1400" dirty="0"/>
              <a:t>The dotted lines (</a:t>
            </a:r>
            <a:r>
              <a:rPr lang="ja-JP" altLang="ja-JP" sz="1400" dirty="0"/>
              <a:t>…</a:t>
            </a:r>
            <a:r>
              <a:rPr lang="en-US" altLang="ja-JP" sz="1400" dirty="0"/>
              <a:t>) indicate the survival probabilities calculated when the number of transplants was below 100.</a:t>
            </a:r>
          </a:p>
          <a:p>
            <a:endParaRPr lang="ja-JP" altLang="ja-JP" dirty="0"/>
          </a:p>
          <a:p>
            <a:r>
              <a:rPr lang="en-US" altLang="ja-JP" dirty="0"/>
              <a:t> </a:t>
            </a:r>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a:t>
            </a:r>
            <a:endParaRPr lang="ja-JP" altLang="ja-JP" dirty="0"/>
          </a:p>
          <a:p>
            <a:r>
              <a:rPr lang="en-US" altLang="ja-JP" dirty="0"/>
              <a:t>    </a:t>
            </a:r>
            <a:r>
              <a:rPr lang="ja-JP" altLang="ja-JP" dirty="0"/>
              <a:t>・</a:t>
            </a:r>
            <a:r>
              <a:rPr lang="en-US" altLang="ja-JP" dirty="0"/>
              <a:t>AML (first complete remission[1CR]</a:t>
            </a:r>
            <a:r>
              <a:rPr lang="ja-JP" altLang="ja-JP" dirty="0"/>
              <a:t>／</a:t>
            </a:r>
            <a:r>
              <a:rPr lang="en-US" altLang="ja-JP" dirty="0"/>
              <a:t>second complete remission[2CR])</a:t>
            </a:r>
            <a:endParaRPr lang="ja-JP" altLang="ja-JP" dirty="0"/>
          </a:p>
          <a:p>
            <a:r>
              <a:rPr lang="en-US" altLang="ja-JP" dirty="0"/>
              <a:t>    </a:t>
            </a:r>
            <a:r>
              <a:rPr lang="ja-JP" altLang="ja-JP" dirty="0"/>
              <a:t>・</a:t>
            </a:r>
            <a:r>
              <a:rPr lang="en-US" altLang="ja-JP" dirty="0"/>
              <a:t>ALL  (1CR)</a:t>
            </a:r>
            <a:endParaRPr lang="ja-JP" altLang="ja-JP" dirty="0"/>
          </a:p>
          <a:p>
            <a:r>
              <a:rPr lang="en-US" altLang="ja-JP" dirty="0"/>
              <a:t>    </a:t>
            </a:r>
            <a:r>
              <a:rPr lang="ja-JP" altLang="ja-JP" dirty="0"/>
              <a:t>・</a:t>
            </a:r>
            <a:r>
              <a:rPr lang="en-US" altLang="ja-JP" dirty="0"/>
              <a:t>CML (complete hematologic response(CHR)</a:t>
            </a:r>
            <a:r>
              <a:rPr lang="ja-JP" altLang="ja-JP" dirty="0"/>
              <a:t>／</a:t>
            </a:r>
            <a:r>
              <a:rPr lang="en-US" altLang="ja-JP" dirty="0"/>
              <a:t>first chronic phase[1CP])</a:t>
            </a:r>
            <a:endParaRPr lang="ja-JP" altLang="ja-JP" dirty="0"/>
          </a:p>
          <a:p>
            <a:r>
              <a:rPr lang="en-US" altLang="ja-JP" dirty="0"/>
              <a:t>    </a:t>
            </a:r>
            <a:r>
              <a:rPr lang="ja-JP" altLang="ja-JP" dirty="0"/>
              <a:t>・</a:t>
            </a:r>
            <a:r>
              <a:rPr lang="en-US" altLang="ja-JP" dirty="0"/>
              <a:t>MDS (WHO 2017 classification</a:t>
            </a:r>
            <a:r>
              <a:rPr lang="ja-JP" altLang="ja-JP" dirty="0"/>
              <a:t>： </a:t>
            </a:r>
            <a:r>
              <a:rPr lang="en-US" altLang="ja-JP" dirty="0"/>
              <a:t>MDS with single lineage dysplasia</a:t>
            </a:r>
            <a:r>
              <a:rPr lang="ja-JP" altLang="ja-JP" dirty="0"/>
              <a:t>／</a:t>
            </a:r>
            <a:r>
              <a:rPr lang="en-US" altLang="ja-JP" dirty="0"/>
              <a:t>MDS-RS and single lineage dysplasia</a:t>
            </a:r>
            <a:endParaRPr lang="ja-JP" altLang="ja-JP" dirty="0"/>
          </a:p>
          <a:p>
            <a:r>
              <a:rPr lang="ja-JP" altLang="ja-JP" dirty="0"/>
              <a:t>／</a:t>
            </a:r>
            <a:r>
              <a:rPr lang="en-US" altLang="ja-JP" dirty="0"/>
              <a:t>MDS-RS and multilineage dysplasia</a:t>
            </a:r>
            <a:endParaRPr lang="ja-JP" altLang="ja-JP" dirty="0"/>
          </a:p>
          <a:p>
            <a:r>
              <a:rPr lang="ja-JP" altLang="ja-JP" dirty="0"/>
              <a:t>／</a:t>
            </a:r>
            <a:r>
              <a:rPr lang="en-US" altLang="ja-JP" dirty="0"/>
              <a:t>MDS with multilineage dysplasia</a:t>
            </a:r>
            <a:endParaRPr lang="ja-JP" altLang="ja-JP" dirty="0"/>
          </a:p>
          <a:p>
            <a:r>
              <a:rPr lang="ja-JP" altLang="ja-JP" dirty="0"/>
              <a:t>／</a:t>
            </a:r>
            <a:r>
              <a:rPr lang="en-US" altLang="ja-JP" dirty="0"/>
              <a:t>MDS with isolated del(5q)</a:t>
            </a:r>
            <a:endParaRPr lang="ja-JP" altLang="ja-JP" dirty="0"/>
          </a:p>
          <a:p>
            <a:r>
              <a:rPr lang="ja-JP" altLang="ja-JP" dirty="0"/>
              <a:t>／</a:t>
            </a:r>
            <a:r>
              <a:rPr lang="en-US" altLang="ja-JP" dirty="0"/>
              <a:t>MDS, unclassifiable</a:t>
            </a:r>
            <a:endParaRPr lang="ja-JP" altLang="ja-JP" dirty="0"/>
          </a:p>
          <a:p>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refractory anemia[RA] </a:t>
            </a:r>
            <a:r>
              <a:rPr lang="ja-JP" altLang="ja-JP" dirty="0"/>
              <a:t>／</a:t>
            </a:r>
            <a:r>
              <a:rPr lang="en-US" altLang="ja-JP" dirty="0"/>
              <a:t>refractory anemia with ring </a:t>
            </a:r>
            <a:r>
              <a:rPr lang="en-US" altLang="ja-JP" dirty="0" err="1"/>
              <a:t>sideroblasts</a:t>
            </a:r>
            <a:r>
              <a:rPr lang="en-US" altLang="ja-JP" dirty="0"/>
              <a:t>[RARS]</a:t>
            </a:r>
            <a:r>
              <a:rPr lang="ja-JP" altLang="ja-JP" dirty="0"/>
              <a:t>／</a:t>
            </a:r>
            <a:r>
              <a:rPr lang="en-US" altLang="ja-JP" dirty="0"/>
              <a:t>refractory</a:t>
            </a:r>
            <a:endParaRPr lang="ja-JP" altLang="ja-JP" dirty="0"/>
          </a:p>
          <a:p>
            <a:r>
              <a:rPr lang="en-US" altLang="ja-JP" dirty="0"/>
              <a:t>cytopenia with multilineage dysplasia[RCMD]</a:t>
            </a:r>
            <a:r>
              <a:rPr lang="ja-JP" altLang="ja-JP" dirty="0"/>
              <a:t>／</a:t>
            </a:r>
            <a:r>
              <a:rPr lang="en-US" altLang="ja-JP" dirty="0"/>
              <a:t>refractory cytopenia with multilineage dysplasia and ringed </a:t>
            </a:r>
            <a:r>
              <a:rPr lang="en-US" altLang="ja-JP" dirty="0" err="1"/>
              <a:t>sideroblasts</a:t>
            </a:r>
            <a:r>
              <a:rPr lang="en-US" altLang="ja-JP" dirty="0"/>
              <a:t>[RCMD-RS]</a:t>
            </a:r>
            <a:r>
              <a:rPr lang="ja-JP" altLang="ja-JP" dirty="0"/>
              <a:t>／</a:t>
            </a:r>
            <a:r>
              <a:rPr lang="en-US" altLang="ja-JP" dirty="0"/>
              <a:t>myelodysplastic syndrome associated</a:t>
            </a:r>
            <a:endParaRPr lang="ja-JP" altLang="ja-JP" dirty="0"/>
          </a:p>
          <a:p>
            <a:r>
              <a:rPr lang="en-US" altLang="ja-JP" dirty="0"/>
              <a:t>with isolated del</a:t>
            </a:r>
            <a:r>
              <a:rPr lang="ja-JP" altLang="ja-JP" dirty="0"/>
              <a:t>（</a:t>
            </a:r>
            <a:r>
              <a:rPr lang="en-US" altLang="ja-JP" dirty="0"/>
              <a:t>5q</a:t>
            </a:r>
            <a:r>
              <a:rPr lang="ja-JP" altLang="ja-JP" dirty="0"/>
              <a:t>）</a:t>
            </a:r>
            <a:r>
              <a:rPr lang="en-US" altLang="ja-JP" dirty="0"/>
              <a:t>chromosome abnormality[5q−syndrome]) </a:t>
            </a:r>
            <a:endParaRPr lang="ja-JP" altLang="ja-JP" dirty="0"/>
          </a:p>
          <a:p>
            <a:r>
              <a:rPr lang="ja-JP" altLang="ja-JP" dirty="0"/>
              <a:t>■</a:t>
            </a:r>
            <a:r>
              <a:rPr lang="en-US" altLang="ja-JP" dirty="0"/>
              <a:t>Advanced Risk Group </a:t>
            </a:r>
            <a:endParaRPr lang="ja-JP" altLang="ja-JP" dirty="0"/>
          </a:p>
          <a:p>
            <a:r>
              <a:rPr lang="en-US" altLang="ja-JP" dirty="0"/>
              <a:t>    </a:t>
            </a:r>
            <a:r>
              <a:rPr lang="ja-JP" altLang="ja-JP" dirty="0"/>
              <a:t>・</a:t>
            </a:r>
            <a:r>
              <a:rPr lang="en-US" altLang="ja-JP" dirty="0"/>
              <a:t>all other conditions</a:t>
            </a:r>
            <a:endParaRPr lang="ja-JP" altLang="ja-JP" dirty="0"/>
          </a:p>
          <a:p>
            <a:r>
              <a:rPr lang="ja-JP" altLang="ja-JP" dirty="0"/>
              <a:t>―――――――――――――――――――――</a:t>
            </a:r>
            <a:endParaRPr lang="en-US" altLang="ja-JP" dirty="0"/>
          </a:p>
        </p:txBody>
      </p:sp>
      <p:sp>
        <p:nvSpPr>
          <p:cNvPr id="7" name="スライド イメージ プレースホルダー 6">
            <a:extLst>
              <a:ext uri="{FF2B5EF4-FFF2-40B4-BE49-F238E27FC236}">
                <a16:creationId xmlns:a16="http://schemas.microsoft.com/office/drawing/2014/main" id="{CE8E61F4-1D6A-EC23-A0FF-302FD80407D7}"/>
              </a:ext>
            </a:extLst>
          </p:cNvPr>
          <p:cNvSpPr>
            <a:spLocks noGrp="1" noRot="1" noChangeAspect="1"/>
          </p:cNvSpPr>
          <p:nvPr>
            <p:ph type="sldImg"/>
          </p:nvPr>
        </p:nvSpPr>
        <p:spPr/>
      </p:sp>
    </p:spTree>
    <p:extLst>
      <p:ext uri="{BB962C8B-B14F-4D97-AF65-F5344CB8AC3E}">
        <p14:creationId xmlns:p14="http://schemas.microsoft.com/office/powerpoint/2010/main" val="255056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70000" lnSpcReduction="20000"/>
          </a:bodyPr>
          <a:lstStyle/>
          <a:p>
            <a:r>
              <a:rPr lang="en-US" altLang="ja-JP" sz="1400" dirty="0"/>
              <a:t>The survival probabilities at 365 days after transplantation in patients with leukemia have shown slightly improving trends in recent years.</a:t>
            </a:r>
            <a:endParaRPr lang="ja-JP" altLang="ja-JP" sz="1400" dirty="0"/>
          </a:p>
          <a:p>
            <a:r>
              <a:rPr lang="en-US" altLang="ja-JP" sz="1400" dirty="0"/>
              <a:t>Comparison of the younger patients and the older patients in each risk group has revealed that the outcome of transplantation is slightly better in the younger patient group.</a:t>
            </a:r>
            <a:endParaRPr lang="ja-JP" altLang="ja-JP" sz="1400" dirty="0"/>
          </a:p>
          <a:p>
            <a:r>
              <a:rPr lang="en-US" altLang="ja-JP" sz="1400" dirty="0"/>
              <a:t> </a:t>
            </a:r>
          </a:p>
          <a:p>
            <a:endParaRPr lang="ja-JP" altLang="ja-JP" sz="1400" dirty="0"/>
          </a:p>
          <a:p>
            <a:r>
              <a:rPr lang="ja-JP" altLang="ja-JP" sz="1400" dirty="0"/>
              <a:t>※</a:t>
            </a:r>
            <a:r>
              <a:rPr lang="en-US" altLang="ja-JP" sz="1400" dirty="0"/>
              <a:t>This table shows the results of analysis performed on patients who received first transplants. </a:t>
            </a:r>
            <a:endParaRPr lang="ja-JP" altLang="ja-JP" sz="1400" dirty="0"/>
          </a:p>
          <a:p>
            <a:r>
              <a:rPr lang="ja-JP" altLang="ja-JP" sz="1400" dirty="0"/>
              <a:t>※</a:t>
            </a:r>
            <a:r>
              <a:rPr lang="en-US" altLang="ja-JP" sz="1400" dirty="0"/>
              <a:t>The dotted lines (</a:t>
            </a:r>
            <a:r>
              <a:rPr lang="ja-JP" altLang="ja-JP" sz="1400" dirty="0"/>
              <a:t>…</a:t>
            </a:r>
            <a:r>
              <a:rPr lang="en-US" altLang="ja-JP" sz="1400" dirty="0"/>
              <a:t>) indicate the survival probabilities calculated when the number of transplants was below 100.</a:t>
            </a:r>
          </a:p>
          <a:p>
            <a:endParaRPr lang="en-US" altLang="ja-JP" sz="1400" dirty="0"/>
          </a:p>
          <a:p>
            <a:r>
              <a:rPr lang="en-US" altLang="ja-JP" dirty="0"/>
              <a:t> </a:t>
            </a:r>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a:t>
            </a:r>
            <a:endParaRPr lang="ja-JP" altLang="ja-JP" dirty="0"/>
          </a:p>
          <a:p>
            <a:r>
              <a:rPr lang="en-US" altLang="ja-JP" dirty="0"/>
              <a:t>    </a:t>
            </a:r>
            <a:r>
              <a:rPr lang="ja-JP" altLang="ja-JP" dirty="0"/>
              <a:t>・</a:t>
            </a:r>
            <a:r>
              <a:rPr lang="en-US" altLang="ja-JP" dirty="0"/>
              <a:t>AML (first complete remission[1CR]</a:t>
            </a:r>
            <a:r>
              <a:rPr lang="ja-JP" altLang="ja-JP" dirty="0"/>
              <a:t>／</a:t>
            </a:r>
            <a:r>
              <a:rPr lang="en-US" altLang="ja-JP" dirty="0"/>
              <a:t>second complete remission[2CR])</a:t>
            </a:r>
            <a:endParaRPr lang="ja-JP" altLang="ja-JP" dirty="0"/>
          </a:p>
          <a:p>
            <a:r>
              <a:rPr lang="en-US" altLang="ja-JP" dirty="0"/>
              <a:t>    </a:t>
            </a:r>
            <a:r>
              <a:rPr lang="ja-JP" altLang="ja-JP" dirty="0"/>
              <a:t>・</a:t>
            </a:r>
            <a:r>
              <a:rPr lang="en-US" altLang="ja-JP" dirty="0"/>
              <a:t>ALL  (1CR)</a:t>
            </a:r>
            <a:endParaRPr lang="ja-JP" altLang="ja-JP" dirty="0"/>
          </a:p>
          <a:p>
            <a:r>
              <a:rPr lang="en-US" altLang="ja-JP" dirty="0"/>
              <a:t>    </a:t>
            </a:r>
            <a:r>
              <a:rPr lang="ja-JP" altLang="ja-JP" dirty="0"/>
              <a:t>・</a:t>
            </a:r>
            <a:r>
              <a:rPr lang="en-US" altLang="ja-JP" dirty="0"/>
              <a:t>CML (complete hematologic response(CHR)</a:t>
            </a:r>
            <a:r>
              <a:rPr lang="ja-JP" altLang="ja-JP" dirty="0"/>
              <a:t>／</a:t>
            </a:r>
            <a:r>
              <a:rPr lang="en-US" altLang="ja-JP" dirty="0"/>
              <a:t>first chronic phase[1CP])</a:t>
            </a:r>
            <a:endParaRPr lang="ja-JP" altLang="ja-JP" dirty="0"/>
          </a:p>
          <a:p>
            <a:r>
              <a:rPr lang="en-US" altLang="ja-JP" dirty="0"/>
              <a:t>    </a:t>
            </a:r>
            <a:r>
              <a:rPr lang="ja-JP" altLang="ja-JP" dirty="0"/>
              <a:t>・</a:t>
            </a:r>
            <a:r>
              <a:rPr lang="en-US" altLang="ja-JP" dirty="0"/>
              <a:t>MDS (WHO 2017 classification</a:t>
            </a:r>
            <a:r>
              <a:rPr lang="ja-JP" altLang="ja-JP" dirty="0"/>
              <a:t>： </a:t>
            </a:r>
            <a:r>
              <a:rPr lang="en-US" altLang="ja-JP" dirty="0"/>
              <a:t>MDS with single lineage dysplasia</a:t>
            </a:r>
            <a:r>
              <a:rPr lang="ja-JP" altLang="ja-JP" dirty="0"/>
              <a:t>／</a:t>
            </a:r>
            <a:r>
              <a:rPr lang="en-US" altLang="ja-JP" dirty="0"/>
              <a:t>MDS-RS and single lineage dysplasia</a:t>
            </a:r>
            <a:endParaRPr lang="ja-JP" altLang="ja-JP" dirty="0"/>
          </a:p>
          <a:p>
            <a:r>
              <a:rPr lang="ja-JP" altLang="ja-JP" dirty="0"/>
              <a:t>／</a:t>
            </a:r>
            <a:r>
              <a:rPr lang="en-US" altLang="ja-JP" dirty="0"/>
              <a:t>MDS-RS and multilineage dysplasia</a:t>
            </a:r>
            <a:endParaRPr lang="ja-JP" altLang="ja-JP" dirty="0"/>
          </a:p>
          <a:p>
            <a:r>
              <a:rPr lang="ja-JP" altLang="ja-JP" dirty="0"/>
              <a:t>／</a:t>
            </a:r>
            <a:r>
              <a:rPr lang="en-US" altLang="ja-JP" dirty="0"/>
              <a:t>MDS with multilineage dysplasia</a:t>
            </a:r>
            <a:endParaRPr lang="ja-JP" altLang="ja-JP" dirty="0"/>
          </a:p>
          <a:p>
            <a:r>
              <a:rPr lang="ja-JP" altLang="ja-JP" dirty="0"/>
              <a:t>／</a:t>
            </a:r>
            <a:r>
              <a:rPr lang="en-US" altLang="ja-JP" dirty="0"/>
              <a:t>MDS with isolated del(5q)</a:t>
            </a:r>
            <a:endParaRPr lang="ja-JP" altLang="ja-JP" dirty="0"/>
          </a:p>
          <a:p>
            <a:r>
              <a:rPr lang="ja-JP" altLang="ja-JP" dirty="0"/>
              <a:t>／</a:t>
            </a:r>
            <a:r>
              <a:rPr lang="en-US" altLang="ja-JP" dirty="0"/>
              <a:t>MDS, unclassifiable</a:t>
            </a:r>
            <a:endParaRPr lang="ja-JP" altLang="ja-JP" dirty="0"/>
          </a:p>
          <a:p>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refractory anemia[RA] </a:t>
            </a:r>
            <a:r>
              <a:rPr lang="ja-JP" altLang="ja-JP" dirty="0"/>
              <a:t>／</a:t>
            </a:r>
            <a:r>
              <a:rPr lang="en-US" altLang="ja-JP" dirty="0"/>
              <a:t>refractory anemia with ring </a:t>
            </a:r>
            <a:r>
              <a:rPr lang="en-US" altLang="ja-JP" dirty="0" err="1"/>
              <a:t>sideroblasts</a:t>
            </a:r>
            <a:r>
              <a:rPr lang="en-US" altLang="ja-JP" dirty="0"/>
              <a:t>[RARS]</a:t>
            </a:r>
            <a:r>
              <a:rPr lang="ja-JP" altLang="ja-JP" dirty="0"/>
              <a:t>／</a:t>
            </a:r>
            <a:r>
              <a:rPr lang="en-US" altLang="ja-JP" dirty="0"/>
              <a:t>refractory</a:t>
            </a:r>
            <a:endParaRPr lang="ja-JP" altLang="ja-JP" dirty="0"/>
          </a:p>
          <a:p>
            <a:r>
              <a:rPr lang="en-US" altLang="ja-JP" dirty="0"/>
              <a:t>cytopenia with multilineage dysplasia[RCMD]</a:t>
            </a:r>
            <a:r>
              <a:rPr lang="ja-JP" altLang="ja-JP" dirty="0"/>
              <a:t>／</a:t>
            </a:r>
            <a:r>
              <a:rPr lang="en-US" altLang="ja-JP" dirty="0"/>
              <a:t>refractory cytopenia with multilineage dysplasia and ringed </a:t>
            </a:r>
            <a:r>
              <a:rPr lang="en-US" altLang="ja-JP" dirty="0" err="1"/>
              <a:t>sideroblasts</a:t>
            </a:r>
            <a:r>
              <a:rPr lang="en-US" altLang="ja-JP" dirty="0"/>
              <a:t>[RCMD-RS]</a:t>
            </a:r>
            <a:r>
              <a:rPr lang="ja-JP" altLang="ja-JP" dirty="0"/>
              <a:t>／</a:t>
            </a:r>
            <a:r>
              <a:rPr lang="en-US" altLang="ja-JP" dirty="0"/>
              <a:t>myelodysplastic syndrome associated</a:t>
            </a:r>
            <a:endParaRPr lang="ja-JP" altLang="ja-JP" dirty="0"/>
          </a:p>
          <a:p>
            <a:r>
              <a:rPr lang="en-US" altLang="ja-JP" dirty="0"/>
              <a:t>with isolated del</a:t>
            </a:r>
            <a:r>
              <a:rPr lang="ja-JP" altLang="ja-JP" dirty="0"/>
              <a:t>（</a:t>
            </a:r>
            <a:r>
              <a:rPr lang="en-US" altLang="ja-JP" dirty="0"/>
              <a:t>5q</a:t>
            </a:r>
            <a:r>
              <a:rPr lang="ja-JP" altLang="ja-JP" dirty="0"/>
              <a:t>）</a:t>
            </a:r>
            <a:r>
              <a:rPr lang="en-US" altLang="ja-JP" dirty="0"/>
              <a:t>chromosome abnormality[5q−syndrome]) </a:t>
            </a:r>
            <a:endParaRPr lang="ja-JP" altLang="ja-JP" dirty="0"/>
          </a:p>
          <a:p>
            <a:r>
              <a:rPr lang="ja-JP" altLang="ja-JP" dirty="0"/>
              <a:t>■</a:t>
            </a:r>
            <a:r>
              <a:rPr lang="en-US" altLang="ja-JP" dirty="0"/>
              <a:t>Advanced Risk Group </a:t>
            </a:r>
            <a:endParaRPr lang="ja-JP" altLang="ja-JP" dirty="0"/>
          </a:p>
          <a:p>
            <a:r>
              <a:rPr lang="en-US" altLang="ja-JP" dirty="0"/>
              <a:t>    </a:t>
            </a:r>
            <a:r>
              <a:rPr lang="ja-JP" altLang="ja-JP" dirty="0"/>
              <a:t>・</a:t>
            </a:r>
            <a:r>
              <a:rPr lang="en-US" altLang="ja-JP" dirty="0"/>
              <a:t>all other conditions</a:t>
            </a:r>
            <a:endParaRPr lang="ja-JP" altLang="ja-JP" dirty="0"/>
          </a:p>
          <a:p>
            <a:r>
              <a:rPr lang="ja-JP" altLang="ja-JP" dirty="0"/>
              <a:t>―――――――――――――――――――――</a:t>
            </a:r>
          </a:p>
        </p:txBody>
      </p:sp>
      <p:sp>
        <p:nvSpPr>
          <p:cNvPr id="9" name="スライド イメージ プレースホルダー 8">
            <a:extLst>
              <a:ext uri="{FF2B5EF4-FFF2-40B4-BE49-F238E27FC236}">
                <a16:creationId xmlns:a16="http://schemas.microsoft.com/office/drawing/2014/main" id="{A3851C21-1AC9-D387-39EF-8E99684BFCA1}"/>
              </a:ext>
            </a:extLst>
          </p:cNvPr>
          <p:cNvSpPr>
            <a:spLocks noGrp="1" noRot="1" noChangeAspect="1"/>
          </p:cNvSpPr>
          <p:nvPr>
            <p:ph type="sldImg"/>
          </p:nvPr>
        </p:nvSpPr>
        <p:spPr/>
      </p:sp>
    </p:spTree>
    <p:extLst>
      <p:ext uri="{BB962C8B-B14F-4D97-AF65-F5344CB8AC3E}">
        <p14:creationId xmlns:p14="http://schemas.microsoft.com/office/powerpoint/2010/main" val="395782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probability in autologous transplants is 80</a:t>
            </a:r>
            <a:r>
              <a:rPr lang="ja-JP" altLang="en-US" dirty="0"/>
              <a:t>％ </a:t>
            </a:r>
            <a:r>
              <a:rPr lang="en-US" altLang="ja-JP" dirty="0"/>
              <a:t>or more at one year after transplantation, and 51.7</a:t>
            </a:r>
            <a:r>
              <a:rPr lang="ja-JP" altLang="en-US" dirty="0"/>
              <a:t>％ </a:t>
            </a:r>
            <a:r>
              <a:rPr lang="en-US" altLang="ja-JP" dirty="0"/>
              <a:t>at ten years after transplantation. </a:t>
            </a:r>
          </a:p>
          <a:p>
            <a:r>
              <a:rPr lang="en-US" altLang="ja-JP" dirty="0"/>
              <a:t>The survival probability in allogeneic transplants is 65.3</a:t>
            </a:r>
            <a:r>
              <a:rPr lang="ja-JP" altLang="en-US" dirty="0"/>
              <a:t>％ </a:t>
            </a:r>
            <a:r>
              <a:rPr lang="en-US" altLang="ja-JP" dirty="0"/>
              <a:t>at one year after transplantation, and 44.9</a:t>
            </a:r>
            <a:r>
              <a:rPr lang="ja-JP" altLang="en-US" dirty="0"/>
              <a:t>％ </a:t>
            </a:r>
            <a:r>
              <a:rPr lang="en-US" altLang="ja-JP" dirty="0"/>
              <a:t>at ten years after transplantation.</a:t>
            </a:r>
          </a:p>
        </p:txBody>
      </p:sp>
      <p:sp>
        <p:nvSpPr>
          <p:cNvPr id="5" name="スライド イメージ プレースホルダー 4">
            <a:extLst>
              <a:ext uri="{FF2B5EF4-FFF2-40B4-BE49-F238E27FC236}">
                <a16:creationId xmlns:a16="http://schemas.microsoft.com/office/drawing/2014/main" id="{8FD9D3BF-8F67-1127-9C16-752AF3E2C61F}"/>
              </a:ext>
            </a:extLst>
          </p:cNvPr>
          <p:cNvSpPr>
            <a:spLocks noGrp="1" noRot="1" noChangeAspect="1"/>
          </p:cNvSpPr>
          <p:nvPr>
            <p:ph type="sldImg"/>
          </p:nvPr>
        </p:nvSpPr>
        <p:spPr/>
      </p:sp>
    </p:spTree>
    <p:extLst>
      <p:ext uri="{BB962C8B-B14F-4D97-AF65-F5344CB8AC3E}">
        <p14:creationId xmlns:p14="http://schemas.microsoft.com/office/powerpoint/2010/main" val="3828876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probability in bone marrow transplants from related donors is 58.7</a:t>
            </a:r>
            <a:r>
              <a:rPr lang="ja-JP" altLang="en-US" dirty="0"/>
              <a:t>％ </a:t>
            </a:r>
            <a:r>
              <a:rPr lang="en-US" altLang="ja-JP" dirty="0"/>
              <a:t>five years after transplantation and 54.7</a:t>
            </a:r>
            <a:r>
              <a:rPr lang="ja-JP" altLang="en-US" dirty="0"/>
              <a:t>％ </a:t>
            </a:r>
            <a:r>
              <a:rPr lang="en-US" altLang="ja-JP" dirty="0"/>
              <a:t>at ten years after transplantation. The survival probability in bone marrow transplants from unrelated donors is 51.4</a:t>
            </a:r>
            <a:r>
              <a:rPr lang="ja-JP" altLang="en-US" dirty="0"/>
              <a:t>％ </a:t>
            </a:r>
            <a:r>
              <a:rPr lang="en-US" altLang="ja-JP" dirty="0"/>
              <a:t>five years after transplantation and 46.6</a:t>
            </a:r>
            <a:r>
              <a:rPr lang="ja-JP" altLang="en-US" dirty="0"/>
              <a:t>％ </a:t>
            </a:r>
            <a:r>
              <a:rPr lang="en-US" altLang="ja-JP" dirty="0"/>
              <a:t>at ten years after transplantation. </a:t>
            </a:r>
          </a:p>
          <a:p>
            <a:r>
              <a:rPr lang="en-US" altLang="ja-JP" dirty="0"/>
              <a:t>In allogeneic transplants excluding peripheral blood stem cell transplants from unrelated donors which was introduced in 2010, the survival probabilities from the time of 5 years after transplantation onwards decline only modestly. </a:t>
            </a:r>
          </a:p>
        </p:txBody>
      </p:sp>
      <p:sp>
        <p:nvSpPr>
          <p:cNvPr id="5" name="スライド イメージ プレースホルダー 4">
            <a:extLst>
              <a:ext uri="{FF2B5EF4-FFF2-40B4-BE49-F238E27FC236}">
                <a16:creationId xmlns:a16="http://schemas.microsoft.com/office/drawing/2014/main" id="{3B3342CE-8409-DA53-84E0-C658636DAD58}"/>
              </a:ext>
            </a:extLst>
          </p:cNvPr>
          <p:cNvSpPr>
            <a:spLocks noGrp="1" noRot="1" noChangeAspect="1"/>
          </p:cNvSpPr>
          <p:nvPr>
            <p:ph type="sldImg"/>
          </p:nvPr>
        </p:nvSpPr>
        <p:spPr/>
      </p:sp>
    </p:spTree>
    <p:extLst>
      <p:ext uri="{BB962C8B-B14F-4D97-AF65-F5344CB8AC3E}">
        <p14:creationId xmlns:p14="http://schemas.microsoft.com/office/powerpoint/2010/main" val="3001365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and acute lymphoblastic leukemia, the survival probabilities are 46.1</a:t>
            </a:r>
            <a:r>
              <a:rPr lang="ja-JP" altLang="en-US" dirty="0"/>
              <a:t>％ </a:t>
            </a:r>
            <a:r>
              <a:rPr lang="en-US" altLang="ja-JP" dirty="0"/>
              <a:t>and 52.4</a:t>
            </a:r>
            <a:r>
              <a:rPr lang="ja-JP" altLang="en-US" dirty="0"/>
              <a:t>％ </a:t>
            </a:r>
            <a:r>
              <a:rPr lang="en-US" altLang="ja-JP" dirty="0"/>
              <a:t>at five years after transplantation, and 41.4</a:t>
            </a:r>
            <a:r>
              <a:rPr lang="ja-JP" altLang="en-US" dirty="0"/>
              <a:t>％ </a:t>
            </a:r>
            <a:r>
              <a:rPr lang="en-US" altLang="ja-JP" dirty="0"/>
              <a:t>and 48.0</a:t>
            </a:r>
            <a:r>
              <a:rPr lang="ja-JP" altLang="en-US" dirty="0"/>
              <a:t>％ </a:t>
            </a:r>
            <a:r>
              <a:rPr lang="en-US" altLang="ja-JP" dirty="0"/>
              <a:t>at ten years after transplantation, respectively.</a:t>
            </a:r>
          </a:p>
          <a:p>
            <a:r>
              <a:rPr lang="en-US" altLang="ja-JP" dirty="0"/>
              <a:t>In chronic myelogenous leukemia, the spread of therapeutic drugs has reduced the number of transplants, and the survival probabilities both 5 and 10 years after transplantation are above 50</a:t>
            </a:r>
            <a:r>
              <a:rPr lang="ja-JP" altLang="en-US" dirty="0"/>
              <a:t>％</a:t>
            </a:r>
            <a:r>
              <a:rPr lang="en-US" altLang="ja-JP" dirty="0"/>
              <a:t>. </a:t>
            </a:r>
          </a:p>
          <a:p>
            <a:r>
              <a:rPr lang="en-US" altLang="ja-JP" dirty="0"/>
              <a:t>In adult T-cell leukemia, the survival probability is 46.9</a:t>
            </a:r>
            <a:r>
              <a:rPr lang="ja-JP" altLang="en-US" dirty="0"/>
              <a:t>％ </a:t>
            </a:r>
            <a:r>
              <a:rPr lang="en-US" altLang="ja-JP" dirty="0"/>
              <a:t>at one year after transplantation and 25.8</a:t>
            </a:r>
            <a:r>
              <a:rPr lang="ja-JP" altLang="en-US" dirty="0"/>
              <a:t>％ </a:t>
            </a:r>
            <a:r>
              <a:rPr lang="en-US" altLang="ja-JP" dirty="0"/>
              <a:t>at ten years after transplantation.</a:t>
            </a:r>
          </a:p>
        </p:txBody>
      </p:sp>
      <p:sp>
        <p:nvSpPr>
          <p:cNvPr id="5" name="スライド イメージ プレースホルダー 4">
            <a:extLst>
              <a:ext uri="{FF2B5EF4-FFF2-40B4-BE49-F238E27FC236}">
                <a16:creationId xmlns:a16="http://schemas.microsoft.com/office/drawing/2014/main" id="{F840B1CD-3A63-DF8A-DB54-F2DB78C750EC}"/>
              </a:ext>
            </a:extLst>
          </p:cNvPr>
          <p:cNvSpPr>
            <a:spLocks noGrp="1" noRot="1" noChangeAspect="1"/>
          </p:cNvSpPr>
          <p:nvPr>
            <p:ph type="sldImg"/>
          </p:nvPr>
        </p:nvSpPr>
        <p:spPr/>
      </p:sp>
    </p:spTree>
    <p:extLst>
      <p:ext uri="{BB962C8B-B14F-4D97-AF65-F5344CB8AC3E}">
        <p14:creationId xmlns:p14="http://schemas.microsoft.com/office/powerpoint/2010/main" val="3085500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non-Hodgkin lymphoma and Hodgkin lymphoma, the survival probabilities are 57.8</a:t>
            </a:r>
            <a:r>
              <a:rPr lang="ja-JP" altLang="en-US" dirty="0"/>
              <a:t>％ </a:t>
            </a:r>
            <a:r>
              <a:rPr lang="en-US" altLang="ja-JP" dirty="0"/>
              <a:t>and 70.2</a:t>
            </a:r>
            <a:r>
              <a:rPr lang="ja-JP" altLang="en-US" dirty="0"/>
              <a:t>％ </a:t>
            </a:r>
            <a:r>
              <a:rPr lang="en-US" altLang="ja-JP" dirty="0"/>
              <a:t>at five years after transplantation and 50.3</a:t>
            </a:r>
            <a:r>
              <a:rPr lang="ja-JP" altLang="en-US" dirty="0"/>
              <a:t>％ </a:t>
            </a:r>
            <a:r>
              <a:rPr lang="en-US" altLang="ja-JP" dirty="0"/>
              <a:t>and 63.3</a:t>
            </a:r>
            <a:r>
              <a:rPr lang="ja-JP" altLang="en-US" dirty="0"/>
              <a:t>％ </a:t>
            </a:r>
            <a:r>
              <a:rPr lang="en-US" altLang="ja-JP" dirty="0"/>
              <a:t>at ten years after transplantation, respectively. The survival probability after transplantation is slightly higher in Hodgkin lymphoma. </a:t>
            </a:r>
          </a:p>
          <a:p>
            <a:r>
              <a:rPr lang="en-US" altLang="ja-JP" dirty="0"/>
              <a:t>In most of first transplants in plasma cell neoplasms including multiple myeloma, autologous transplants are performed. For the total autologous and allogeneic transplants, the survival probability at one year after transplantation is as high as 92.6</a:t>
            </a:r>
            <a:r>
              <a:rPr lang="ja-JP" altLang="en-US" dirty="0"/>
              <a:t>％</a:t>
            </a:r>
            <a:r>
              <a:rPr lang="en-US" altLang="ja-JP" dirty="0"/>
              <a:t>, whereas the survival probability at 10 years after transplantation is 43.3</a:t>
            </a:r>
            <a:r>
              <a:rPr lang="ja-JP" altLang="en-US" dirty="0"/>
              <a:t>％</a:t>
            </a:r>
            <a:r>
              <a:rPr lang="en-US" altLang="ja-JP" dirty="0"/>
              <a:t>.</a:t>
            </a:r>
          </a:p>
        </p:txBody>
      </p:sp>
      <p:sp>
        <p:nvSpPr>
          <p:cNvPr id="7" name="スライド イメージ プレースホルダー 6">
            <a:extLst>
              <a:ext uri="{FF2B5EF4-FFF2-40B4-BE49-F238E27FC236}">
                <a16:creationId xmlns:a16="http://schemas.microsoft.com/office/drawing/2014/main" id="{057F74E6-584D-D716-1FDC-00E13D26CDF5}"/>
              </a:ext>
            </a:extLst>
          </p:cNvPr>
          <p:cNvSpPr>
            <a:spLocks noGrp="1" noRot="1" noChangeAspect="1"/>
          </p:cNvSpPr>
          <p:nvPr>
            <p:ph type="sldImg"/>
          </p:nvPr>
        </p:nvSpPr>
        <p:spPr/>
      </p:sp>
    </p:spTree>
    <p:extLst>
      <p:ext uri="{BB962C8B-B14F-4D97-AF65-F5344CB8AC3E}">
        <p14:creationId xmlns:p14="http://schemas.microsoft.com/office/powerpoint/2010/main" val="322844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survival probabilities are around 65</a:t>
            </a:r>
            <a:r>
              <a:rPr lang="ja-JP" altLang="ja-JP" dirty="0"/>
              <a:t>％ </a:t>
            </a:r>
            <a:r>
              <a:rPr lang="en-US" altLang="ja-JP" dirty="0"/>
              <a:t>at five years after autologous transplant for both of recipients aged and 0 to 15 years and those aged 16 years or older (</a:t>
            </a:r>
            <a:r>
              <a:rPr lang="ja-JP" altLang="ja-JP" dirty="0"/>
              <a:t>≥</a:t>
            </a:r>
            <a:r>
              <a:rPr lang="en-US" altLang="ja-JP" dirty="0"/>
              <a:t>16). </a:t>
            </a:r>
          </a:p>
          <a:p>
            <a:r>
              <a:rPr lang="en-US" altLang="ja-JP" dirty="0"/>
              <a:t>In acute lymphoblastic leukemia, the survival probabilities at 5 years after transplantation are 59.7% and 31.7% in recipients aged 0 to 15 years and those aged 16 years or older (</a:t>
            </a:r>
            <a:r>
              <a:rPr lang="ja-JP" altLang="ja-JP" dirty="0"/>
              <a:t>≥</a:t>
            </a:r>
            <a:r>
              <a:rPr lang="en-US" altLang="ja-JP" dirty="0"/>
              <a:t>16). </a:t>
            </a:r>
            <a:endParaRPr lang="ja-JP" altLang="ja-JP" dirty="0"/>
          </a:p>
        </p:txBody>
      </p:sp>
      <p:sp>
        <p:nvSpPr>
          <p:cNvPr id="7" name="スライド イメージ プレースホルダー 6">
            <a:extLst>
              <a:ext uri="{FF2B5EF4-FFF2-40B4-BE49-F238E27FC236}">
                <a16:creationId xmlns:a16="http://schemas.microsoft.com/office/drawing/2014/main" id="{8EDBADC2-A2F4-4EAC-E28D-C6FED4F4FD51}"/>
              </a:ext>
            </a:extLst>
          </p:cNvPr>
          <p:cNvSpPr>
            <a:spLocks noGrp="1" noRot="1" noChangeAspect="1"/>
          </p:cNvSpPr>
          <p:nvPr>
            <p:ph type="sldImg"/>
          </p:nvPr>
        </p:nvSpPr>
        <p:spPr/>
      </p:sp>
    </p:spTree>
    <p:extLst>
      <p:ext uri="{BB962C8B-B14F-4D97-AF65-F5344CB8AC3E}">
        <p14:creationId xmlns:p14="http://schemas.microsoft.com/office/powerpoint/2010/main" val="354338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both non-Hodgkin lymphoma and Hodgkin lymphoma, the survival probabilities five years after autologous transplantation are around 70</a:t>
            </a:r>
            <a:r>
              <a:rPr lang="ja-JP" altLang="ja-JP" dirty="0"/>
              <a:t>％</a:t>
            </a:r>
            <a:r>
              <a:rPr lang="en-US" altLang="ja-JP" dirty="0"/>
              <a:t> in recipients aged 0 to 15 years.</a:t>
            </a:r>
            <a:endParaRPr lang="ja-JP" altLang="ja-JP" dirty="0"/>
          </a:p>
          <a:p>
            <a:r>
              <a:rPr lang="en-US" altLang="ja-JP" dirty="0"/>
              <a:t>The survival probability in autologous transplant recipients aged 16 years or older (</a:t>
            </a:r>
            <a:r>
              <a:rPr lang="ja-JP" altLang="ja-JP" dirty="0"/>
              <a:t>≥</a:t>
            </a:r>
            <a:r>
              <a:rPr lang="en-US" altLang="ja-JP" dirty="0"/>
              <a:t>16) in non-Hodgkin lymphoma is 62.6% at five years after transplantation and 53.5% at ten years after transplantation.</a:t>
            </a:r>
            <a:endParaRPr lang="ja-JP" altLang="ja-JP" dirty="0"/>
          </a:p>
          <a:p>
            <a:r>
              <a:rPr lang="en-US" altLang="ja-JP" dirty="0"/>
              <a:t>The survival probability in autologous transplant recipients aged 16 years or older (</a:t>
            </a:r>
            <a:r>
              <a:rPr lang="ja-JP" altLang="ja-JP" dirty="0"/>
              <a:t>≥</a:t>
            </a:r>
            <a:r>
              <a:rPr lang="en-US" altLang="ja-JP" dirty="0"/>
              <a:t>16) in Hodgkin lymphoma is as high as 89.7</a:t>
            </a:r>
            <a:r>
              <a:rPr lang="ja-JP" altLang="ja-JP" dirty="0"/>
              <a:t>％ </a:t>
            </a:r>
            <a:r>
              <a:rPr lang="en-US" altLang="ja-JP" dirty="0"/>
              <a:t>at one year after transplantation, and is 65.7</a:t>
            </a:r>
            <a:r>
              <a:rPr lang="ja-JP" altLang="ja-JP" dirty="0"/>
              <a:t>％ </a:t>
            </a:r>
            <a:r>
              <a:rPr lang="en-US" altLang="ja-JP" dirty="0"/>
              <a:t>at ten years after transplantation.</a:t>
            </a:r>
            <a:endParaRPr lang="ja-JP" altLang="en-US" dirty="0"/>
          </a:p>
        </p:txBody>
      </p:sp>
      <p:sp>
        <p:nvSpPr>
          <p:cNvPr id="4" name="スライド イメージ プレースホルダー 3">
            <a:extLst>
              <a:ext uri="{FF2B5EF4-FFF2-40B4-BE49-F238E27FC236}">
                <a16:creationId xmlns:a16="http://schemas.microsoft.com/office/drawing/2014/main" id="{0ED6BE57-7A5E-96ED-BCBA-35E294BE531F}"/>
              </a:ext>
            </a:extLst>
          </p:cNvPr>
          <p:cNvSpPr>
            <a:spLocks noGrp="1" noRot="1" noChangeAspect="1"/>
          </p:cNvSpPr>
          <p:nvPr>
            <p:ph type="sldImg"/>
          </p:nvPr>
        </p:nvSpPr>
        <p:spPr/>
      </p:sp>
    </p:spTree>
    <p:extLst>
      <p:ext uri="{BB962C8B-B14F-4D97-AF65-F5344CB8AC3E}">
        <p14:creationId xmlns:p14="http://schemas.microsoft.com/office/powerpoint/2010/main" val="427967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For autologous transplants, the annual number of cases registered has been approximately 2,000 for past several years, for which the stem cell source is peripheral blood in the vast majority of cases. </a:t>
            </a:r>
            <a:endParaRPr lang="ja-JP" altLang="ja-JP" dirty="0"/>
          </a:p>
        </p:txBody>
      </p:sp>
      <p:sp>
        <p:nvSpPr>
          <p:cNvPr id="5" name="スライド イメージ プレースホルダー 4">
            <a:extLst>
              <a:ext uri="{FF2B5EF4-FFF2-40B4-BE49-F238E27FC236}">
                <a16:creationId xmlns:a16="http://schemas.microsoft.com/office/drawing/2014/main" id="{8A92D83E-3253-1143-9C2B-2E8688CB2214}"/>
              </a:ext>
            </a:extLst>
          </p:cNvPr>
          <p:cNvSpPr>
            <a:spLocks noGrp="1" noRot="1" noChangeAspect="1"/>
          </p:cNvSpPr>
          <p:nvPr>
            <p:ph type="sldImg"/>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plasma cell neoplasms including multiple myeloma, the survival probability at one year after autologous transplantation is as high as 93.8</a:t>
            </a:r>
            <a:r>
              <a:rPr lang="ja-JP" altLang="ja-JP" dirty="0"/>
              <a:t>％</a:t>
            </a:r>
            <a:r>
              <a:rPr lang="en-US" altLang="ja-JP" dirty="0"/>
              <a:t> in recipients aged 16 years or older (</a:t>
            </a:r>
            <a:r>
              <a:rPr lang="ja-JP" altLang="ja-JP" dirty="0"/>
              <a:t>≥</a:t>
            </a:r>
            <a:r>
              <a:rPr lang="en-US" altLang="ja-JP" dirty="0"/>
              <a:t>16). The survival probability decreases to 44.0% at ten years after transplantation.</a:t>
            </a:r>
            <a:endParaRPr lang="ja-JP" altLang="ja-JP" dirty="0"/>
          </a:p>
        </p:txBody>
      </p:sp>
      <p:sp>
        <p:nvSpPr>
          <p:cNvPr id="11" name="スライド イメージ プレースホルダー 10">
            <a:extLst>
              <a:ext uri="{FF2B5EF4-FFF2-40B4-BE49-F238E27FC236}">
                <a16:creationId xmlns:a16="http://schemas.microsoft.com/office/drawing/2014/main" id="{62A1F5ED-82A2-857B-BF34-5BF723B648E0}"/>
              </a:ext>
            </a:extLst>
          </p:cNvPr>
          <p:cNvSpPr>
            <a:spLocks noGrp="1" noRot="1" noChangeAspect="1"/>
          </p:cNvSpPr>
          <p:nvPr>
            <p:ph type="sldImg"/>
          </p:nvPr>
        </p:nvSpPr>
        <p:spPr/>
      </p:sp>
    </p:spTree>
    <p:extLst>
      <p:ext uri="{BB962C8B-B14F-4D97-AF65-F5344CB8AC3E}">
        <p14:creationId xmlns:p14="http://schemas.microsoft.com/office/powerpoint/2010/main" val="569723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number of allogeneic transplants registered is approximately 700 for the last 10 years for recipients aged 0 to 15 years. Cord blood transplantation from unrelated donors has accounted for around 40</a:t>
            </a:r>
            <a:r>
              <a:rPr lang="ja-JP" altLang="ja-JP" dirty="0"/>
              <a:t>％</a:t>
            </a:r>
            <a:r>
              <a:rPr lang="en-US" altLang="ja-JP" dirty="0"/>
              <a:t> of the transplantation.</a:t>
            </a:r>
            <a:endParaRPr lang="ja-JP" altLang="ja-JP" dirty="0"/>
          </a:p>
          <a:p>
            <a:r>
              <a:rPr lang="en-US" altLang="ja-JP" dirty="0"/>
              <a:t>The survival probabilities at 5 years after transplantation in registered patients who received allogeneic transplants in the period between 2012 and 2021 are around 50% from related donors and about 60% from unrelated donors.</a:t>
            </a:r>
            <a:endParaRPr lang="ja-JP" altLang="ja-JP" dirty="0"/>
          </a:p>
        </p:txBody>
      </p:sp>
      <p:sp>
        <p:nvSpPr>
          <p:cNvPr id="4" name="スライド イメージ プレースホルダー 3">
            <a:extLst>
              <a:ext uri="{FF2B5EF4-FFF2-40B4-BE49-F238E27FC236}">
                <a16:creationId xmlns:a16="http://schemas.microsoft.com/office/drawing/2014/main" id="{3DCBBB9C-7AD0-E4B9-C8CB-68AD644D8945}"/>
              </a:ext>
            </a:extLst>
          </p:cNvPr>
          <p:cNvSpPr>
            <a:spLocks noGrp="1" noRot="1" noChangeAspect="1"/>
          </p:cNvSpPr>
          <p:nvPr>
            <p:ph type="sldImg"/>
          </p:nvPr>
        </p:nvSpPr>
        <p:spPr/>
      </p:sp>
    </p:spTree>
    <p:extLst>
      <p:ext uri="{BB962C8B-B14F-4D97-AF65-F5344CB8AC3E}">
        <p14:creationId xmlns:p14="http://schemas.microsoft.com/office/powerpoint/2010/main" val="3291106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number of allogeneic transplants registered is more than 10,000 for the last 10 years in recipients aged 16 years or older (</a:t>
            </a:r>
            <a:r>
              <a:rPr lang="ja-JP" altLang="ja-JP" dirty="0"/>
              <a:t>≥</a:t>
            </a:r>
            <a:r>
              <a:rPr lang="en-US" altLang="ja-JP" dirty="0"/>
              <a:t>16). Transplantation from unrelated donors is frequently performed.</a:t>
            </a:r>
          </a:p>
          <a:p>
            <a:r>
              <a:rPr lang="en-US" altLang="ja-JP" dirty="0"/>
              <a:t>The survival probabilities at 5 years after transplantation in registered patients who received allogeneic transplants in the period between 2012 and 2021 ranges from 40</a:t>
            </a:r>
            <a:r>
              <a:rPr lang="ja-JP" altLang="ja-JP" dirty="0"/>
              <a:t>％</a:t>
            </a:r>
            <a:r>
              <a:rPr lang="en-US" altLang="ja-JP" dirty="0"/>
              <a:t> to 50</a:t>
            </a:r>
            <a:r>
              <a:rPr lang="ja-JP" altLang="ja-JP" dirty="0"/>
              <a:t>％</a:t>
            </a:r>
            <a:r>
              <a:rPr lang="en-US" altLang="ja-JP" dirty="0"/>
              <a:t> for both transplants from related and unrelated donors.</a:t>
            </a:r>
            <a:endParaRPr lang="ja-JP" altLang="ja-JP" dirty="0"/>
          </a:p>
        </p:txBody>
      </p:sp>
      <p:sp>
        <p:nvSpPr>
          <p:cNvPr id="4" name="スライド イメージ プレースホルダー 3">
            <a:extLst>
              <a:ext uri="{FF2B5EF4-FFF2-40B4-BE49-F238E27FC236}">
                <a16:creationId xmlns:a16="http://schemas.microsoft.com/office/drawing/2014/main" id="{95AF058E-AD00-2325-4E28-582CB77D118A}"/>
              </a:ext>
            </a:extLst>
          </p:cNvPr>
          <p:cNvSpPr>
            <a:spLocks noGrp="1" noRot="1" noChangeAspect="1"/>
          </p:cNvSpPr>
          <p:nvPr>
            <p:ph type="sldImg"/>
          </p:nvPr>
        </p:nvSpPr>
        <p:spPr/>
      </p:sp>
    </p:spTree>
    <p:extLst>
      <p:ext uri="{BB962C8B-B14F-4D97-AF65-F5344CB8AC3E}">
        <p14:creationId xmlns:p14="http://schemas.microsoft.com/office/powerpoint/2010/main" val="27349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number of HLA-matched sibling donor transplants registered is below 100 for the last 10 years in recipients aged 0 to 15 years.  The standard risk group is frequently performed.</a:t>
            </a:r>
          </a:p>
          <a:p>
            <a:r>
              <a:rPr lang="en-US" altLang="ja-JP" dirty="0"/>
              <a:t>The survival probabilities at 5 years after transplantation in registered patients who received HLA-matched sibling donor transplants in the period between 2012 and 2021 are 68.3</a:t>
            </a:r>
            <a:r>
              <a:rPr lang="ja-JP" altLang="en-US" dirty="0"/>
              <a:t>％ </a:t>
            </a:r>
            <a:r>
              <a:rPr lang="en-US" altLang="ja-JP" dirty="0"/>
              <a:t>in the standard risk group and 45.3</a:t>
            </a:r>
            <a:r>
              <a:rPr lang="ja-JP" altLang="en-US" dirty="0"/>
              <a:t>％ </a:t>
            </a:r>
            <a:r>
              <a:rPr lang="en-US" altLang="ja-JP" dirty="0"/>
              <a:t>in the advanced risk group of patients with leukemia.</a:t>
            </a:r>
          </a:p>
          <a:p>
            <a:endParaRPr lang="en-US" altLang="ja-JP" dirty="0"/>
          </a:p>
          <a:p>
            <a:endParaRPr lang="en-US"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4" name="スライド イメージ プレースホルダー 3">
            <a:extLst>
              <a:ext uri="{FF2B5EF4-FFF2-40B4-BE49-F238E27FC236}">
                <a16:creationId xmlns:a16="http://schemas.microsoft.com/office/drawing/2014/main" id="{64A67DAA-D007-4B22-1B31-15E2F5966466}"/>
              </a:ext>
            </a:extLst>
          </p:cNvPr>
          <p:cNvSpPr>
            <a:spLocks noGrp="1" noRot="1" noChangeAspect="1"/>
          </p:cNvSpPr>
          <p:nvPr>
            <p:ph type="sldImg"/>
          </p:nvPr>
        </p:nvSpPr>
        <p:spPr/>
      </p:sp>
    </p:spTree>
    <p:extLst>
      <p:ext uri="{BB962C8B-B14F-4D97-AF65-F5344CB8AC3E}">
        <p14:creationId xmlns:p14="http://schemas.microsoft.com/office/powerpoint/2010/main" val="1573692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number of HLA-matched sibling donor transplants registered is approximately 1,900 for the last 10 years in recipients aged 16 years or older (</a:t>
            </a:r>
            <a:r>
              <a:rPr lang="ja-JP" altLang="ja-JP" dirty="0"/>
              <a:t>≥</a:t>
            </a:r>
            <a:r>
              <a:rPr lang="en-US" altLang="ja-JP" dirty="0"/>
              <a:t>16). The standard risk group is frequently performed.</a:t>
            </a:r>
            <a:endParaRPr lang="ja-JP" altLang="ja-JP" dirty="0"/>
          </a:p>
          <a:p>
            <a:r>
              <a:rPr lang="en-US" altLang="ja-JP" dirty="0"/>
              <a:t>The survival probabilities at 5 years after transplantation in registered patients who received HLA-matched sibling donor transplants in the period between 2012 and 2021 are 62.1</a:t>
            </a:r>
            <a:r>
              <a:rPr lang="ja-JP" altLang="ja-JP" dirty="0"/>
              <a:t>％</a:t>
            </a:r>
            <a:r>
              <a:rPr lang="en-US" altLang="ja-JP" dirty="0"/>
              <a:t> in the standard risk group and 27.2</a:t>
            </a:r>
            <a:r>
              <a:rPr lang="ja-JP" altLang="ja-JP" dirty="0"/>
              <a:t>％</a:t>
            </a:r>
            <a:r>
              <a:rPr lang="en-US" altLang="ja-JP" dirty="0"/>
              <a:t> in the advanced risk group of patients with leukemia.</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4" name="スライド イメージ プレースホルダー 3">
            <a:extLst>
              <a:ext uri="{FF2B5EF4-FFF2-40B4-BE49-F238E27FC236}">
                <a16:creationId xmlns:a16="http://schemas.microsoft.com/office/drawing/2014/main" id="{5CE0F881-4762-600A-157E-BC719D2AFDF4}"/>
              </a:ext>
            </a:extLst>
          </p:cNvPr>
          <p:cNvSpPr>
            <a:spLocks noGrp="1" noRot="1" noChangeAspect="1"/>
          </p:cNvSpPr>
          <p:nvPr>
            <p:ph type="sldImg"/>
          </p:nvPr>
        </p:nvSpPr>
        <p:spPr/>
      </p:sp>
    </p:spTree>
    <p:extLst>
      <p:ext uri="{BB962C8B-B14F-4D97-AF65-F5344CB8AC3E}">
        <p14:creationId xmlns:p14="http://schemas.microsoft.com/office/powerpoint/2010/main" val="3456025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number of bone marrow transplants from unrelated donors registered is approximately 150 for the last 10 years in recipients aged 0 to 15 years. The standard risk group is frequently performed.</a:t>
            </a:r>
          </a:p>
          <a:p>
            <a:r>
              <a:rPr lang="en-US" altLang="ja-JP" dirty="0"/>
              <a:t>The survival probability at 5 years after transplantation in registered patients who received bone marrow transplants from unrelated donors in the period between 2012 and 2021 is 78.6</a:t>
            </a:r>
            <a:r>
              <a:rPr lang="ja-JP" altLang="en-US" dirty="0"/>
              <a:t>％ </a:t>
            </a:r>
            <a:r>
              <a:rPr lang="en-US" altLang="ja-JP" dirty="0"/>
              <a:t>in the standard risk group of patients with leukemia.</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4" name="スライド イメージ プレースホルダー 3">
            <a:extLst>
              <a:ext uri="{FF2B5EF4-FFF2-40B4-BE49-F238E27FC236}">
                <a16:creationId xmlns:a16="http://schemas.microsoft.com/office/drawing/2014/main" id="{F5D8FCA0-6B89-F830-F21E-8B5E3A544FB9}"/>
              </a:ext>
            </a:extLst>
          </p:cNvPr>
          <p:cNvSpPr>
            <a:spLocks noGrp="1" noRot="1" noChangeAspect="1"/>
          </p:cNvSpPr>
          <p:nvPr>
            <p:ph type="sldImg"/>
          </p:nvPr>
        </p:nvSpPr>
        <p:spPr/>
      </p:sp>
    </p:spTree>
    <p:extLst>
      <p:ext uri="{BB962C8B-B14F-4D97-AF65-F5344CB8AC3E}">
        <p14:creationId xmlns:p14="http://schemas.microsoft.com/office/powerpoint/2010/main" val="3799683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number of bone marrow transplants from unrelated donors registered is more than 3,000 for the last 10 years in recipients aged 16 years or older (≥16). The standard risk group has accounted for 68</a:t>
            </a:r>
            <a:r>
              <a:rPr lang="ja-JP" altLang="en-US" dirty="0"/>
              <a:t>％ </a:t>
            </a:r>
            <a:r>
              <a:rPr lang="en-US" altLang="ja-JP" dirty="0"/>
              <a:t>of the transplantation.</a:t>
            </a:r>
          </a:p>
          <a:p>
            <a:r>
              <a:rPr lang="en-US" altLang="ja-JP" dirty="0"/>
              <a:t>The survival probabilities at 5 years after transplantation in registered patients who received bone marrow transplants from unrelated donors in the period between 2012 and 2021 are 60.4</a:t>
            </a:r>
            <a:r>
              <a:rPr lang="ja-JP" altLang="en-US" dirty="0"/>
              <a:t>％ </a:t>
            </a:r>
            <a:r>
              <a:rPr lang="en-US" altLang="ja-JP" dirty="0"/>
              <a:t>in the standard risk group and 26.6</a:t>
            </a:r>
            <a:r>
              <a:rPr lang="ja-JP" altLang="en-US" dirty="0"/>
              <a:t>％ </a:t>
            </a:r>
            <a:r>
              <a:rPr lang="en-US" altLang="ja-JP" dirty="0"/>
              <a:t>in the advanced risk group of patients with leukemia.</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4" name="スライド イメージ プレースホルダー 3">
            <a:extLst>
              <a:ext uri="{FF2B5EF4-FFF2-40B4-BE49-F238E27FC236}">
                <a16:creationId xmlns:a16="http://schemas.microsoft.com/office/drawing/2014/main" id="{6D853137-3D26-D2CD-664A-F4D0342169B5}"/>
              </a:ext>
            </a:extLst>
          </p:cNvPr>
          <p:cNvSpPr>
            <a:spLocks noGrp="1" noRot="1" noChangeAspect="1"/>
          </p:cNvSpPr>
          <p:nvPr>
            <p:ph type="sldImg"/>
          </p:nvPr>
        </p:nvSpPr>
        <p:spPr/>
      </p:sp>
    </p:spTree>
    <p:extLst>
      <p:ext uri="{BB962C8B-B14F-4D97-AF65-F5344CB8AC3E}">
        <p14:creationId xmlns:p14="http://schemas.microsoft.com/office/powerpoint/2010/main" val="3530562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number of cord blood transplants from unrelated donors registered is approximately 300 for the last 10 years in recipients aged 0 to 15 years. The standard risk group is frequently performed.</a:t>
            </a:r>
          </a:p>
          <a:p>
            <a:r>
              <a:rPr lang="en-US" altLang="ja-JP" dirty="0"/>
              <a:t>The survival probabilities at 5 years after transplantation in registered patients who received cord blood transplants from unrelated donors in the period between 2012 and 2021 are 77.6</a:t>
            </a:r>
            <a:r>
              <a:rPr lang="ja-JP" altLang="en-US" dirty="0"/>
              <a:t>％ </a:t>
            </a:r>
            <a:r>
              <a:rPr lang="en-US" altLang="ja-JP" dirty="0"/>
              <a:t>in the standard risk group and 25.2</a:t>
            </a:r>
            <a:r>
              <a:rPr lang="ja-JP" altLang="en-US" dirty="0"/>
              <a:t>％ </a:t>
            </a:r>
            <a:r>
              <a:rPr lang="en-US" altLang="ja-JP" dirty="0"/>
              <a:t>in the advanced risk group of patients with leukemia.</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4" name="スライド イメージ プレースホルダー 3">
            <a:extLst>
              <a:ext uri="{FF2B5EF4-FFF2-40B4-BE49-F238E27FC236}">
                <a16:creationId xmlns:a16="http://schemas.microsoft.com/office/drawing/2014/main" id="{5D27E71A-9803-45C2-6C4F-E4C47CB4EED7}"/>
              </a:ext>
            </a:extLst>
          </p:cNvPr>
          <p:cNvSpPr>
            <a:spLocks noGrp="1" noRot="1" noChangeAspect="1"/>
          </p:cNvSpPr>
          <p:nvPr>
            <p:ph type="sldImg"/>
          </p:nvPr>
        </p:nvSpPr>
        <p:spPr/>
      </p:sp>
    </p:spTree>
    <p:extLst>
      <p:ext uri="{BB962C8B-B14F-4D97-AF65-F5344CB8AC3E}">
        <p14:creationId xmlns:p14="http://schemas.microsoft.com/office/powerpoint/2010/main" val="994481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myeloid leukemia, the number of cord blood transplants from unrelated donors registered is approximately 4,000 for the last 10 years in recipients aged 16 years or older (≥16). The advanced risk group accounts for more than half.</a:t>
            </a:r>
          </a:p>
          <a:p>
            <a:r>
              <a:rPr lang="en-US" altLang="ja-JP" dirty="0"/>
              <a:t>The survival probabilities at 5 years after transplantation in registered patients who received cord blood transplants from unrelated donors in the period between 2012 and 2021 are 59.4</a:t>
            </a:r>
            <a:r>
              <a:rPr lang="ja-JP" altLang="en-US" dirty="0"/>
              <a:t>％ </a:t>
            </a:r>
            <a:r>
              <a:rPr lang="en-US" altLang="ja-JP" dirty="0"/>
              <a:t>in the standard risk group and 27.5</a:t>
            </a:r>
            <a:r>
              <a:rPr lang="ja-JP" altLang="en-US" dirty="0"/>
              <a:t>％ </a:t>
            </a:r>
            <a:r>
              <a:rPr lang="en-US" altLang="ja-JP" dirty="0"/>
              <a:t>in the advanced risk group of patients with leukemia.</a:t>
            </a:r>
            <a:endParaRPr lang="ja-JP" altLang="ja-JP" dirty="0"/>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4" name="スライド イメージ プレースホルダー 3">
            <a:extLst>
              <a:ext uri="{FF2B5EF4-FFF2-40B4-BE49-F238E27FC236}">
                <a16:creationId xmlns:a16="http://schemas.microsoft.com/office/drawing/2014/main" id="{420AC53A-1DF2-C241-42C5-21DCB1726CFC}"/>
              </a:ext>
            </a:extLst>
          </p:cNvPr>
          <p:cNvSpPr>
            <a:spLocks noGrp="1" noRot="1" noChangeAspect="1"/>
          </p:cNvSpPr>
          <p:nvPr>
            <p:ph type="sldImg"/>
          </p:nvPr>
        </p:nvSpPr>
        <p:spPr/>
      </p:sp>
    </p:spTree>
    <p:extLst>
      <p:ext uri="{BB962C8B-B14F-4D97-AF65-F5344CB8AC3E}">
        <p14:creationId xmlns:p14="http://schemas.microsoft.com/office/powerpoint/2010/main" val="2713130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lymphoblastic leukemia, the number of allogeneic transplants registered is approximately 900 for the last 10 years in recipients aged 0 to 15 years. Cord blood transplantation from unrelated donors is frequently performed. </a:t>
            </a:r>
          </a:p>
          <a:p>
            <a:r>
              <a:rPr lang="en-US" altLang="ja-JP" dirty="0"/>
              <a:t>The survival probabilities at 5 years after transplantation in registered patients who received allogeneic transplants in the period between 2012 and 2021 are around 68 to 72% for bone marrow transplants from related donors and transplants from unrelated donors.</a:t>
            </a:r>
          </a:p>
        </p:txBody>
      </p:sp>
      <p:sp>
        <p:nvSpPr>
          <p:cNvPr id="4" name="スライド イメージ プレースホルダー 3">
            <a:extLst>
              <a:ext uri="{FF2B5EF4-FFF2-40B4-BE49-F238E27FC236}">
                <a16:creationId xmlns:a16="http://schemas.microsoft.com/office/drawing/2014/main" id="{26F97BA8-67C5-706F-49BB-3062776D8181}"/>
              </a:ext>
            </a:extLst>
          </p:cNvPr>
          <p:cNvSpPr>
            <a:spLocks noGrp="1" noRot="1" noChangeAspect="1"/>
          </p:cNvSpPr>
          <p:nvPr>
            <p:ph type="sldImg"/>
          </p:nvPr>
        </p:nvSpPr>
        <p:spPr/>
      </p:sp>
    </p:spTree>
    <p:extLst>
      <p:ext uri="{BB962C8B-B14F-4D97-AF65-F5344CB8AC3E}">
        <p14:creationId xmlns:p14="http://schemas.microsoft.com/office/powerpoint/2010/main" val="137269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en-US" altLang="ja-JP" dirty="0"/>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Also, peripheral blood stem cell transplantation from unrelated donors was introduced since 2010, and the number of transplants has been gradually increased. The number of related peripheral blood stem cell transplantation has also increased as the number of haplo-identical transplantation increased remarkably since 2010.</a:t>
            </a:r>
            <a:endParaRPr lang="ja-JP" altLang="ja-JP" dirty="0"/>
          </a:p>
        </p:txBody>
      </p:sp>
      <p:sp>
        <p:nvSpPr>
          <p:cNvPr id="7" name="スライド イメージ プレースホルダー 6">
            <a:extLst>
              <a:ext uri="{FF2B5EF4-FFF2-40B4-BE49-F238E27FC236}">
                <a16:creationId xmlns:a16="http://schemas.microsoft.com/office/drawing/2014/main" id="{DA26D388-A441-14A4-DED5-F9833AC15993}"/>
              </a:ext>
            </a:extLst>
          </p:cNvPr>
          <p:cNvSpPr>
            <a:spLocks noGrp="1" noRot="1" noChangeAspect="1"/>
          </p:cNvSpPr>
          <p:nvPr>
            <p:ph type="sldImg"/>
          </p:nvPr>
        </p:nvSpPr>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lymphoblastic leukemia, the number of allogeneic transplants registered is approximately 4,000 for the last 10 years in recipients aged 16 years or older (≥16). Bone marrow transplantation from unrelated donors is frequently performed.</a:t>
            </a:r>
          </a:p>
          <a:p>
            <a:r>
              <a:rPr lang="en-US" altLang="ja-JP" dirty="0"/>
              <a:t>The survival probabilities at 5 years after transplantation in registered patients who received allogeneic transplants in the period between 2012 and 2021 ranges from 56</a:t>
            </a:r>
            <a:r>
              <a:rPr lang="ja-JP" altLang="en-US" dirty="0"/>
              <a:t>％ </a:t>
            </a:r>
            <a:r>
              <a:rPr lang="en-US" altLang="ja-JP" dirty="0"/>
              <a:t>to 67</a:t>
            </a:r>
            <a:r>
              <a:rPr lang="ja-JP" altLang="en-US" dirty="0"/>
              <a:t>％ </a:t>
            </a:r>
            <a:r>
              <a:rPr lang="en-US" altLang="ja-JP" dirty="0"/>
              <a:t>for both transplants from related and unrelated donors.</a:t>
            </a:r>
          </a:p>
        </p:txBody>
      </p:sp>
      <p:sp>
        <p:nvSpPr>
          <p:cNvPr id="7" name="スライド イメージ プレースホルダー 6">
            <a:extLst>
              <a:ext uri="{FF2B5EF4-FFF2-40B4-BE49-F238E27FC236}">
                <a16:creationId xmlns:a16="http://schemas.microsoft.com/office/drawing/2014/main" id="{8ABBD1C9-0DA1-77C4-CB8D-4C7C05950655}"/>
              </a:ext>
            </a:extLst>
          </p:cNvPr>
          <p:cNvSpPr>
            <a:spLocks noGrp="1" noRot="1" noChangeAspect="1"/>
          </p:cNvSpPr>
          <p:nvPr>
            <p:ph type="sldImg"/>
          </p:nvPr>
        </p:nvSpPr>
        <p:spPr/>
      </p:sp>
    </p:spTree>
    <p:extLst>
      <p:ext uri="{BB962C8B-B14F-4D97-AF65-F5344CB8AC3E}">
        <p14:creationId xmlns:p14="http://schemas.microsoft.com/office/powerpoint/2010/main" val="76186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lymphoblastic leukemia, the number of HLA-matched sibling donor transplants registered is approximately 120 for the last 10 years in recipients aged 0 to 15 years. The number of patients with standard risk or with advanced risk are similar.</a:t>
            </a:r>
          </a:p>
          <a:p>
            <a:r>
              <a:rPr lang="en-US" altLang="ja-JP" dirty="0"/>
              <a:t>The survival probabilities at 5 years after transplantation in registered patients who received HLA-matched sibling donor transplants in the period between 2012 and 2021 are as high as 88.6</a:t>
            </a:r>
            <a:r>
              <a:rPr lang="ja-JP" altLang="en-US" dirty="0"/>
              <a:t>％ </a:t>
            </a:r>
            <a:r>
              <a:rPr lang="en-US" altLang="ja-JP" dirty="0"/>
              <a:t>in the standard risk group and 51.7</a:t>
            </a:r>
            <a:r>
              <a:rPr lang="ja-JP" altLang="en-US" dirty="0"/>
              <a:t>％ </a:t>
            </a:r>
            <a:r>
              <a:rPr lang="en-US" altLang="ja-JP" dirty="0"/>
              <a:t>in the advanced risk group of patients with leukemia.</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 </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4" name="スライド イメージ プレースホルダー 3">
            <a:extLst>
              <a:ext uri="{FF2B5EF4-FFF2-40B4-BE49-F238E27FC236}">
                <a16:creationId xmlns:a16="http://schemas.microsoft.com/office/drawing/2014/main" id="{189C7703-BD3A-E106-4708-01E77576A58B}"/>
              </a:ext>
            </a:extLst>
          </p:cNvPr>
          <p:cNvSpPr>
            <a:spLocks noGrp="1" noRot="1" noChangeAspect="1"/>
          </p:cNvSpPr>
          <p:nvPr>
            <p:ph type="sldImg"/>
          </p:nvPr>
        </p:nvSpPr>
        <p:spPr/>
      </p:sp>
    </p:spTree>
    <p:extLst>
      <p:ext uri="{BB962C8B-B14F-4D97-AF65-F5344CB8AC3E}">
        <p14:creationId xmlns:p14="http://schemas.microsoft.com/office/powerpoint/2010/main" val="1653591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lymphoblastic leukemia, the number of HLA-matched sibling donor transplants registered is approximately 900 for the last 10 years in recipients aged 16 years or older (≥16). The standard risk group has accounted for around 80</a:t>
            </a:r>
            <a:r>
              <a:rPr lang="ja-JP" altLang="en-US" dirty="0"/>
              <a:t>％ </a:t>
            </a:r>
            <a:r>
              <a:rPr lang="en-US" altLang="ja-JP" dirty="0"/>
              <a:t>of the transplantation.</a:t>
            </a:r>
          </a:p>
          <a:p>
            <a:r>
              <a:rPr lang="en-US" altLang="ja-JP" dirty="0"/>
              <a:t>The survival probabilities at 5 years after transplantation in registered patients who received HLA-matched sibling donor transplants in the period between 2012 and 2021 are 72.8</a:t>
            </a:r>
            <a:r>
              <a:rPr lang="ja-JP" altLang="en-US" dirty="0"/>
              <a:t>％ </a:t>
            </a:r>
            <a:r>
              <a:rPr lang="en-US" altLang="ja-JP" dirty="0"/>
              <a:t>in the standard risk group and 41.0</a:t>
            </a:r>
            <a:r>
              <a:rPr lang="ja-JP" altLang="en-US" dirty="0"/>
              <a:t>％ </a:t>
            </a:r>
            <a:r>
              <a:rPr lang="en-US" altLang="ja-JP" dirty="0"/>
              <a:t>in the advanced risk group of patients with leukemia.</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4" name="スライド イメージ プレースホルダー 3">
            <a:extLst>
              <a:ext uri="{FF2B5EF4-FFF2-40B4-BE49-F238E27FC236}">
                <a16:creationId xmlns:a16="http://schemas.microsoft.com/office/drawing/2014/main" id="{9D94790C-19A1-83AC-C0BE-73672B4E00E6}"/>
              </a:ext>
            </a:extLst>
          </p:cNvPr>
          <p:cNvSpPr>
            <a:spLocks noGrp="1" noRot="1" noChangeAspect="1"/>
          </p:cNvSpPr>
          <p:nvPr>
            <p:ph type="sldImg"/>
          </p:nvPr>
        </p:nvSpPr>
        <p:spPr/>
      </p:sp>
    </p:spTree>
    <p:extLst>
      <p:ext uri="{BB962C8B-B14F-4D97-AF65-F5344CB8AC3E}">
        <p14:creationId xmlns:p14="http://schemas.microsoft.com/office/powerpoint/2010/main" val="2451006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lymphoblastic, the number of bone marrow transplants from unrelated donors registered is approximately 240 for the last 10 years in recipients aged 0 to 15 years. The number of patients with standard risk or with advanced risk are similar.</a:t>
            </a:r>
            <a:endParaRPr lang="ja-JP" altLang="ja-JP" dirty="0"/>
          </a:p>
          <a:p>
            <a:r>
              <a:rPr lang="en-US" altLang="ja-JP" dirty="0"/>
              <a:t>The survival probabilities at 5 years after transplantation in registered patients who received bone marrow transplants from unrelated donors in the period between 2012 and 2021 are 88.0</a:t>
            </a:r>
            <a:r>
              <a:rPr lang="ja-JP" altLang="ja-JP" dirty="0"/>
              <a:t>％</a:t>
            </a:r>
            <a:r>
              <a:rPr lang="en-US" altLang="ja-JP" dirty="0"/>
              <a:t> in the standard risk group and 55.2</a:t>
            </a:r>
            <a:r>
              <a:rPr lang="ja-JP" altLang="ja-JP" dirty="0"/>
              <a:t>％</a:t>
            </a:r>
            <a:r>
              <a:rPr lang="en-US" altLang="ja-JP" dirty="0"/>
              <a:t> in the advanced risk group of patients with leukemia.</a:t>
            </a:r>
            <a:endParaRPr lang="ja-JP" altLang="ja-JP" dirty="0"/>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7" name="スライド イメージ プレースホルダー 6">
            <a:extLst>
              <a:ext uri="{FF2B5EF4-FFF2-40B4-BE49-F238E27FC236}">
                <a16:creationId xmlns:a16="http://schemas.microsoft.com/office/drawing/2014/main" id="{F59383B6-85EF-F63F-0BAC-1649FC483EEC}"/>
              </a:ext>
            </a:extLst>
          </p:cNvPr>
          <p:cNvSpPr>
            <a:spLocks noGrp="1" noRot="1" noChangeAspect="1"/>
          </p:cNvSpPr>
          <p:nvPr>
            <p:ph type="sldImg"/>
          </p:nvPr>
        </p:nvSpPr>
        <p:spPr/>
      </p:sp>
    </p:spTree>
    <p:extLst>
      <p:ext uri="{BB962C8B-B14F-4D97-AF65-F5344CB8AC3E}">
        <p14:creationId xmlns:p14="http://schemas.microsoft.com/office/powerpoint/2010/main" val="85689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lymphoblastic leukemia, the number of bone marrow transplants from unrelated donors registered is approximately 1,600 for the last 10 years in recipients aged 16 years or older (≥16). The standard risk group has accounted for around 75</a:t>
            </a:r>
            <a:r>
              <a:rPr lang="ja-JP" altLang="en-US" dirty="0"/>
              <a:t>％ </a:t>
            </a:r>
            <a:r>
              <a:rPr lang="en-US" altLang="ja-JP" dirty="0"/>
              <a:t>of the transplantation.</a:t>
            </a:r>
          </a:p>
          <a:p>
            <a:r>
              <a:rPr lang="en-US" altLang="ja-JP" dirty="0"/>
              <a:t>The survival probabilities at 5 years after transplantation in registered patients who received bone marrow transplants from unrelated donors in the period between 2012 and 2021 are 68.8</a:t>
            </a:r>
            <a:r>
              <a:rPr lang="ja-JP" altLang="en-US" dirty="0"/>
              <a:t>％ </a:t>
            </a:r>
            <a:r>
              <a:rPr lang="en-US" altLang="ja-JP" dirty="0"/>
              <a:t>in the standard risk group and 35.8</a:t>
            </a:r>
            <a:r>
              <a:rPr lang="ja-JP" altLang="en-US" dirty="0"/>
              <a:t>％ </a:t>
            </a:r>
            <a:r>
              <a:rPr lang="en-US" altLang="ja-JP" dirty="0"/>
              <a:t>in the advanced risk group of patients with leukemia.</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4" name="スライド イメージ プレースホルダー 3">
            <a:extLst>
              <a:ext uri="{FF2B5EF4-FFF2-40B4-BE49-F238E27FC236}">
                <a16:creationId xmlns:a16="http://schemas.microsoft.com/office/drawing/2014/main" id="{9E9B2BC0-F317-F636-35B2-2C3D6BBD438E}"/>
              </a:ext>
            </a:extLst>
          </p:cNvPr>
          <p:cNvSpPr>
            <a:spLocks noGrp="1" noRot="1" noChangeAspect="1"/>
          </p:cNvSpPr>
          <p:nvPr>
            <p:ph type="sldImg"/>
          </p:nvPr>
        </p:nvSpPr>
        <p:spPr/>
      </p:sp>
    </p:spTree>
    <p:extLst>
      <p:ext uri="{BB962C8B-B14F-4D97-AF65-F5344CB8AC3E}">
        <p14:creationId xmlns:p14="http://schemas.microsoft.com/office/powerpoint/2010/main" val="291366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lymphoblastic, the number of cord blood transplants from unrelated donors registered is approximately 400 for the last 10 years in recipients aged 0 to 15 years. The number of patients with standard risk or with advanced risk are similar.</a:t>
            </a:r>
          </a:p>
          <a:p>
            <a:r>
              <a:rPr lang="en-US" altLang="ja-JP" dirty="0"/>
              <a:t>The survival probabilities at 5 years after transplantation in registered patients who received cord blood transplants from unrelated donors in the period between 2012 and 2021 are 83.9</a:t>
            </a:r>
            <a:r>
              <a:rPr lang="ja-JP" altLang="en-US" dirty="0"/>
              <a:t>％ </a:t>
            </a:r>
            <a:r>
              <a:rPr lang="en-US" altLang="ja-JP" dirty="0"/>
              <a:t>in the standard risk group and 60.0</a:t>
            </a:r>
            <a:r>
              <a:rPr lang="ja-JP" altLang="en-US" dirty="0"/>
              <a:t>％ </a:t>
            </a:r>
            <a:r>
              <a:rPr lang="en-US" altLang="ja-JP" dirty="0"/>
              <a:t>in the advanced risk group of patients with leukemia.</a:t>
            </a:r>
            <a:endParaRPr lang="ja-JP" altLang="ja-JP" dirty="0"/>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4" name="スライド イメージ プレースホルダー 3">
            <a:extLst>
              <a:ext uri="{FF2B5EF4-FFF2-40B4-BE49-F238E27FC236}">
                <a16:creationId xmlns:a16="http://schemas.microsoft.com/office/drawing/2014/main" id="{53531C2F-F3E4-DF6B-39C3-1A7CF42A11FA}"/>
              </a:ext>
            </a:extLst>
          </p:cNvPr>
          <p:cNvSpPr>
            <a:spLocks noGrp="1" noRot="1" noChangeAspect="1"/>
          </p:cNvSpPr>
          <p:nvPr>
            <p:ph type="sldImg"/>
          </p:nvPr>
        </p:nvSpPr>
        <p:spPr/>
      </p:sp>
    </p:spTree>
    <p:extLst>
      <p:ext uri="{BB962C8B-B14F-4D97-AF65-F5344CB8AC3E}">
        <p14:creationId xmlns:p14="http://schemas.microsoft.com/office/powerpoint/2010/main" val="2969596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acute lymphoblastic, the number of cord blood transplants from unrelated donors registered is approximately 1,200 for the last 10 years in recipients aged 16 years or older (≥16). The standard risk group has accounted for 65</a:t>
            </a:r>
            <a:r>
              <a:rPr lang="ja-JP" altLang="ja-JP" dirty="0"/>
              <a:t>％</a:t>
            </a:r>
            <a:r>
              <a:rPr lang="en-US" altLang="ja-JP" dirty="0"/>
              <a:t> of the transplantation.</a:t>
            </a:r>
            <a:endParaRPr lang="ja-JP" altLang="ja-JP" dirty="0"/>
          </a:p>
          <a:p>
            <a:r>
              <a:rPr lang="en-US" altLang="ja-JP" dirty="0"/>
              <a:t>The survival probabilities at 5 years after transplantation in registered patients who received cord blood transplants from unrelated donors in the period between 2012 and 2021 are 69.3</a:t>
            </a:r>
            <a:r>
              <a:rPr lang="ja-JP" altLang="ja-JP" dirty="0"/>
              <a:t>％</a:t>
            </a:r>
            <a:r>
              <a:rPr lang="en-US" altLang="ja-JP" dirty="0"/>
              <a:t> in the standard risk group and 31.5</a:t>
            </a:r>
            <a:r>
              <a:rPr lang="ja-JP" altLang="ja-JP" dirty="0"/>
              <a:t>％</a:t>
            </a:r>
            <a:r>
              <a:rPr lang="en-US" altLang="ja-JP" dirty="0"/>
              <a:t> in the advanced risk group of patients with leukemia.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4" name="スライド イメージ プレースホルダー 3">
            <a:extLst>
              <a:ext uri="{FF2B5EF4-FFF2-40B4-BE49-F238E27FC236}">
                <a16:creationId xmlns:a16="http://schemas.microsoft.com/office/drawing/2014/main" id="{52975FD0-E219-5F55-796B-5FD47AFED4DA}"/>
              </a:ext>
            </a:extLst>
          </p:cNvPr>
          <p:cNvSpPr>
            <a:spLocks noGrp="1" noRot="1" noChangeAspect="1"/>
          </p:cNvSpPr>
          <p:nvPr>
            <p:ph type="sldImg"/>
          </p:nvPr>
        </p:nvSpPr>
        <p:spPr/>
      </p:sp>
    </p:spTree>
    <p:extLst>
      <p:ext uri="{BB962C8B-B14F-4D97-AF65-F5344CB8AC3E}">
        <p14:creationId xmlns:p14="http://schemas.microsoft.com/office/powerpoint/2010/main" val="4093293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chronic myelogenous leukemia, the number of allogeneic transplants registered is below 40 for the last 10 years in recipients aged 0 to 15 years. </a:t>
            </a:r>
          </a:p>
          <a:p>
            <a:r>
              <a:rPr lang="en-US" altLang="ja-JP" dirty="0"/>
              <a:t>The survival probabilities at 5 years after transplantation in registered patients who received allogeneic transplants in the period between 2012 and 2021 are 78.6</a:t>
            </a:r>
            <a:r>
              <a:rPr lang="ja-JP" altLang="en-US" dirty="0"/>
              <a:t>％ </a:t>
            </a:r>
            <a:r>
              <a:rPr lang="en-US" altLang="ja-JP" dirty="0"/>
              <a:t>for bone marrow transplants from related donors and 76.2</a:t>
            </a:r>
            <a:r>
              <a:rPr lang="ja-JP" altLang="en-US" dirty="0"/>
              <a:t>％ </a:t>
            </a:r>
            <a:r>
              <a:rPr lang="en-US" altLang="ja-JP" dirty="0"/>
              <a:t>for bone marrow transplants from unrelated donors.</a:t>
            </a:r>
          </a:p>
        </p:txBody>
      </p:sp>
      <p:sp>
        <p:nvSpPr>
          <p:cNvPr id="4" name="スライド イメージ プレースホルダー 3">
            <a:extLst>
              <a:ext uri="{FF2B5EF4-FFF2-40B4-BE49-F238E27FC236}">
                <a16:creationId xmlns:a16="http://schemas.microsoft.com/office/drawing/2014/main" id="{CE9D373A-9141-FA79-4A10-31346D3BB690}"/>
              </a:ext>
            </a:extLst>
          </p:cNvPr>
          <p:cNvSpPr>
            <a:spLocks noGrp="1" noRot="1" noChangeAspect="1"/>
          </p:cNvSpPr>
          <p:nvPr>
            <p:ph type="sldImg"/>
          </p:nvPr>
        </p:nvSpPr>
        <p:spPr/>
      </p:sp>
    </p:spTree>
    <p:extLst>
      <p:ext uri="{BB962C8B-B14F-4D97-AF65-F5344CB8AC3E}">
        <p14:creationId xmlns:p14="http://schemas.microsoft.com/office/powerpoint/2010/main" val="3140155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chronic myelogenous leukemia, the number of allogeneic transplants registered is approximately 600 for the last 10 years in recipients aged 16 years or older (≥16). Bone marrow transplantation from unrelated donors is frequently performed.</a:t>
            </a:r>
          </a:p>
          <a:p>
            <a:r>
              <a:rPr lang="en-US" altLang="ja-JP" dirty="0"/>
              <a:t>The survival probabilities at 5 years after transplantation in registered patients who received allogeneic transplants in the period between 2012 and 2021 are 79.4% for bone marrow transplants from related donors, and ranges from 62</a:t>
            </a:r>
            <a:r>
              <a:rPr lang="ja-JP" altLang="en-US" dirty="0"/>
              <a:t>％ </a:t>
            </a:r>
            <a:r>
              <a:rPr lang="en-US" altLang="ja-JP" dirty="0"/>
              <a:t>to 70</a:t>
            </a:r>
            <a:r>
              <a:rPr lang="ja-JP" altLang="en-US" dirty="0"/>
              <a:t>％ </a:t>
            </a:r>
            <a:r>
              <a:rPr lang="en-US" altLang="ja-JP" dirty="0"/>
              <a:t>for peripheral blood stem cell transplants from related or transplants from unrelated donors.</a:t>
            </a:r>
          </a:p>
        </p:txBody>
      </p:sp>
      <p:sp>
        <p:nvSpPr>
          <p:cNvPr id="4" name="スライド イメージ プレースホルダー 3">
            <a:extLst>
              <a:ext uri="{FF2B5EF4-FFF2-40B4-BE49-F238E27FC236}">
                <a16:creationId xmlns:a16="http://schemas.microsoft.com/office/drawing/2014/main" id="{4D6A6D44-DEC8-8072-917E-BB4588999F14}"/>
              </a:ext>
            </a:extLst>
          </p:cNvPr>
          <p:cNvSpPr>
            <a:spLocks noGrp="1" noRot="1" noChangeAspect="1"/>
          </p:cNvSpPr>
          <p:nvPr>
            <p:ph type="sldImg"/>
          </p:nvPr>
        </p:nvSpPr>
        <p:spPr/>
      </p:sp>
    </p:spTree>
    <p:extLst>
      <p:ext uri="{BB962C8B-B14F-4D97-AF65-F5344CB8AC3E}">
        <p14:creationId xmlns:p14="http://schemas.microsoft.com/office/powerpoint/2010/main" val="3623229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chronic myelogenous leukemia, the number of HLA-matched sibling donor transplants registered is approximately 130 for the last 10 years in recipients aged 16 years or older (≥16). The advanced risk group has accounted for 63</a:t>
            </a:r>
            <a:r>
              <a:rPr lang="ja-JP" altLang="en-US" dirty="0"/>
              <a:t>％ </a:t>
            </a:r>
            <a:r>
              <a:rPr lang="en-US" altLang="ja-JP" dirty="0"/>
              <a:t>of the transplantation.</a:t>
            </a:r>
          </a:p>
          <a:p>
            <a:r>
              <a:rPr lang="en-US" altLang="ja-JP" dirty="0"/>
              <a:t>The survival probabilities at 5 years after transplantation in registered patients who received HLA-matched sibling donor transplants in the period between 2012 and 2021 are 83.6</a:t>
            </a:r>
            <a:r>
              <a:rPr lang="ja-JP" altLang="en-US" dirty="0"/>
              <a:t>％ </a:t>
            </a:r>
            <a:r>
              <a:rPr lang="en-US" altLang="ja-JP" dirty="0"/>
              <a:t>in the standard risk group and 60.4</a:t>
            </a:r>
            <a:r>
              <a:rPr lang="ja-JP" altLang="en-US" dirty="0"/>
              <a:t>％ </a:t>
            </a:r>
            <a:r>
              <a:rPr lang="en-US" altLang="ja-JP" dirty="0"/>
              <a:t>in the advanced risk group of patients with leukemia.</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response(CHR)</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4" name="スライド イメージ プレースホルダー 3">
            <a:extLst>
              <a:ext uri="{FF2B5EF4-FFF2-40B4-BE49-F238E27FC236}">
                <a16:creationId xmlns:a16="http://schemas.microsoft.com/office/drawing/2014/main" id="{1EDB0590-A329-9610-B6F3-AB2EA86856EA}"/>
              </a:ext>
            </a:extLst>
          </p:cNvPr>
          <p:cNvSpPr>
            <a:spLocks noGrp="1" noRot="1" noChangeAspect="1"/>
          </p:cNvSpPr>
          <p:nvPr>
            <p:ph type="sldImg"/>
          </p:nvPr>
        </p:nvSpPr>
        <p:spPr/>
      </p:sp>
    </p:spTree>
    <p:extLst>
      <p:ext uri="{BB962C8B-B14F-4D97-AF65-F5344CB8AC3E}">
        <p14:creationId xmlns:p14="http://schemas.microsoft.com/office/powerpoint/2010/main" val="233107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Due to the spread of transplants with reduced intensity conditioning (RIC), the age groups in which transplantation is indicated have expanded, and the number of transplants in older age groups has increased. </a:t>
            </a:r>
            <a:endParaRPr lang="ja-JP" altLang="ja-JP" dirty="0"/>
          </a:p>
        </p:txBody>
      </p:sp>
      <p:sp>
        <p:nvSpPr>
          <p:cNvPr id="5" name="スライド イメージ プレースホルダー 4">
            <a:extLst>
              <a:ext uri="{FF2B5EF4-FFF2-40B4-BE49-F238E27FC236}">
                <a16:creationId xmlns:a16="http://schemas.microsoft.com/office/drawing/2014/main" id="{3DD99153-89FD-1643-43D4-BF73326E4627}"/>
              </a:ext>
            </a:extLst>
          </p:cNvPr>
          <p:cNvSpPr>
            <a:spLocks noGrp="1" noRot="1" noChangeAspect="1"/>
          </p:cNvSpPr>
          <p:nvPr>
            <p:ph type="sldImg"/>
          </p:nvPr>
        </p:nvSpPr>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chronic myelogenous leukemia, the number of bone marrow transplants from unrelated donors registered is approximately 250 for the last 10 years in recipients aged 16 years or older (≥16). The advanced risk group has accounted for around 60</a:t>
            </a:r>
            <a:r>
              <a:rPr lang="ja-JP" altLang="en-US" dirty="0"/>
              <a:t>％ </a:t>
            </a:r>
            <a:r>
              <a:rPr lang="en-US" altLang="ja-JP" dirty="0"/>
              <a:t>of the transplantation.</a:t>
            </a:r>
          </a:p>
          <a:p>
            <a:r>
              <a:rPr lang="en-US" altLang="ja-JP" dirty="0"/>
              <a:t>The survival probabilities at 5 years after transplantation in registered patients who received bone marrow transplants from unrelated donors in the period between 2012 and 2021 are 80.0% in the standard risk group and 63.9% in the advanced risk group of patients with leukemia.</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response(CHR)</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4" name="スライド イメージ プレースホルダー 3">
            <a:extLst>
              <a:ext uri="{FF2B5EF4-FFF2-40B4-BE49-F238E27FC236}">
                <a16:creationId xmlns:a16="http://schemas.microsoft.com/office/drawing/2014/main" id="{D24FAAB7-5812-2B7D-7B85-293738DA0DC1}"/>
              </a:ext>
            </a:extLst>
          </p:cNvPr>
          <p:cNvSpPr>
            <a:spLocks noGrp="1" noRot="1" noChangeAspect="1"/>
          </p:cNvSpPr>
          <p:nvPr>
            <p:ph type="sldImg"/>
          </p:nvPr>
        </p:nvSpPr>
        <p:spPr/>
      </p:sp>
    </p:spTree>
    <p:extLst>
      <p:ext uri="{BB962C8B-B14F-4D97-AF65-F5344CB8AC3E}">
        <p14:creationId xmlns:p14="http://schemas.microsoft.com/office/powerpoint/2010/main" val="1445010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chronic myelogenous leukemia, the number of cord blood transplants from unrelated donors registered is approximately 180 for the last 10 years in recipients aged 16 years or older (≥16). The advanced risk group has accounted for around 70</a:t>
            </a:r>
            <a:r>
              <a:rPr lang="ja-JP" altLang="en-US" dirty="0"/>
              <a:t>％ </a:t>
            </a:r>
            <a:r>
              <a:rPr lang="en-US" altLang="ja-JP" dirty="0"/>
              <a:t>of the transplantation.</a:t>
            </a:r>
          </a:p>
          <a:p>
            <a:r>
              <a:rPr lang="en-US" altLang="ja-JP" dirty="0"/>
              <a:t>The survival probabilities at 5 years after transplantation in registered patients who received cord blood transplants from unrelated donors in the period between 2012 and 2021 are 79.7</a:t>
            </a:r>
            <a:r>
              <a:rPr lang="ja-JP" altLang="en-US" dirty="0"/>
              <a:t>％ </a:t>
            </a:r>
            <a:r>
              <a:rPr lang="en-US" altLang="ja-JP" dirty="0"/>
              <a:t>in the standard risk group and 62.5</a:t>
            </a:r>
            <a:r>
              <a:rPr lang="ja-JP" altLang="en-US" dirty="0"/>
              <a:t>％ </a:t>
            </a:r>
            <a:r>
              <a:rPr lang="en-US" altLang="ja-JP" dirty="0"/>
              <a:t>in the advanced risk group of patients with leukemia.</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response(CHR)</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4" name="スライド イメージ プレースホルダー 3">
            <a:extLst>
              <a:ext uri="{FF2B5EF4-FFF2-40B4-BE49-F238E27FC236}">
                <a16:creationId xmlns:a16="http://schemas.microsoft.com/office/drawing/2014/main" id="{609ED78A-D1B2-662C-AF13-E9994A6EFE49}"/>
              </a:ext>
            </a:extLst>
          </p:cNvPr>
          <p:cNvSpPr>
            <a:spLocks noGrp="1" noRot="1" noChangeAspect="1"/>
          </p:cNvSpPr>
          <p:nvPr>
            <p:ph type="sldImg"/>
          </p:nvPr>
        </p:nvSpPr>
        <p:spPr/>
      </p:sp>
    </p:spTree>
    <p:extLst>
      <p:ext uri="{BB962C8B-B14F-4D97-AF65-F5344CB8AC3E}">
        <p14:creationId xmlns:p14="http://schemas.microsoft.com/office/powerpoint/2010/main" val="436817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myelodysplastic syndromes, the number of allogeneic transplants registered is approximately 250 for the last 10 years for recipients aged 0 to 15 years. Bone marrow transplantation from unrelated donors is frequently performed.</a:t>
            </a:r>
          </a:p>
          <a:p>
            <a:r>
              <a:rPr lang="en-US" altLang="ja-JP" dirty="0"/>
              <a:t>The survival probabilities at 5 years after transplantation in registered patients who received allogeneic transplants in the period between 2012 and 2021 are 89.5% for bone marrow transplants from related donors, and 80.3% for bone marrow transplants from unrelated donors.</a:t>
            </a:r>
          </a:p>
        </p:txBody>
      </p:sp>
      <p:sp>
        <p:nvSpPr>
          <p:cNvPr id="4" name="スライド イメージ プレースホルダー 3">
            <a:extLst>
              <a:ext uri="{FF2B5EF4-FFF2-40B4-BE49-F238E27FC236}">
                <a16:creationId xmlns:a16="http://schemas.microsoft.com/office/drawing/2014/main" id="{0FBD38A6-A3F6-C9F6-02A8-A773DD27ACE2}"/>
              </a:ext>
            </a:extLst>
          </p:cNvPr>
          <p:cNvSpPr>
            <a:spLocks noGrp="1" noRot="1" noChangeAspect="1"/>
          </p:cNvSpPr>
          <p:nvPr>
            <p:ph type="sldImg"/>
          </p:nvPr>
        </p:nvSpPr>
        <p:spPr/>
      </p:sp>
    </p:spTree>
    <p:extLst>
      <p:ext uri="{BB962C8B-B14F-4D97-AF65-F5344CB8AC3E}">
        <p14:creationId xmlns:p14="http://schemas.microsoft.com/office/powerpoint/2010/main" val="3880869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myelodysplastic syndromes, the number of allogeneic transplants registered is more than 3,000 for the last 10 years in recipients aged 16 years or older (≥16). Bone marrow transplantation from unrelated donors is frequently performed.</a:t>
            </a:r>
          </a:p>
          <a:p>
            <a:r>
              <a:rPr lang="en-US" altLang="ja-JP" dirty="0"/>
              <a:t>The survival probabilities at 5 years after transplantation in registered patients who received allogeneic transplants in the period between 2012 and 2021 ranges from 45 to 50%.</a:t>
            </a:r>
          </a:p>
          <a:p>
            <a:endParaRPr lang="ja-JP" altLang="en-US" dirty="0"/>
          </a:p>
        </p:txBody>
      </p:sp>
      <p:sp>
        <p:nvSpPr>
          <p:cNvPr id="4" name="スライド イメージ プレースホルダー 3">
            <a:extLst>
              <a:ext uri="{FF2B5EF4-FFF2-40B4-BE49-F238E27FC236}">
                <a16:creationId xmlns:a16="http://schemas.microsoft.com/office/drawing/2014/main" id="{B15FE822-7BA0-8955-5020-97980BC4F36E}"/>
              </a:ext>
            </a:extLst>
          </p:cNvPr>
          <p:cNvSpPr>
            <a:spLocks noGrp="1" noRot="1" noChangeAspect="1"/>
          </p:cNvSpPr>
          <p:nvPr>
            <p:ph type="sldImg"/>
          </p:nvPr>
        </p:nvSpPr>
        <p:spPr/>
      </p:sp>
    </p:spTree>
    <p:extLst>
      <p:ext uri="{BB962C8B-B14F-4D97-AF65-F5344CB8AC3E}">
        <p14:creationId xmlns:p14="http://schemas.microsoft.com/office/powerpoint/2010/main" val="93855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In myelodysplastic syndromes, the number of HLA-matched sibling donor transplants registered is approximately 50 for the last 10 years in recipients aged 0 to 15 years. The standard risk group is frequently performed.</a:t>
            </a:r>
          </a:p>
          <a:p>
            <a:r>
              <a:rPr lang="en-US" altLang="ja-JP" dirty="0"/>
              <a:t>The survival probabilities at 5 years after transplantation in registered patients who received HLA-matched sibling donor transplants in the period between 2012 and 2021 are 91.0</a:t>
            </a:r>
            <a:r>
              <a:rPr lang="ja-JP" altLang="en-US" dirty="0"/>
              <a:t>％ </a:t>
            </a:r>
            <a:r>
              <a:rPr lang="en-US" altLang="ja-JP" dirty="0"/>
              <a:t>in the standard risk group.</a:t>
            </a:r>
            <a:endParaRPr lang="ja-JP" altLang="ja-JP"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a:t>
            </a:r>
            <a:r>
              <a:rPr lang="ja-JP" altLang="ja-JP" dirty="0"/>
              <a:t>／</a:t>
            </a:r>
            <a:r>
              <a:rPr lang="en-US" altLang="ja-JP" dirty="0"/>
              <a:t>MDS with excess blasts-2 (MDS-EB-2)</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7" name="スライド イメージ プレースホルダー 6">
            <a:extLst>
              <a:ext uri="{FF2B5EF4-FFF2-40B4-BE49-F238E27FC236}">
                <a16:creationId xmlns:a16="http://schemas.microsoft.com/office/drawing/2014/main" id="{8F35316C-AC56-A51C-630E-6692951A1963}"/>
              </a:ext>
            </a:extLst>
          </p:cNvPr>
          <p:cNvSpPr>
            <a:spLocks noGrp="1" noRot="1" noChangeAspect="1"/>
          </p:cNvSpPr>
          <p:nvPr>
            <p:ph type="sldImg"/>
          </p:nvPr>
        </p:nvSpPr>
        <p:spPr/>
      </p:sp>
    </p:spTree>
    <p:extLst>
      <p:ext uri="{BB962C8B-B14F-4D97-AF65-F5344CB8AC3E}">
        <p14:creationId xmlns:p14="http://schemas.microsoft.com/office/powerpoint/2010/main" val="27350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a:bodyPr>
          <a:lstStyle/>
          <a:p>
            <a:r>
              <a:rPr lang="en-US" altLang="ja-JP" dirty="0"/>
              <a:t>In myelodysplastic syndromes, the number of HLA-matched sibling donor transplants registered is approximately 530 for the last 10 years in recipients aged 16 years or older (≥16). The advanced risk group has accounted for 63</a:t>
            </a:r>
            <a:r>
              <a:rPr lang="ja-JP" altLang="en-US" dirty="0"/>
              <a:t>％ </a:t>
            </a:r>
            <a:r>
              <a:rPr lang="en-US" altLang="ja-JP" dirty="0"/>
              <a:t>of the transplantation.</a:t>
            </a:r>
          </a:p>
          <a:p>
            <a:r>
              <a:rPr lang="en-US" altLang="ja-JP" dirty="0"/>
              <a:t>The survival probabilities at 5 years after transplantation in registered patients who received HLA-matched sibling donor transplants in the period between 2012 and 2021 are 64.8</a:t>
            </a:r>
            <a:r>
              <a:rPr lang="ja-JP" altLang="en-US" dirty="0"/>
              <a:t>％ </a:t>
            </a:r>
            <a:r>
              <a:rPr lang="en-US" altLang="ja-JP" dirty="0"/>
              <a:t>in the standard risk group and 46.5</a:t>
            </a:r>
            <a:r>
              <a:rPr lang="ja-JP" altLang="en-US" dirty="0"/>
              <a:t>％ </a:t>
            </a:r>
            <a:r>
              <a:rPr lang="en-US" altLang="ja-JP" dirty="0"/>
              <a:t>in the advanced risk group.</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a:t>
            </a:r>
            <a:r>
              <a:rPr lang="ja-JP" altLang="ja-JP" dirty="0"/>
              <a:t>／</a:t>
            </a:r>
            <a:r>
              <a:rPr lang="en-US" altLang="ja-JP" dirty="0"/>
              <a:t>MDS with excess blasts-2 (MDS-EB-2)</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7" name="スライド イメージ プレースホルダー 6">
            <a:extLst>
              <a:ext uri="{FF2B5EF4-FFF2-40B4-BE49-F238E27FC236}">
                <a16:creationId xmlns:a16="http://schemas.microsoft.com/office/drawing/2014/main" id="{F4664D46-40C6-741F-22CD-A054584C7C2D}"/>
              </a:ext>
            </a:extLst>
          </p:cNvPr>
          <p:cNvSpPr>
            <a:spLocks noGrp="1" noRot="1" noChangeAspect="1"/>
          </p:cNvSpPr>
          <p:nvPr>
            <p:ph type="sldImg"/>
          </p:nvPr>
        </p:nvSpPr>
        <p:spPr/>
      </p:sp>
    </p:spTree>
    <p:extLst>
      <p:ext uri="{BB962C8B-B14F-4D97-AF65-F5344CB8AC3E}">
        <p14:creationId xmlns:p14="http://schemas.microsoft.com/office/powerpoint/2010/main" val="797352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In myelodysplastic syndromes, the number of bone marrow transplants from unrelated donors registered is approximately 100 for the last 10 years in recipients aged 0 to 15 years. </a:t>
            </a:r>
          </a:p>
          <a:p>
            <a:r>
              <a:rPr lang="en-US" altLang="ja-JP" dirty="0"/>
              <a:t>The survival probabilities at 5 years after transplantation in registered patients who received bone marrow transplants from unrelated donors in the period between 2012 and 2021 are as high as 87.8</a:t>
            </a:r>
            <a:r>
              <a:rPr lang="ja-JP" altLang="en-US" dirty="0"/>
              <a:t>％ </a:t>
            </a:r>
            <a:r>
              <a:rPr lang="en-US" altLang="ja-JP" dirty="0"/>
              <a:t>in the standard risk group and 72.5</a:t>
            </a:r>
            <a:r>
              <a:rPr lang="ja-JP" altLang="en-US" dirty="0"/>
              <a:t>％ </a:t>
            </a:r>
            <a:r>
              <a:rPr lang="en-US" altLang="ja-JP" dirty="0"/>
              <a:t>in the advanced risk group.</a:t>
            </a:r>
            <a:endParaRPr lang="ja-JP" altLang="ja-JP"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a:t>
            </a:r>
            <a:r>
              <a:rPr lang="ja-JP" altLang="ja-JP" dirty="0"/>
              <a:t>／</a:t>
            </a:r>
            <a:r>
              <a:rPr lang="en-US" altLang="ja-JP" dirty="0"/>
              <a:t>MDS with excess blasts-2 (MDS-EB-2)</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4" name="スライド イメージ プレースホルダー 3">
            <a:extLst>
              <a:ext uri="{FF2B5EF4-FFF2-40B4-BE49-F238E27FC236}">
                <a16:creationId xmlns:a16="http://schemas.microsoft.com/office/drawing/2014/main" id="{ED652506-D386-D099-B948-EFBA864B425C}"/>
              </a:ext>
            </a:extLst>
          </p:cNvPr>
          <p:cNvSpPr>
            <a:spLocks noGrp="1" noRot="1" noChangeAspect="1"/>
          </p:cNvSpPr>
          <p:nvPr>
            <p:ph type="sldImg"/>
          </p:nvPr>
        </p:nvSpPr>
        <p:spPr/>
      </p:sp>
    </p:spTree>
    <p:extLst>
      <p:ext uri="{BB962C8B-B14F-4D97-AF65-F5344CB8AC3E}">
        <p14:creationId xmlns:p14="http://schemas.microsoft.com/office/powerpoint/2010/main" val="3854377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a:bodyPr>
          <a:lstStyle/>
          <a:p>
            <a:r>
              <a:rPr lang="en-US" altLang="ja-JP" dirty="0"/>
              <a:t>In myelodysplastic syndromes, the number of bone marrow transplants from unrelated donors registered is approximately 1,500 for the last 10 years in recipients aged 16 years or older (≥16). The advanced risk group has accounted for around 60</a:t>
            </a:r>
            <a:r>
              <a:rPr lang="ja-JP" altLang="en-US" dirty="0"/>
              <a:t>％ </a:t>
            </a:r>
            <a:r>
              <a:rPr lang="en-US" altLang="ja-JP" dirty="0"/>
              <a:t>of the transplantation.</a:t>
            </a:r>
          </a:p>
          <a:p>
            <a:r>
              <a:rPr lang="en-US" altLang="ja-JP" dirty="0"/>
              <a:t>The survival probabilities at 5 years after transplantation in registered patients who received bone marrow transplants from unrelated donors in the period between 2012 and 2021 are 52.8</a:t>
            </a:r>
            <a:r>
              <a:rPr lang="ja-JP" altLang="en-US" dirty="0"/>
              <a:t>％ </a:t>
            </a:r>
            <a:r>
              <a:rPr lang="en-US" altLang="ja-JP" dirty="0"/>
              <a:t>in the standard risk group and 43.1</a:t>
            </a:r>
            <a:r>
              <a:rPr lang="ja-JP" altLang="en-US" dirty="0"/>
              <a:t>％ </a:t>
            </a:r>
            <a:r>
              <a:rPr lang="en-US" altLang="ja-JP" dirty="0"/>
              <a:t>in the advanced risk group.</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a:t>
            </a:r>
            <a:r>
              <a:rPr lang="ja-JP" altLang="ja-JP" dirty="0"/>
              <a:t>／</a:t>
            </a:r>
            <a:r>
              <a:rPr lang="en-US" altLang="ja-JP" dirty="0"/>
              <a:t>MDS with excess blasts-2 (MDS-EB-2)</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4" name="スライド イメージ プレースホルダー 3">
            <a:extLst>
              <a:ext uri="{FF2B5EF4-FFF2-40B4-BE49-F238E27FC236}">
                <a16:creationId xmlns:a16="http://schemas.microsoft.com/office/drawing/2014/main" id="{1557B6B6-7473-76FE-835E-BC210B668087}"/>
              </a:ext>
            </a:extLst>
          </p:cNvPr>
          <p:cNvSpPr>
            <a:spLocks noGrp="1" noRot="1" noChangeAspect="1"/>
          </p:cNvSpPr>
          <p:nvPr>
            <p:ph type="sldImg"/>
          </p:nvPr>
        </p:nvSpPr>
        <p:spPr/>
      </p:sp>
    </p:spTree>
    <p:extLst>
      <p:ext uri="{BB962C8B-B14F-4D97-AF65-F5344CB8AC3E}">
        <p14:creationId xmlns:p14="http://schemas.microsoft.com/office/powerpoint/2010/main" val="885310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In myelodysplastic syndromes, the number of cord blood transplants from unrelated donors registered is below 50 for the last 10 years in recipients aged 0 to 15 years.</a:t>
            </a:r>
          </a:p>
          <a:p>
            <a:r>
              <a:rPr lang="en-US" altLang="ja-JP" dirty="0"/>
              <a:t>The survival probabilities at 5 years after transplantation in registered patients who received cord blood transplants from unrelated donors in the period between 2012 and 2021 are 75.0</a:t>
            </a:r>
            <a:r>
              <a:rPr lang="ja-JP" altLang="en-US" dirty="0"/>
              <a:t>％ </a:t>
            </a:r>
            <a:r>
              <a:rPr lang="en-US" altLang="ja-JP" dirty="0"/>
              <a:t>in the standard risk group and 63.8</a:t>
            </a:r>
            <a:r>
              <a:rPr lang="ja-JP" altLang="en-US" dirty="0"/>
              <a:t>％ </a:t>
            </a:r>
            <a:r>
              <a:rPr lang="en-US" altLang="ja-JP" dirty="0"/>
              <a:t>in the advanced risk group.</a:t>
            </a:r>
          </a:p>
          <a:p>
            <a:endParaRPr lang="en-US" altLang="ja-JP" dirty="0"/>
          </a:p>
          <a:p>
            <a:r>
              <a:rPr lang="en-US" altLang="ja-JP" dirty="0"/>
              <a:t> </a:t>
            </a:r>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a:t>
            </a:r>
            <a:r>
              <a:rPr lang="ja-JP" altLang="ja-JP" dirty="0"/>
              <a:t>／</a:t>
            </a:r>
            <a:r>
              <a:rPr lang="en-US" altLang="ja-JP" dirty="0"/>
              <a:t>MDS with excess blasts-2 (MDS-EB-2)</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4" name="スライド イメージ プレースホルダー 3">
            <a:extLst>
              <a:ext uri="{FF2B5EF4-FFF2-40B4-BE49-F238E27FC236}">
                <a16:creationId xmlns:a16="http://schemas.microsoft.com/office/drawing/2014/main" id="{184ECE44-C3EA-8136-2DEB-78CB29252758}"/>
              </a:ext>
            </a:extLst>
          </p:cNvPr>
          <p:cNvSpPr>
            <a:spLocks noGrp="1" noRot="1" noChangeAspect="1"/>
          </p:cNvSpPr>
          <p:nvPr>
            <p:ph type="sldImg"/>
          </p:nvPr>
        </p:nvSpPr>
        <p:spPr/>
      </p:sp>
    </p:spTree>
    <p:extLst>
      <p:ext uri="{BB962C8B-B14F-4D97-AF65-F5344CB8AC3E}">
        <p14:creationId xmlns:p14="http://schemas.microsoft.com/office/powerpoint/2010/main" val="3282275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a:bodyPr>
          <a:lstStyle/>
          <a:p>
            <a:r>
              <a:rPr lang="en-US" altLang="ja-JP" dirty="0"/>
              <a:t>In myelodysplastic syndromes, the number of cord blood transplants from unrelated donors registered is 1,100 for the last 10 years in recipients aged 16 years or older (≥16). The advanced risk group has accounted for around 70</a:t>
            </a:r>
            <a:r>
              <a:rPr lang="ja-JP" altLang="en-US" dirty="0"/>
              <a:t>％ </a:t>
            </a:r>
            <a:r>
              <a:rPr lang="en-US" altLang="ja-JP" dirty="0"/>
              <a:t>of the transplantation.</a:t>
            </a:r>
          </a:p>
          <a:p>
            <a:r>
              <a:rPr lang="en-US" altLang="ja-JP" dirty="0"/>
              <a:t>The survival probabilities at 5 years after transplantation in registered patients who received cord blood transplants from unrelated donors in the period between 2012 and 2021 are 51.0</a:t>
            </a:r>
            <a:r>
              <a:rPr lang="ja-JP" altLang="en-US" dirty="0"/>
              <a:t>％ </a:t>
            </a:r>
            <a:r>
              <a:rPr lang="en-US" altLang="ja-JP" dirty="0"/>
              <a:t>in the standard risk group and 42.3</a:t>
            </a:r>
            <a:r>
              <a:rPr lang="ja-JP" altLang="en-US" dirty="0"/>
              <a:t>％ </a:t>
            </a:r>
            <a:r>
              <a:rPr lang="en-US" altLang="ja-JP" dirty="0"/>
              <a:t>in the advanced risk group.</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a:t>
            </a:r>
            <a:r>
              <a:rPr lang="ja-JP" altLang="ja-JP" dirty="0"/>
              <a:t>／</a:t>
            </a:r>
            <a:r>
              <a:rPr lang="en-US" altLang="ja-JP" dirty="0"/>
              <a:t>MDS with excess blasts-2 (MDS-EB-2)</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4" name="スライド イメージ プレースホルダー 3">
            <a:extLst>
              <a:ext uri="{FF2B5EF4-FFF2-40B4-BE49-F238E27FC236}">
                <a16:creationId xmlns:a16="http://schemas.microsoft.com/office/drawing/2014/main" id="{A00125A7-F798-6797-8516-86503240E42C}"/>
              </a:ext>
            </a:extLst>
          </p:cNvPr>
          <p:cNvSpPr>
            <a:spLocks noGrp="1" noRot="1" noChangeAspect="1"/>
          </p:cNvSpPr>
          <p:nvPr>
            <p:ph type="sldImg"/>
          </p:nvPr>
        </p:nvSpPr>
        <p:spPr/>
      </p:sp>
    </p:spTree>
    <p:extLst>
      <p:ext uri="{BB962C8B-B14F-4D97-AF65-F5344CB8AC3E}">
        <p14:creationId xmlns:p14="http://schemas.microsoft.com/office/powerpoint/2010/main" val="139961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number of peripheral blood stem cell transplantation from related donors in older age groups has increased.</a:t>
            </a:r>
            <a:endParaRPr lang="ja-JP" altLang="ja-JP" dirty="0"/>
          </a:p>
        </p:txBody>
      </p:sp>
      <p:sp>
        <p:nvSpPr>
          <p:cNvPr id="5" name="スライド イメージ プレースホルダー 4">
            <a:extLst>
              <a:ext uri="{FF2B5EF4-FFF2-40B4-BE49-F238E27FC236}">
                <a16:creationId xmlns:a16="http://schemas.microsoft.com/office/drawing/2014/main" id="{54EABFAE-0806-7443-59DD-5EB702BA455A}"/>
              </a:ext>
            </a:extLst>
          </p:cNvPr>
          <p:cNvSpPr>
            <a:spLocks noGrp="1" noRot="1" noChangeAspect="1"/>
          </p:cNvSpPr>
          <p:nvPr>
            <p:ph type="sldImg"/>
          </p:nvPr>
        </p:nvSpPr>
        <p:spPr/>
      </p:sp>
    </p:spTree>
    <p:extLst>
      <p:ext uri="{BB962C8B-B14F-4D97-AF65-F5344CB8AC3E}">
        <p14:creationId xmlns:p14="http://schemas.microsoft.com/office/powerpoint/2010/main" val="208805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non-Hodgkin lymphoma, the number of allogeneic transplants registered is approximately 100 for the last 10 years for recipients aged 0 to 15 years. Cord blood transplantation from unrelated donors is frequently performed.</a:t>
            </a:r>
          </a:p>
          <a:p>
            <a:r>
              <a:rPr lang="en-US" altLang="ja-JP" dirty="0"/>
              <a:t>The survival probability at 5 years after transplantation in registered patients who received allogeneic transplants in the period between 2012 and 2021 is 73.2</a:t>
            </a:r>
            <a:r>
              <a:rPr lang="ja-JP" altLang="en-US" dirty="0"/>
              <a:t>％ </a:t>
            </a:r>
            <a:r>
              <a:rPr lang="en-US" altLang="ja-JP" dirty="0"/>
              <a:t>for cord blood transplants from unrelated donors.</a:t>
            </a:r>
          </a:p>
        </p:txBody>
      </p:sp>
      <p:sp>
        <p:nvSpPr>
          <p:cNvPr id="4" name="スライド イメージ プレースホルダー 3">
            <a:extLst>
              <a:ext uri="{FF2B5EF4-FFF2-40B4-BE49-F238E27FC236}">
                <a16:creationId xmlns:a16="http://schemas.microsoft.com/office/drawing/2014/main" id="{5C309012-D172-937C-986D-8C2A2CED5313}"/>
              </a:ext>
            </a:extLst>
          </p:cNvPr>
          <p:cNvSpPr>
            <a:spLocks noGrp="1" noRot="1" noChangeAspect="1"/>
          </p:cNvSpPr>
          <p:nvPr>
            <p:ph type="sldImg"/>
          </p:nvPr>
        </p:nvSpPr>
        <p:spPr/>
      </p:sp>
    </p:spTree>
    <p:extLst>
      <p:ext uri="{BB962C8B-B14F-4D97-AF65-F5344CB8AC3E}">
        <p14:creationId xmlns:p14="http://schemas.microsoft.com/office/powerpoint/2010/main" val="1499039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non-Hodgkin lymphoma, the number of allogeneic transplants registered is more than 2,000 for the last 10 years in recipients aged 16 years or older (≥16). Cord blood transplantation from unrelated donors is frequently performed.</a:t>
            </a:r>
          </a:p>
          <a:p>
            <a:r>
              <a:rPr lang="en-US" altLang="ja-JP" dirty="0"/>
              <a:t>The survival probabilities at 5 years after transplantation in registered patients who received allogeneic transplants in the period between 2012 and 2021 are around 50% for bone marrow transplants from related or unrelated donors, and around 39% for peripheral blood stem cell transplants from related donors or cord blood transplants from unrelated donors.</a:t>
            </a:r>
          </a:p>
        </p:txBody>
      </p:sp>
      <p:sp>
        <p:nvSpPr>
          <p:cNvPr id="4" name="スライド イメージ プレースホルダー 3">
            <a:extLst>
              <a:ext uri="{FF2B5EF4-FFF2-40B4-BE49-F238E27FC236}">
                <a16:creationId xmlns:a16="http://schemas.microsoft.com/office/drawing/2014/main" id="{CEA6503B-AE1A-BDA1-9F78-1E047C47B1D0}"/>
              </a:ext>
            </a:extLst>
          </p:cNvPr>
          <p:cNvSpPr>
            <a:spLocks noGrp="1" noRot="1" noChangeAspect="1"/>
          </p:cNvSpPr>
          <p:nvPr>
            <p:ph type="sldImg"/>
          </p:nvPr>
        </p:nvSpPr>
        <p:spPr/>
      </p:sp>
    </p:spTree>
    <p:extLst>
      <p:ext uri="{BB962C8B-B14F-4D97-AF65-F5344CB8AC3E}">
        <p14:creationId xmlns:p14="http://schemas.microsoft.com/office/powerpoint/2010/main" val="4261262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non-Hodgkin lymphoma, the number of HLA-matched sibling donor transplants registered is approximately 500 for the last 10 years in recipients aged 16 years or older (≥16). Those with untreated / PIF / relapse at transplantation has accounted for around 40</a:t>
            </a:r>
            <a:r>
              <a:rPr lang="ja-JP" altLang="en-US" dirty="0"/>
              <a:t>％ </a:t>
            </a:r>
            <a:r>
              <a:rPr lang="en-US" altLang="ja-JP" dirty="0"/>
              <a:t>of the transplantation.</a:t>
            </a:r>
          </a:p>
          <a:p>
            <a:r>
              <a:rPr lang="en-US" altLang="ja-JP" dirty="0"/>
              <a:t>The survival probabilities at 5 years after transplantation in registered patients who received HLA-matched sibling donor transplants in the period between 2012 and 2021 are around 75% for those with ≥2CR, 66.8% for those with 1CR, around 55% for those with PR, and 29.4% for those with untreated / PIF / relapse at transplantation.</a:t>
            </a:r>
          </a:p>
        </p:txBody>
      </p:sp>
      <p:sp>
        <p:nvSpPr>
          <p:cNvPr id="4" name="スライド イメージ プレースホルダー 3">
            <a:extLst>
              <a:ext uri="{FF2B5EF4-FFF2-40B4-BE49-F238E27FC236}">
                <a16:creationId xmlns:a16="http://schemas.microsoft.com/office/drawing/2014/main" id="{86014C70-DEEE-DF5F-7913-76DD20E819DB}"/>
              </a:ext>
            </a:extLst>
          </p:cNvPr>
          <p:cNvSpPr>
            <a:spLocks noGrp="1" noRot="1" noChangeAspect="1"/>
          </p:cNvSpPr>
          <p:nvPr>
            <p:ph type="sldImg"/>
          </p:nvPr>
        </p:nvSpPr>
        <p:spPr/>
      </p:sp>
    </p:spTree>
    <p:extLst>
      <p:ext uri="{BB962C8B-B14F-4D97-AF65-F5344CB8AC3E}">
        <p14:creationId xmlns:p14="http://schemas.microsoft.com/office/powerpoint/2010/main" val="1614342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non-Hodgkin lymphoma, the number of bone marrow transplants from unrelated donors registered is approximately 30 for the last 10 years in recipients aged 0 to 15 years.</a:t>
            </a:r>
          </a:p>
          <a:p>
            <a:r>
              <a:rPr lang="en-US" altLang="ja-JP" dirty="0"/>
              <a:t>The survival probability at 5 years after transplantation in registered patients who received bone marrow transplants from unrelated donors in the period between 2012 and 2021 are 65.5</a:t>
            </a:r>
            <a:r>
              <a:rPr lang="ja-JP" altLang="en-US" dirty="0"/>
              <a:t>％ </a:t>
            </a:r>
            <a:r>
              <a:rPr lang="en-US" altLang="ja-JP" dirty="0"/>
              <a:t>for those with untreated / PIF / relapse at transplantation.</a:t>
            </a:r>
          </a:p>
        </p:txBody>
      </p:sp>
      <p:sp>
        <p:nvSpPr>
          <p:cNvPr id="4" name="スライド イメージ プレースホルダー 3">
            <a:extLst>
              <a:ext uri="{FF2B5EF4-FFF2-40B4-BE49-F238E27FC236}">
                <a16:creationId xmlns:a16="http://schemas.microsoft.com/office/drawing/2014/main" id="{A7C7AA92-0536-7F14-95F1-8454058894D9}"/>
              </a:ext>
            </a:extLst>
          </p:cNvPr>
          <p:cNvSpPr>
            <a:spLocks noGrp="1" noRot="1" noChangeAspect="1"/>
          </p:cNvSpPr>
          <p:nvPr>
            <p:ph type="sldImg"/>
          </p:nvPr>
        </p:nvSpPr>
        <p:spPr/>
      </p:sp>
    </p:spTree>
    <p:extLst>
      <p:ext uri="{BB962C8B-B14F-4D97-AF65-F5344CB8AC3E}">
        <p14:creationId xmlns:p14="http://schemas.microsoft.com/office/powerpoint/2010/main" val="1956721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non-Hodgkin lymphoma, the number of bone marrow transplants from unrelated donors registered is approximately 600 for the last 10 years in recipients aged 16 years or older (≥16). Untreated, PIF, or relapse at transplantation has accounted for around 40</a:t>
            </a:r>
            <a:r>
              <a:rPr lang="ja-JP" altLang="en-US" dirty="0"/>
              <a:t>％ </a:t>
            </a:r>
            <a:r>
              <a:rPr lang="en-US" altLang="ja-JP" dirty="0"/>
              <a:t>of the transplantation.</a:t>
            </a:r>
          </a:p>
          <a:p>
            <a:r>
              <a:rPr lang="en-US" altLang="ja-JP" dirty="0"/>
              <a:t>The survival probabilities at 5 years after transplantation in registered patients who received bone marrow transplants from unrelated donors in the period between 2012 and 2021 are 58 to 66</a:t>
            </a:r>
            <a:r>
              <a:rPr lang="ja-JP" altLang="en-US" dirty="0"/>
              <a:t>％ </a:t>
            </a:r>
            <a:r>
              <a:rPr lang="en-US" altLang="ja-JP" dirty="0"/>
              <a:t>for those with CR, around 50</a:t>
            </a:r>
            <a:r>
              <a:rPr lang="ja-JP" altLang="en-US" dirty="0"/>
              <a:t>％ </a:t>
            </a:r>
            <a:r>
              <a:rPr lang="en-US" altLang="ja-JP" dirty="0"/>
              <a:t>for those with PR, and 33.6% for those with untreated / PIF / relapse at transplantation.</a:t>
            </a:r>
          </a:p>
        </p:txBody>
      </p:sp>
      <p:sp>
        <p:nvSpPr>
          <p:cNvPr id="5" name="スライド イメージ プレースホルダー 4">
            <a:extLst>
              <a:ext uri="{FF2B5EF4-FFF2-40B4-BE49-F238E27FC236}">
                <a16:creationId xmlns:a16="http://schemas.microsoft.com/office/drawing/2014/main" id="{93927B0A-1C39-9BD9-6752-E3AED974DFA6}"/>
              </a:ext>
            </a:extLst>
          </p:cNvPr>
          <p:cNvSpPr>
            <a:spLocks noGrp="1" noRot="1" noChangeAspect="1"/>
          </p:cNvSpPr>
          <p:nvPr>
            <p:ph type="sldImg"/>
          </p:nvPr>
        </p:nvSpPr>
        <p:spPr/>
      </p:sp>
    </p:spTree>
    <p:extLst>
      <p:ext uri="{BB962C8B-B14F-4D97-AF65-F5344CB8AC3E}">
        <p14:creationId xmlns:p14="http://schemas.microsoft.com/office/powerpoint/2010/main" val="3975699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non-Hodgkin lymphoma, the number of cord blood transplants from unrelated donors registered is below 50 for the last 10 years in recipients aged 0 to 15 years.</a:t>
            </a:r>
            <a:endParaRPr lang="ja-JP" altLang="ja-JP" dirty="0"/>
          </a:p>
          <a:p>
            <a:r>
              <a:rPr lang="en-US" altLang="ja-JP" dirty="0"/>
              <a:t>The survival probabilities at 5 years after transplantation in registered patients who received cord blood transplants from unrelated donors in the period between 2012 and 2021 are 76.9% for those with 1CR and 57.4% for those with untreated / PIF / relapse at transplantation.</a:t>
            </a:r>
            <a:endParaRPr lang="ja-JP" altLang="ja-JP" dirty="0"/>
          </a:p>
        </p:txBody>
      </p:sp>
      <p:sp>
        <p:nvSpPr>
          <p:cNvPr id="4" name="スライド イメージ プレースホルダー 3">
            <a:extLst>
              <a:ext uri="{FF2B5EF4-FFF2-40B4-BE49-F238E27FC236}">
                <a16:creationId xmlns:a16="http://schemas.microsoft.com/office/drawing/2014/main" id="{D891CE1B-4679-3483-E122-B7B2FBD18543}"/>
              </a:ext>
            </a:extLst>
          </p:cNvPr>
          <p:cNvSpPr>
            <a:spLocks noGrp="1" noRot="1" noChangeAspect="1"/>
          </p:cNvSpPr>
          <p:nvPr>
            <p:ph type="sldImg"/>
          </p:nvPr>
        </p:nvSpPr>
        <p:spPr/>
      </p:sp>
    </p:spTree>
    <p:extLst>
      <p:ext uri="{BB962C8B-B14F-4D97-AF65-F5344CB8AC3E}">
        <p14:creationId xmlns:p14="http://schemas.microsoft.com/office/powerpoint/2010/main" val="4177555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non-Hodgkin lymphoma, the number of cord blood transplants from unrelated donors registered is approximately 900 for the last 10 years in recipients aged 16 years or older (≥16). Untreated, PIF, or relapse at transplantation accounted for 50</a:t>
            </a:r>
            <a:r>
              <a:rPr lang="ja-JP" altLang="en-US" dirty="0"/>
              <a:t>％ </a:t>
            </a:r>
            <a:r>
              <a:rPr lang="en-US" altLang="ja-JP" dirty="0"/>
              <a:t>of the transplantation.</a:t>
            </a:r>
          </a:p>
          <a:p>
            <a:r>
              <a:rPr lang="en-US" altLang="ja-JP" dirty="0"/>
              <a:t>The survival probabilities at 5 years after transplantation in registered patients who received cord blood transplants from unrelated donors in the period between 2012 and 2021 are 55.3% for those with 1CR, 51.4% for those with 1PR, and 27.9% for those with untreated / PIF / relapse at transplantation.</a:t>
            </a:r>
          </a:p>
        </p:txBody>
      </p:sp>
      <p:sp>
        <p:nvSpPr>
          <p:cNvPr id="4" name="スライド イメージ プレースホルダー 3">
            <a:extLst>
              <a:ext uri="{FF2B5EF4-FFF2-40B4-BE49-F238E27FC236}">
                <a16:creationId xmlns:a16="http://schemas.microsoft.com/office/drawing/2014/main" id="{AFC9E95E-07C1-4673-B292-ACED77CDD566}"/>
              </a:ext>
            </a:extLst>
          </p:cNvPr>
          <p:cNvSpPr>
            <a:spLocks noGrp="1" noRot="1" noChangeAspect="1"/>
          </p:cNvSpPr>
          <p:nvPr>
            <p:ph type="sldImg"/>
          </p:nvPr>
        </p:nvSpPr>
        <p:spPr/>
      </p:sp>
    </p:spTree>
    <p:extLst>
      <p:ext uri="{BB962C8B-B14F-4D97-AF65-F5344CB8AC3E}">
        <p14:creationId xmlns:p14="http://schemas.microsoft.com/office/powerpoint/2010/main" val="1343595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multiple myeloma, the number of autologous transplants registration accounted 7,000 for the last 10 years in recipients aged 16 years or older (≥16).</a:t>
            </a:r>
          </a:p>
          <a:p>
            <a:r>
              <a:rPr lang="en-US" altLang="ja-JP" dirty="0"/>
              <a:t>The survival probability at 5 years after transplantation in registered patients who received autologous transplants in the period between 2012 and 2021 is 73.7%.</a:t>
            </a:r>
            <a:endParaRPr lang="ja-JP" altLang="en-US" dirty="0"/>
          </a:p>
        </p:txBody>
      </p:sp>
      <p:sp>
        <p:nvSpPr>
          <p:cNvPr id="4" name="スライド イメージ プレースホルダー 3">
            <a:extLst>
              <a:ext uri="{FF2B5EF4-FFF2-40B4-BE49-F238E27FC236}">
                <a16:creationId xmlns:a16="http://schemas.microsoft.com/office/drawing/2014/main" id="{BA5CFA86-D7E8-8D69-9924-6E60E02716CF}"/>
              </a:ext>
            </a:extLst>
          </p:cNvPr>
          <p:cNvSpPr>
            <a:spLocks noGrp="1" noRot="1" noChangeAspect="1"/>
          </p:cNvSpPr>
          <p:nvPr>
            <p:ph type="sldImg"/>
          </p:nvPr>
        </p:nvSpPr>
        <p:spPr/>
      </p:sp>
    </p:spTree>
    <p:extLst>
      <p:ext uri="{BB962C8B-B14F-4D97-AF65-F5344CB8AC3E}">
        <p14:creationId xmlns:p14="http://schemas.microsoft.com/office/powerpoint/2010/main" val="2336602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multiple myeloma, the number of allogeneic transplants registered is approximately 70 for the last 10 years in recipients aged 16 years or older (≥16).</a:t>
            </a:r>
          </a:p>
          <a:p>
            <a:r>
              <a:rPr lang="en-US" altLang="ja-JP" dirty="0"/>
              <a:t>The survival probabilities at 5 years after transplantation in registered patients who received allogeneic transplants in the period between 2012 and 2021 are 43.9% for peripheral blood stem cell transplants from related donors and 28.6% for bone marrow transplants from unrelated donors.</a:t>
            </a:r>
          </a:p>
        </p:txBody>
      </p:sp>
      <p:sp>
        <p:nvSpPr>
          <p:cNvPr id="4" name="スライド イメージ プレースホルダー 3">
            <a:extLst>
              <a:ext uri="{FF2B5EF4-FFF2-40B4-BE49-F238E27FC236}">
                <a16:creationId xmlns:a16="http://schemas.microsoft.com/office/drawing/2014/main" id="{A5DE9CC2-AACF-E0D9-751A-46D9BB7EB962}"/>
              </a:ext>
            </a:extLst>
          </p:cNvPr>
          <p:cNvSpPr>
            <a:spLocks noGrp="1" noRot="1" noChangeAspect="1"/>
          </p:cNvSpPr>
          <p:nvPr>
            <p:ph type="sldImg"/>
          </p:nvPr>
        </p:nvSpPr>
        <p:spPr/>
      </p:sp>
    </p:spTree>
    <p:extLst>
      <p:ext uri="{BB962C8B-B14F-4D97-AF65-F5344CB8AC3E}">
        <p14:creationId xmlns:p14="http://schemas.microsoft.com/office/powerpoint/2010/main" val="455363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multiple myeloma, the number of autologous transplants registered is approximately 6,900 for the last 10 years in recipients aged 16 years or older (≥16). Those with VGPR or PR at transplantation has accounted for around 35</a:t>
            </a:r>
            <a:r>
              <a:rPr lang="ja-JP" altLang="ja-JP" dirty="0"/>
              <a:t>％</a:t>
            </a:r>
            <a:r>
              <a:rPr lang="en-US" altLang="ja-JP" dirty="0"/>
              <a:t> of the transplantation.</a:t>
            </a:r>
            <a:endParaRPr lang="ja-JP" altLang="ja-JP" dirty="0"/>
          </a:p>
          <a:p>
            <a:r>
              <a:rPr lang="en-US" altLang="ja-JP" dirty="0"/>
              <a:t>The survival probabilities at 5 years after transplantation in registered patients who received autologous transplants in the period between 2012 and 2021 are 78.2% for those with CR/</a:t>
            </a:r>
            <a:r>
              <a:rPr lang="en-US" altLang="ja-JP" dirty="0" err="1"/>
              <a:t>sCR</a:t>
            </a:r>
            <a:r>
              <a:rPr lang="en-US" altLang="ja-JP" dirty="0"/>
              <a:t>, 74.4% for those with VGPR and 71.7% for those with PR at transplantation.</a:t>
            </a:r>
            <a:endParaRPr lang="ja-JP" altLang="ja-JP" dirty="0"/>
          </a:p>
        </p:txBody>
      </p:sp>
      <p:sp>
        <p:nvSpPr>
          <p:cNvPr id="4" name="スライド イメージ プレースホルダー 3">
            <a:extLst>
              <a:ext uri="{FF2B5EF4-FFF2-40B4-BE49-F238E27FC236}">
                <a16:creationId xmlns:a16="http://schemas.microsoft.com/office/drawing/2014/main" id="{4A7E5DAD-F17A-F849-947F-AF8DA2D3970B}"/>
              </a:ext>
            </a:extLst>
          </p:cNvPr>
          <p:cNvSpPr>
            <a:spLocks noGrp="1" noRot="1" noChangeAspect="1"/>
          </p:cNvSpPr>
          <p:nvPr>
            <p:ph type="sldImg"/>
          </p:nvPr>
        </p:nvSpPr>
        <p:spPr/>
      </p:sp>
    </p:spTree>
    <p:extLst>
      <p:ext uri="{BB962C8B-B14F-4D97-AF65-F5344CB8AC3E}">
        <p14:creationId xmlns:p14="http://schemas.microsoft.com/office/powerpoint/2010/main" val="374911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both bone marrow transplantation and peripheral blood stem cell transplantation from unrelated donors, the proportion of transplants in older age groups has increased, and those aged 50 years or older accounted for more than 50</a:t>
            </a:r>
            <a:r>
              <a:rPr lang="ja-JP" altLang="en-US" dirty="0"/>
              <a:t>％ </a:t>
            </a:r>
            <a:r>
              <a:rPr lang="en-US" altLang="ja-JP" dirty="0"/>
              <a:t>of the each</a:t>
            </a:r>
            <a:r>
              <a:rPr lang="ja-JP" altLang="en-US" dirty="0"/>
              <a:t>　</a:t>
            </a:r>
            <a:r>
              <a:rPr lang="en-US" altLang="ja-JP" dirty="0"/>
              <a:t>transplantation. The proportion of transplants in those aged 50 years or older is particularly high in peripheral blood stem cell transplantation.</a:t>
            </a:r>
            <a:endParaRPr lang="ja-JP" altLang="ja-JP" dirty="0"/>
          </a:p>
        </p:txBody>
      </p:sp>
      <p:sp>
        <p:nvSpPr>
          <p:cNvPr id="5" name="スライド イメージ プレースホルダー 4">
            <a:extLst>
              <a:ext uri="{FF2B5EF4-FFF2-40B4-BE49-F238E27FC236}">
                <a16:creationId xmlns:a16="http://schemas.microsoft.com/office/drawing/2014/main" id="{4E879172-B26B-A902-F197-A3650C45B935}"/>
              </a:ext>
            </a:extLst>
          </p:cNvPr>
          <p:cNvSpPr>
            <a:spLocks noGrp="1" noRot="1" noChangeAspect="1"/>
          </p:cNvSpPr>
          <p:nvPr>
            <p:ph type="sldImg"/>
          </p:nvPr>
        </p:nvSpPr>
        <p:spPr/>
      </p:sp>
    </p:spTree>
    <p:extLst>
      <p:ext uri="{BB962C8B-B14F-4D97-AF65-F5344CB8AC3E}">
        <p14:creationId xmlns:p14="http://schemas.microsoft.com/office/powerpoint/2010/main" val="3861377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multiple myeloma, the number of allogeneic transplants registered is around 70 for the last 10 years in recipients aged 16 years or older (≥16). Partial response at the time of transplant was most frequent among all disease status.</a:t>
            </a:r>
          </a:p>
          <a:p>
            <a:r>
              <a:rPr lang="en-US" altLang="ja-JP" dirty="0"/>
              <a:t>The survival probabilities at 5 years after transplantation in registered patients who received allogeneic transplants in the period between 2012 and 2021 is around 30% for those with VGPR and PR at transplantation.</a:t>
            </a:r>
          </a:p>
        </p:txBody>
      </p:sp>
      <p:sp>
        <p:nvSpPr>
          <p:cNvPr id="4" name="スライド イメージ プレースホルダー 3">
            <a:extLst>
              <a:ext uri="{FF2B5EF4-FFF2-40B4-BE49-F238E27FC236}">
                <a16:creationId xmlns:a16="http://schemas.microsoft.com/office/drawing/2014/main" id="{D60F3740-4B5F-F0B1-5BAE-B466279D2387}"/>
              </a:ext>
            </a:extLst>
          </p:cNvPr>
          <p:cNvSpPr>
            <a:spLocks noGrp="1" noRot="1" noChangeAspect="1"/>
          </p:cNvSpPr>
          <p:nvPr>
            <p:ph type="sldImg"/>
          </p:nvPr>
        </p:nvSpPr>
        <p:spPr/>
      </p:sp>
    </p:spTree>
    <p:extLst>
      <p:ext uri="{BB962C8B-B14F-4D97-AF65-F5344CB8AC3E}">
        <p14:creationId xmlns:p14="http://schemas.microsoft.com/office/powerpoint/2010/main" val="3864054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aplastic anemia, the number of allogeneic transplants registered is approximately 300 for the last 10 years for recipients aged 0 to 15 years. Bone marrow transplantation from related donors and unrelated donors are frequently performed.</a:t>
            </a:r>
          </a:p>
          <a:p>
            <a:r>
              <a:rPr lang="en-US" altLang="ja-JP" dirty="0"/>
              <a:t>The survival probabilities at 5 years after transplantation in registered patients who received allogeneic transplants in the period between 2012 and 2021 are as high as 90</a:t>
            </a:r>
            <a:r>
              <a:rPr lang="ja-JP" altLang="en-US" dirty="0"/>
              <a:t>％ </a:t>
            </a:r>
            <a:r>
              <a:rPr lang="en-US" altLang="ja-JP" dirty="0"/>
              <a:t>or more for bone marrow transplants from related donors and transplants unrelated donors.</a:t>
            </a:r>
          </a:p>
        </p:txBody>
      </p:sp>
      <p:sp>
        <p:nvSpPr>
          <p:cNvPr id="4" name="スライド イメージ プレースホルダー 3">
            <a:extLst>
              <a:ext uri="{FF2B5EF4-FFF2-40B4-BE49-F238E27FC236}">
                <a16:creationId xmlns:a16="http://schemas.microsoft.com/office/drawing/2014/main" id="{B7F9E7F8-F71C-1833-8D49-5532CDA45567}"/>
              </a:ext>
            </a:extLst>
          </p:cNvPr>
          <p:cNvSpPr>
            <a:spLocks noGrp="1" noRot="1" noChangeAspect="1"/>
          </p:cNvSpPr>
          <p:nvPr>
            <p:ph type="sldImg"/>
          </p:nvPr>
        </p:nvSpPr>
        <p:spPr/>
      </p:sp>
    </p:spTree>
    <p:extLst>
      <p:ext uri="{BB962C8B-B14F-4D97-AF65-F5344CB8AC3E}">
        <p14:creationId xmlns:p14="http://schemas.microsoft.com/office/powerpoint/2010/main" val="25592202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aplastic anemia, the number of allogeneic transplants registered is 660 for the last 10 years in recipients aged 16 years or older (≥16). Bone marrow transplantation from unrelated donors has accounted for around 40</a:t>
            </a:r>
            <a:r>
              <a:rPr lang="ja-JP" altLang="en-US" dirty="0"/>
              <a:t>％ </a:t>
            </a:r>
            <a:r>
              <a:rPr lang="en-US" altLang="ja-JP" dirty="0"/>
              <a:t>of the transplantation.</a:t>
            </a:r>
          </a:p>
          <a:p>
            <a:r>
              <a:rPr lang="en-US" altLang="ja-JP" dirty="0"/>
              <a:t>The survival probabilities at 5 years after transplantation in registered patients who received allogeneic transplants in the period between 2012 and 2021 are 64</a:t>
            </a:r>
            <a:r>
              <a:rPr lang="ja-JP" altLang="en-US" dirty="0"/>
              <a:t>％ </a:t>
            </a:r>
            <a:r>
              <a:rPr lang="en-US" altLang="ja-JP" dirty="0"/>
              <a:t>or more from related donors and unrelated donors, and 88.4% for bone marrow transplants from related donors.</a:t>
            </a:r>
          </a:p>
        </p:txBody>
      </p:sp>
      <p:sp>
        <p:nvSpPr>
          <p:cNvPr id="4" name="スライド イメージ プレースホルダー 3">
            <a:extLst>
              <a:ext uri="{FF2B5EF4-FFF2-40B4-BE49-F238E27FC236}">
                <a16:creationId xmlns:a16="http://schemas.microsoft.com/office/drawing/2014/main" id="{B7718CB8-658E-4580-C7B2-772E2C76213C}"/>
              </a:ext>
            </a:extLst>
          </p:cNvPr>
          <p:cNvSpPr>
            <a:spLocks noGrp="1" noRot="1" noChangeAspect="1"/>
          </p:cNvSpPr>
          <p:nvPr>
            <p:ph type="sldImg"/>
          </p:nvPr>
        </p:nvSpPr>
        <p:spPr/>
      </p:sp>
    </p:spTree>
    <p:extLst>
      <p:ext uri="{BB962C8B-B14F-4D97-AF65-F5344CB8AC3E}">
        <p14:creationId xmlns:p14="http://schemas.microsoft.com/office/powerpoint/2010/main" val="2129718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aplastic anemia, the number of HLA-matched sibling donor transplants, bone marrow transplants from unrelated donors and cord blood transplants from unrelated donors registered are approximately 260 for the last 10 years in recipients aged 0 to 15 years. </a:t>
            </a:r>
          </a:p>
          <a:p>
            <a:r>
              <a:rPr lang="en-US" altLang="ja-JP" dirty="0"/>
              <a:t>The survival probabilities at 5 years after transplantation in registered recipients in the period between 2012 and 2021 are 90</a:t>
            </a:r>
            <a:r>
              <a:rPr lang="ja-JP" altLang="en-US" dirty="0"/>
              <a:t>％ </a:t>
            </a:r>
            <a:r>
              <a:rPr lang="en-US" altLang="ja-JP" dirty="0"/>
              <a:t>or more.</a:t>
            </a:r>
          </a:p>
        </p:txBody>
      </p:sp>
      <p:sp>
        <p:nvSpPr>
          <p:cNvPr id="4" name="スライド イメージ プレースホルダー 3">
            <a:extLst>
              <a:ext uri="{FF2B5EF4-FFF2-40B4-BE49-F238E27FC236}">
                <a16:creationId xmlns:a16="http://schemas.microsoft.com/office/drawing/2014/main" id="{43966FA4-2C06-E293-5E79-663AB38B2677}"/>
              </a:ext>
            </a:extLst>
          </p:cNvPr>
          <p:cNvSpPr>
            <a:spLocks noGrp="1" noRot="1" noChangeAspect="1"/>
          </p:cNvSpPr>
          <p:nvPr>
            <p:ph type="sldImg"/>
          </p:nvPr>
        </p:nvSpPr>
        <p:spPr/>
      </p:sp>
    </p:spTree>
    <p:extLst>
      <p:ext uri="{BB962C8B-B14F-4D97-AF65-F5344CB8AC3E}">
        <p14:creationId xmlns:p14="http://schemas.microsoft.com/office/powerpoint/2010/main" val="960585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aplastic anemia, the number of HLA-matched sibling donor transplants, bone marrow transplants from unrelated donors and cord blood transplants from unrelated donors registered are approximately 600 for the last 10 years in recipients aged 16 years or older (≥16). Bone marrow transplantation from unrelated donors is frequently performed.</a:t>
            </a:r>
          </a:p>
          <a:p>
            <a:r>
              <a:rPr lang="en-US" altLang="ja-JP" dirty="0"/>
              <a:t>The survival probabilities at 5 years after transplantation in registered recipients in the period between 2012 and 2021 are 83.9</a:t>
            </a:r>
            <a:r>
              <a:rPr lang="ja-JP" altLang="en-US" dirty="0"/>
              <a:t>％ </a:t>
            </a:r>
            <a:r>
              <a:rPr lang="en-US" altLang="ja-JP" dirty="0"/>
              <a:t>for HLA-matched sibling donor transplants and 74.3</a:t>
            </a:r>
            <a:r>
              <a:rPr lang="ja-JP" altLang="en-US" dirty="0"/>
              <a:t>％ </a:t>
            </a:r>
            <a:r>
              <a:rPr lang="en-US" altLang="ja-JP" dirty="0"/>
              <a:t>for bone marrow transplants from unrelated donors.</a:t>
            </a:r>
          </a:p>
        </p:txBody>
      </p:sp>
      <p:sp>
        <p:nvSpPr>
          <p:cNvPr id="4" name="スライド イメージ プレースホルダー 3">
            <a:extLst>
              <a:ext uri="{FF2B5EF4-FFF2-40B4-BE49-F238E27FC236}">
                <a16:creationId xmlns:a16="http://schemas.microsoft.com/office/drawing/2014/main" id="{D5828E24-40DC-E8FA-3ABB-117E7A258A87}"/>
              </a:ext>
            </a:extLst>
          </p:cNvPr>
          <p:cNvSpPr>
            <a:spLocks noGrp="1" noRot="1" noChangeAspect="1"/>
          </p:cNvSpPr>
          <p:nvPr>
            <p:ph type="sldImg"/>
          </p:nvPr>
        </p:nvSpPr>
        <p:spPr/>
      </p:sp>
    </p:spTree>
    <p:extLst>
      <p:ext uri="{BB962C8B-B14F-4D97-AF65-F5344CB8AC3E}">
        <p14:creationId xmlns:p14="http://schemas.microsoft.com/office/powerpoint/2010/main" val="78616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cord blood transplantation from unrelated donors, the number of transplants in older age groups has increased, and those aged 50 years or older accounted for more than 50</a:t>
            </a:r>
            <a:r>
              <a:rPr lang="ja-JP" altLang="en-US" dirty="0"/>
              <a:t>％</a:t>
            </a:r>
            <a:r>
              <a:rPr lang="en-US" altLang="ja-JP" dirty="0"/>
              <a:t>.</a:t>
            </a:r>
            <a:endParaRPr lang="ja-JP" altLang="ja-JP" dirty="0"/>
          </a:p>
        </p:txBody>
      </p:sp>
      <p:sp>
        <p:nvSpPr>
          <p:cNvPr id="5" name="スライド イメージ プレースホルダー 4">
            <a:extLst>
              <a:ext uri="{FF2B5EF4-FFF2-40B4-BE49-F238E27FC236}">
                <a16:creationId xmlns:a16="http://schemas.microsoft.com/office/drawing/2014/main" id="{31351197-AEB2-91F9-6490-9B791A52E3C2}"/>
              </a:ext>
            </a:extLst>
          </p:cNvPr>
          <p:cNvSpPr>
            <a:spLocks noGrp="1" noRot="1" noChangeAspect="1"/>
          </p:cNvSpPr>
          <p:nvPr>
            <p:ph type="sldImg"/>
          </p:nvPr>
        </p:nvSpPr>
        <p:spPr/>
      </p:sp>
    </p:spTree>
    <p:extLst>
      <p:ext uri="{BB962C8B-B14F-4D97-AF65-F5344CB8AC3E}">
        <p14:creationId xmlns:p14="http://schemas.microsoft.com/office/powerpoint/2010/main" val="38829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p:nvPr>
        </p:nvSpPr>
        <p:spPr>
          <a:noFill/>
        </p:spPr>
        <p:txBody>
          <a:bodyPr/>
          <a:lstStyle/>
          <a:p>
            <a:r>
              <a:rPr kumimoji="1" lang="ja-JP" altLang="en-US"/>
              <a:t>マスター タイトルの書式設定</a:t>
            </a:r>
          </a:p>
        </p:txBody>
      </p:sp>
    </p:spTree>
    <p:extLst>
      <p:ext uri="{BB962C8B-B14F-4D97-AF65-F5344CB8AC3E}">
        <p14:creationId xmlns:p14="http://schemas.microsoft.com/office/powerpoint/2010/main" val="345441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928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432000" y="0"/>
            <a:ext cx="82296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432000" y="0"/>
            <a:ext cx="82296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62552" y="6357600"/>
            <a:ext cx="3749040" cy="499982"/>
            <a:chOff x="62552" y="6357600"/>
            <a:chExt cx="3749040" cy="499982"/>
          </a:xfrm>
        </p:grpSpPr>
        <p:pic>
          <p:nvPicPr>
            <p:cNvPr id="36" name="図 35" descr="jdchct_logo_only_131104.png">
              <a:extLst>
                <a:ext uri="{FF2B5EF4-FFF2-40B4-BE49-F238E27FC236}">
                  <a16:creationId xmlns:a16="http://schemas.microsoft.com/office/drawing/2014/main" id="{D03AD724-F076-46C2-993D-02B6712FD575}"/>
                </a:ext>
              </a:extLst>
            </p:cNvPr>
            <p:cNvPicPr>
              <a:picLocks/>
            </p:cNvPicPr>
            <p:nvPr/>
          </p:nvPicPr>
          <p:blipFill>
            <a:blip r:embed="rId7"/>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7086600" y="6491354"/>
            <a:ext cx="20574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が含まれている画像&#10;&#10;自動的に生成された説明">
            <a:extLst>
              <a:ext uri="{FF2B5EF4-FFF2-40B4-BE49-F238E27FC236}">
                <a16:creationId xmlns:a16="http://schemas.microsoft.com/office/drawing/2014/main" id="{40E29F4C-85A5-843B-0EBF-2E4DB1D99D7A}"/>
              </a:ext>
            </a:extLst>
          </p:cNvPr>
          <p:cNvPicPr>
            <a:picLocks noChangeAspect="1"/>
          </p:cNvPicPr>
          <p:nvPr/>
        </p:nvPicPr>
        <p:blipFill rotWithShape="1">
          <a:blip r:embed="rId3"/>
          <a:srcRect/>
          <a:stretch/>
        </p:blipFill>
        <p:spPr>
          <a:xfrm>
            <a:off x="0" y="0"/>
            <a:ext cx="9144000" cy="6858000"/>
          </a:xfrm>
          <a:prstGeom prst="rect">
            <a:avLst/>
          </a:prstGeom>
          <a:noFill/>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1300" b="0" kern="1200" dirty="0">
                <a:ln>
                  <a:noFill/>
                </a:ln>
                <a:solidFill>
                  <a:schemeClr val="bg1"/>
                </a:solidFill>
                <a:effectLst/>
              </a:rPr>
              <a:t>&lt;Leukemia/Malignant Lymphoma&gt;</a:t>
            </a:r>
            <a:endParaRPr lang="ja-JP" altLang="ja-JP" sz="1300" dirty="0">
              <a:solidFill>
                <a:schemeClr val="bg1"/>
              </a:solidFill>
              <a:effectLst/>
            </a:endParaRPr>
          </a:p>
        </p:txBody>
      </p:sp>
      <p:pic>
        <p:nvPicPr>
          <p:cNvPr id="4" name="図 3" descr="グラフ&#10;&#10;中程度の精度で自動的に生成された説明">
            <a:extLst>
              <a:ext uri="{FF2B5EF4-FFF2-40B4-BE49-F238E27FC236}">
                <a16:creationId xmlns:a16="http://schemas.microsoft.com/office/drawing/2014/main" id="{F36E679C-EB53-0914-74B0-6436BE0A16A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475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lvl="0"/>
            <a:r>
              <a:rPr lang="en-US" altLang="ja-JP" sz="2500" spc="-100" dirty="0">
                <a:solidFill>
                  <a:schemeClr val="bg1"/>
                </a:solidFill>
                <a:effectLst/>
                <a:latin typeface="Arial" panose="020B0604020202020204" pitchFamily="34" charset="0"/>
                <a:cs typeface="Arial" panose="020B0604020202020204" pitchFamily="34" charset="0"/>
              </a:rPr>
              <a:t>Indications for Hematopoietic Stem Cell </a:t>
            </a:r>
            <a:br>
              <a:rPr lang="en-US" altLang="ja-JP" sz="2500" spc="-100" dirty="0">
                <a:solidFill>
                  <a:schemeClr val="bg1"/>
                </a:solidFill>
                <a:effectLst/>
                <a:latin typeface="Arial" panose="020B0604020202020204" pitchFamily="34" charset="0"/>
                <a:cs typeface="Arial" panose="020B0604020202020204" pitchFamily="34" charset="0"/>
              </a:rPr>
            </a:br>
            <a:r>
              <a:rPr lang="en-US" altLang="ja-JP" sz="2500" spc="-100" dirty="0">
                <a:solidFill>
                  <a:schemeClr val="bg1"/>
                </a:solidFill>
                <a:effectLst/>
                <a:latin typeface="Arial" panose="020B0604020202020204" pitchFamily="34" charset="0"/>
                <a:cs typeface="Arial" panose="020B0604020202020204" pitchFamily="34" charset="0"/>
              </a:rPr>
              <a:t>Transplants by Transplant type</a:t>
            </a:r>
            <a:r>
              <a:rPr lang="en-US" altLang="ja-JP" sz="1200" b="0" spc="-100" dirty="0">
                <a:solidFill>
                  <a:schemeClr val="bg1"/>
                </a:solidFill>
                <a:latin typeface="Arial" panose="020B0604020202020204" pitchFamily="34" charset="0"/>
                <a:ea typeface="ＭＳ Ｐゴシック"/>
                <a:cs typeface="Arial" pitchFamily="34" charset="0"/>
              </a:rPr>
              <a:t> </a:t>
            </a:r>
            <a:r>
              <a:rPr lang="en-US" altLang="ja-JP" sz="1200" b="0" spc="-100" dirty="0">
                <a:solidFill>
                  <a:schemeClr val="bg1"/>
                </a:solidFill>
                <a:effectLst/>
                <a:latin typeface="Arial" panose="020B0604020202020204" pitchFamily="34" charset="0"/>
                <a:ea typeface="ＭＳ Ｐゴシック"/>
                <a:cs typeface="Arial" pitchFamily="34" charset="0"/>
              </a:rPr>
              <a:t>&lt;age 0-15&gt;</a:t>
            </a:r>
            <a:endParaRPr kumimoji="1" lang="ja-JP" altLang="en-US" sz="1200" b="0" spc="-100" dirty="0">
              <a:solidFill>
                <a:schemeClr val="bg1"/>
              </a:solidFill>
              <a:effectLst/>
              <a:latin typeface="Arial" panose="020B0604020202020204" pitchFamily="34" charset="0"/>
              <a:cs typeface="Arial" panose="020B0604020202020204" pitchFamily="34" charset="0"/>
            </a:endParaRPr>
          </a:p>
        </p:txBody>
      </p:sp>
      <p:pic>
        <p:nvPicPr>
          <p:cNvPr id="4" name="図 3" descr="グラフ, ウォーターフォール図&#10;&#10;自動的に生成された説明">
            <a:extLst>
              <a:ext uri="{FF2B5EF4-FFF2-40B4-BE49-F238E27FC236}">
                <a16:creationId xmlns:a16="http://schemas.microsoft.com/office/drawing/2014/main" id="{74C93D4C-E8F6-D39D-18D0-3DE4FC217C7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en-US" altLang="ja-JP" spc="-100" dirty="0">
                <a:solidFill>
                  <a:schemeClr val="bg1"/>
                </a:solidFill>
                <a:effectLst/>
                <a:latin typeface="Arial" panose="020B0604020202020204" pitchFamily="34" charset="0"/>
                <a:cs typeface="Arial" panose="020B0604020202020204" pitchFamily="34" charset="0"/>
              </a:rPr>
              <a:t>Indications for Hematopoietic Stem Cell </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Transplants by Transplant type</a:t>
            </a:r>
            <a:r>
              <a:rPr lang="en-US" altLang="ja-JP" sz="1300" spc="-100" dirty="0">
                <a:solidFill>
                  <a:schemeClr val="bg1"/>
                </a:solidFill>
                <a:effectLst/>
                <a:latin typeface="Arial" panose="020B0604020202020204" pitchFamily="34" charset="0"/>
                <a:cs typeface="Arial" panose="020B0604020202020204" pitchFamily="34" charset="0"/>
              </a:rPr>
              <a:t> </a:t>
            </a:r>
            <a:r>
              <a:rPr lang="en-US" altLang="ja-JP" sz="1300" b="0" spc="-150" dirty="0">
                <a:solidFill>
                  <a:schemeClr val="bg1"/>
                </a:solidFill>
                <a:effectLst/>
                <a:latin typeface="Arial" pitchFamily="34" charset="0"/>
                <a:ea typeface="ＭＳ Ｐゴシック"/>
                <a:cs typeface="Arial" pitchFamily="34" charset="0"/>
              </a:rPr>
              <a:t>&lt;</a:t>
            </a:r>
            <a:r>
              <a:rPr kumimoji="1" lang="en-US" altLang="ja-JP" sz="1300" b="0" kern="1200" dirty="0">
                <a:ln>
                  <a:noFill/>
                </a:ln>
                <a:solidFill>
                  <a:schemeClr val="bg1"/>
                </a:solidFill>
                <a:effectLst/>
              </a:rPr>
              <a:t>age </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16</a:t>
            </a:r>
            <a:r>
              <a:rPr lang="en-US" altLang="ja-JP" sz="1300" b="0" spc="-150" dirty="0">
                <a:solidFill>
                  <a:schemeClr val="bg1"/>
                </a:solidFill>
                <a:effectLst/>
                <a:latin typeface="Arial" pitchFamily="34" charset="0"/>
                <a:ea typeface="ＭＳ Ｐゴシック"/>
                <a:cs typeface="Arial" pitchFamily="34" charset="0"/>
              </a:rPr>
              <a:t>&gt;</a:t>
            </a:r>
            <a:endParaRPr kumimoji="1" lang="ja-JP" altLang="en-US" sz="1300" b="0" dirty="0">
              <a:solidFill>
                <a:schemeClr val="bg1"/>
              </a:solidFill>
            </a:endParaRPr>
          </a:p>
        </p:txBody>
      </p:sp>
      <p:pic>
        <p:nvPicPr>
          <p:cNvPr id="9" name="図 8" descr="グラフ, 棒グラフ&#10;&#10;自動的に生成された説明">
            <a:extLst>
              <a:ext uri="{FF2B5EF4-FFF2-40B4-BE49-F238E27FC236}">
                <a16:creationId xmlns:a16="http://schemas.microsoft.com/office/drawing/2014/main" id="{F87641B5-E473-66C7-E948-63CBE3168D2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Trend of Main Disease</a:t>
            </a:r>
            <a:r>
              <a:rPr lang="en-US" altLang="ja-JP" sz="1300" spc="-100" dirty="0">
                <a:solidFill>
                  <a:schemeClr val="bg1"/>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bg1"/>
                </a:solidFill>
                <a:effectLst/>
              </a:rPr>
              <a:t>&lt;Autologous&gt;&lt;age 0-15&gt;</a:t>
            </a:r>
            <a:endParaRPr lang="ja-JP" altLang="ja-JP" sz="13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2DBDC582-6CAA-DA08-1A93-8623A2FA389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rtl="0" eaLnBrk="1" latinLnBrk="0" hangingPunct="1"/>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Trend of Main Disease</a:t>
            </a:r>
            <a:r>
              <a:rPr lang="en-US" altLang="ja-JP" sz="1300" spc="-100" dirty="0">
                <a:solidFill>
                  <a:schemeClr val="bg1"/>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4" name="図 3" descr="アプリケーション&#10;&#10;自動的に生成された説明">
            <a:extLst>
              <a:ext uri="{FF2B5EF4-FFF2-40B4-BE49-F238E27FC236}">
                <a16:creationId xmlns:a16="http://schemas.microsoft.com/office/drawing/2014/main" id="{4E031476-8D58-6A8E-2EAB-D2967C65D64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rtl="0" eaLnBrk="1" latinLnBrk="0" hangingPunct="1"/>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Trend of Main Disease </a:t>
            </a:r>
            <a:r>
              <a:rPr kumimoji="1" lang="en-US" altLang="ja-JP" sz="1300" b="0" kern="1200" dirty="0">
                <a:ln>
                  <a:noFill/>
                </a:ln>
                <a:solidFill>
                  <a:schemeClr val="bg1"/>
                </a:solidFill>
                <a:effectLst/>
                <a:latin typeface="+mn-ea"/>
                <a:ea typeface="+mn-ea"/>
                <a:cs typeface="+mj-cs"/>
              </a:rPr>
              <a:t>&lt;Autologous&gt;&lt;age</a:t>
            </a:r>
            <a:r>
              <a:rPr kumimoji="1" lang="ja-JP" altLang="ja-JP" sz="1300" b="0" kern="1200" dirty="0">
                <a:ln>
                  <a:noFill/>
                </a:ln>
                <a:solidFill>
                  <a:schemeClr val="bg1"/>
                </a:solidFill>
                <a:effectLst/>
                <a:latin typeface="+mn-ea"/>
                <a:ea typeface="+mn-ea"/>
                <a:cs typeface="+mj-cs"/>
              </a:rPr>
              <a:t>≥</a:t>
            </a:r>
            <a:r>
              <a:rPr kumimoji="1" lang="en-US" altLang="ja-JP" sz="1300" b="0" kern="1200" dirty="0">
                <a:ln>
                  <a:noFill/>
                </a:ln>
                <a:solidFill>
                  <a:schemeClr val="bg1"/>
                </a:solidFill>
                <a:effectLst/>
              </a:rPr>
              <a:t>16&gt;</a:t>
            </a:r>
            <a:endParaRPr lang="ja-JP" altLang="ja-JP" sz="1300" dirty="0">
              <a:solidFill>
                <a:schemeClr val="bg1"/>
              </a:solidFill>
              <a:effectLst/>
            </a:endParaRPr>
          </a:p>
        </p:txBody>
      </p:sp>
      <p:pic>
        <p:nvPicPr>
          <p:cNvPr id="3" name="図 2" descr="アプリケーション が含まれている画像&#10;&#10;自動的に生成された説明">
            <a:extLst>
              <a:ext uri="{FF2B5EF4-FFF2-40B4-BE49-F238E27FC236}">
                <a16:creationId xmlns:a16="http://schemas.microsoft.com/office/drawing/2014/main" id="{6F07919B-4A86-BF53-4183-55703A91DBE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lumMod val="50000"/>
                </a:prstClr>
              </a:solidFill>
              <a:effectLst/>
              <a:uLnTx/>
              <a:uFillTx/>
              <a:latin typeface="HGP明朝E" panose="02020900000000000000" pitchFamily="18" charset="-128"/>
              <a:ea typeface="HGP明朝E" panose="02020900000000000000" pitchFamily="18" charset="-128"/>
              <a:cs typeface="+mn-cs"/>
            </a:endParaRPr>
          </a:p>
        </p:txBody>
      </p:sp>
      <p:sp>
        <p:nvSpPr>
          <p:cNvPr id="8" name="タイトル 7"/>
          <p:cNvSpPr>
            <a:spLocks noGrp="1"/>
          </p:cNvSpPr>
          <p:nvPr>
            <p:ph type="title"/>
          </p:nvPr>
        </p:nvSpPr>
        <p:spPr/>
        <p:txBody>
          <a:bodyPr>
            <a:normAutofit fontScale="90000"/>
          </a:bodyPr>
          <a:lstStyle/>
          <a:p>
            <a:pPr rtl="0" eaLnBrk="1" latinLnBrk="0" hangingPunct="1"/>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Trend of Main Disease</a:t>
            </a:r>
            <a:r>
              <a:rPr lang="en-US" altLang="ja-JP" sz="1300" spc="-100" dirty="0">
                <a:solidFill>
                  <a:schemeClr val="bg1"/>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16&gt;</a:t>
            </a:r>
            <a:endParaRPr lang="ja-JP" altLang="ja-JP" sz="1300" dirty="0">
              <a:solidFill>
                <a:schemeClr val="bg1"/>
              </a:solidFill>
              <a:effectLst/>
            </a:endParaRPr>
          </a:p>
        </p:txBody>
      </p:sp>
      <p:pic>
        <p:nvPicPr>
          <p:cNvPr id="10" name="図 9" descr="グラフ が含まれている画像&#10;&#10;自動的に生成された説明">
            <a:extLst>
              <a:ext uri="{FF2B5EF4-FFF2-40B4-BE49-F238E27FC236}">
                <a16:creationId xmlns:a16="http://schemas.microsoft.com/office/drawing/2014/main" id="{F08DD0DA-6187-C5BE-135D-135193D527D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b="0" spc="-100" dirty="0">
                <a:solidFill>
                  <a:schemeClr val="bg1"/>
                </a:solidFill>
                <a:effectLst/>
              </a:rPr>
            </a:br>
            <a:r>
              <a:rPr lang="en-US" altLang="ja-JP" spc="-100" dirty="0">
                <a:solidFill>
                  <a:schemeClr val="bg1"/>
                </a:solidFill>
                <a:effectLst/>
                <a:latin typeface="Arial" panose="020B0604020202020204" pitchFamily="34" charset="0"/>
                <a:cs typeface="Arial" panose="020B0604020202020204" pitchFamily="34" charset="0"/>
              </a:rPr>
              <a:t>Ratio of the Number of Stem Cell Sources</a:t>
            </a:r>
            <a:r>
              <a:rPr lang="en-US" altLang="ja-JP" sz="1300" spc="-100" dirty="0">
                <a:solidFill>
                  <a:schemeClr val="bg1"/>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bg1"/>
                </a:solidFill>
                <a:effectLst/>
              </a:rPr>
              <a:t>&lt;Autologous&gt;</a:t>
            </a:r>
            <a:endParaRPr lang="ja-JP" altLang="ja-JP" sz="1300" dirty="0">
              <a:solidFill>
                <a:schemeClr val="bg1"/>
              </a:solidFill>
              <a:effectLst/>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 棒グラフ&#10;&#10;自動的に生成された説明">
            <a:extLst>
              <a:ext uri="{FF2B5EF4-FFF2-40B4-BE49-F238E27FC236}">
                <a16:creationId xmlns:a16="http://schemas.microsoft.com/office/drawing/2014/main" id="{714B734D-78B9-103E-8B82-1C492A35BEA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8459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z="2500" spc="-100" dirty="0">
                <a:solidFill>
                  <a:schemeClr val="bg1"/>
                </a:solidFill>
                <a:effectLst/>
              </a:rPr>
            </a:br>
            <a:r>
              <a:rPr lang="en-US" altLang="ja-JP" sz="2500" spc="-100" dirty="0">
                <a:solidFill>
                  <a:schemeClr val="bg1"/>
                </a:solidFill>
                <a:effectLst/>
                <a:latin typeface="Arial" panose="020B0604020202020204" pitchFamily="34" charset="0"/>
                <a:cs typeface="Arial" panose="020B0604020202020204" pitchFamily="34" charset="0"/>
              </a:rPr>
              <a:t>Ratio of the Number of Stem Cell Sources</a:t>
            </a:r>
            <a:r>
              <a:rPr lang="en-US" altLang="ja-JP" sz="1200" spc="-100" dirty="0">
                <a:solidFill>
                  <a:schemeClr val="bg1"/>
                </a:solidFill>
                <a:effectLst/>
                <a:latin typeface="Arial" panose="020B0604020202020204" pitchFamily="34" charset="0"/>
                <a:cs typeface="Arial" panose="020B0604020202020204" pitchFamily="34" charset="0"/>
              </a:rPr>
              <a:t> </a:t>
            </a:r>
            <a:r>
              <a:rPr kumimoji="1" lang="en-US" altLang="ja-JP" sz="1200" b="0" kern="1200" dirty="0">
                <a:ln>
                  <a:noFill/>
                </a:ln>
                <a:solidFill>
                  <a:schemeClr val="bg1"/>
                </a:solidFill>
                <a:effectLst/>
              </a:rPr>
              <a:t>&lt;Allogeneic&gt;</a:t>
            </a:r>
            <a:endParaRPr lang="ja-JP" altLang="ja-JP" sz="1200" dirty="0">
              <a:solidFill>
                <a:schemeClr val="bg1"/>
              </a:solidFill>
              <a:effectLst/>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グラフ&#10;&#10;自動的に生成された説明">
            <a:extLst>
              <a:ext uri="{FF2B5EF4-FFF2-40B4-BE49-F238E27FC236}">
                <a16:creationId xmlns:a16="http://schemas.microsoft.com/office/drawing/2014/main" id="{A44EF81F-497E-B016-6571-EB423F70FFF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25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 </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Ratio of the Number of Stem Cell Sources</a:t>
            </a:r>
            <a:r>
              <a:rPr lang="en-US" altLang="ja-JP" sz="1300" spc="-100" dirty="0">
                <a:solidFill>
                  <a:schemeClr val="bg1"/>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bg1"/>
                </a:solidFill>
                <a:effectLst/>
              </a:rPr>
              <a:t>&lt;Allogeneic&gt;&lt;Unrelated donors&gt;</a:t>
            </a:r>
            <a:endParaRPr kumimoji="1" lang="ja-JP" altLang="en-US" sz="1300" b="0" spc="-10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4" name="図 3" descr="文字と写真のスクリーンショット&#10;&#10;自動的に生成された説明">
            <a:extLst>
              <a:ext uri="{FF2B5EF4-FFF2-40B4-BE49-F238E27FC236}">
                <a16:creationId xmlns:a16="http://schemas.microsoft.com/office/drawing/2014/main" id="{69A452E3-7AE4-4B51-4FA8-5DC381FA0EB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8504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en-US" altLang="ja-JP" sz="2500" b="0" dirty="0">
                <a:solidFill>
                  <a:schemeClr val="bg1"/>
                </a:solidFill>
                <a:effectLst/>
                <a:latin typeface="Arial" panose="020B0604020202020204" pitchFamily="34" charset="0"/>
                <a:cs typeface="Arial" panose="020B0604020202020204" pitchFamily="34" charset="0"/>
              </a:rPr>
              <a:t>Introduction</a:t>
            </a:r>
            <a:endParaRPr kumimoji="1" lang="ja-JP" altLang="en-US" sz="2500" b="0" dirty="0">
              <a:solidFill>
                <a:schemeClr val="bg1"/>
              </a:solidFill>
              <a:effectLst/>
              <a:latin typeface="Arial" panose="020B0604020202020204" pitchFamily="34" charset="0"/>
              <a:cs typeface="Arial" panose="020B0604020202020204" pitchFamily="34" charset="0"/>
            </a:endParaRPr>
          </a:p>
        </p:txBody>
      </p:sp>
      <p:pic>
        <p:nvPicPr>
          <p:cNvPr id="8" name="図 7" descr="テキスト, 手紙&#10;&#10;自動的に生成された説明">
            <a:extLst>
              <a:ext uri="{FF2B5EF4-FFF2-40B4-BE49-F238E27FC236}">
                <a16:creationId xmlns:a16="http://schemas.microsoft.com/office/drawing/2014/main" id="{CDD6BE0D-AE59-14FC-8A57-FCB1614C6B7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636159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rtl="0" eaLnBrk="1" latinLnBrk="0" hangingPunct="1"/>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a:t>
            </a:r>
            <a:r>
              <a:rPr lang="en-US" altLang="ja-JP" sz="1300" spc="-100" dirty="0">
                <a:solidFill>
                  <a:schemeClr val="bg1"/>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bg1"/>
                </a:solidFill>
                <a:effectLst/>
              </a:rPr>
              <a:t>&lt;Allogeneic&gt; &lt;age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5" name="図 4" descr="グラフ, ヒストグラム&#10;&#10;自動的に生成された説明">
            <a:extLst>
              <a:ext uri="{FF2B5EF4-FFF2-40B4-BE49-F238E27FC236}">
                <a16:creationId xmlns:a16="http://schemas.microsoft.com/office/drawing/2014/main" id="{F8DB912A-E9E3-CDE6-5815-B23E1DD3188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56527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p:cNvSpPr>
            <a:spLocks noGrp="1"/>
          </p:cNvSpPr>
          <p:nvPr>
            <p:ph type="title"/>
          </p:nvPr>
        </p:nvSpPr>
        <p:spPr/>
        <p:txBody>
          <a:bodyPr anchor="ctr">
            <a:normAutofit fontScale="90000"/>
          </a:bodyPr>
          <a:lstStyle/>
          <a:p>
            <a:pPr rtl="0" eaLnBrk="1" latinLnBrk="0" hangingPunct="1"/>
            <a:r>
              <a:rPr lang="en-US" altLang="ja-JP" spc="-10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a:solidFill>
                  <a:schemeClr val="bg1"/>
                </a:solidFill>
                <a:effectLst/>
                <a:latin typeface="Arial" panose="020B0604020202020204" pitchFamily="34" charset="0"/>
                <a:cs typeface="Arial" panose="020B0604020202020204" pitchFamily="34" charset="0"/>
              </a:rPr>
            </a:br>
            <a:r>
              <a:rPr lang="en-US" altLang="ja-JP" spc="-100">
                <a:solidFill>
                  <a:schemeClr val="bg1"/>
                </a:solidFill>
                <a:effectLst/>
                <a:latin typeface="Arial" panose="020B0604020202020204" pitchFamily="34" charset="0"/>
                <a:cs typeface="Arial" panose="020B0604020202020204" pitchFamily="34" charset="0"/>
              </a:rPr>
              <a:t>by Donor Type and Stem Cell Sources</a:t>
            </a:r>
            <a:r>
              <a:rPr lang="en-US" altLang="ja-JP" sz="1300" spc="-100">
                <a:solidFill>
                  <a:schemeClr val="bg1"/>
                </a:solidFill>
                <a:effectLst/>
                <a:latin typeface="Arial" panose="020B0604020202020204" pitchFamily="34" charset="0"/>
                <a:cs typeface="Arial" panose="020B0604020202020204" pitchFamily="34" charset="0"/>
              </a:rPr>
              <a:t> </a:t>
            </a:r>
            <a:r>
              <a:rPr kumimoji="1" lang="en-US" altLang="ja-JP" sz="1300" b="0" kern="1200">
                <a:ln>
                  <a:noFill/>
                </a:ln>
                <a:solidFill>
                  <a:schemeClr val="bg1"/>
                </a:solidFill>
                <a:effectLst/>
              </a:rPr>
              <a:t>&lt;Allogeneic&gt; </a:t>
            </a:r>
            <a:r>
              <a:rPr kumimoji="1" lang="en-US" altLang="ja-JP" sz="1300" b="0" kern="1200" baseline="0">
                <a:ln>
                  <a:noFill/>
                </a:ln>
                <a:solidFill>
                  <a:schemeClr val="bg1"/>
                </a:solidFill>
                <a:effectLst/>
              </a:rPr>
              <a:t>&lt;age 16-50&gt;</a:t>
            </a:r>
            <a:endParaRPr lang="ja-JP" altLang="ja-JP" sz="1300" dirty="0">
              <a:solidFill>
                <a:schemeClr val="bg1"/>
              </a:solidFill>
              <a:effectLst/>
            </a:endParaRPr>
          </a:p>
        </p:txBody>
      </p:sp>
      <p:pic>
        <p:nvPicPr>
          <p:cNvPr id="4" name="図 3" descr="グラフ, 棒グラフ&#10;&#10;自動的に生成された説明">
            <a:extLst>
              <a:ext uri="{FF2B5EF4-FFF2-40B4-BE49-F238E27FC236}">
                <a16:creationId xmlns:a16="http://schemas.microsoft.com/office/drawing/2014/main" id="{F14B9499-41A4-4C00-6CD3-F63C09252B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rtl="0" eaLnBrk="1" latinLnBrk="0" hangingPunct="1"/>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a:t>
            </a:r>
            <a:r>
              <a:rPr lang="en-US" altLang="ja-JP" sz="1300" spc="-100" dirty="0">
                <a:solidFill>
                  <a:schemeClr val="bg1"/>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bg1"/>
                </a:solidFill>
                <a:effectLst/>
              </a:rPr>
              <a:t>&lt;Allogeneic&gt; &lt;age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51&gt;</a:t>
            </a:r>
            <a:endParaRPr lang="ja-JP" altLang="ja-JP" sz="1300" dirty="0">
              <a:solidFill>
                <a:schemeClr val="bg1"/>
              </a:solidFill>
              <a:effectLst/>
            </a:endParaRPr>
          </a:p>
        </p:txBody>
      </p:sp>
      <p:pic>
        <p:nvPicPr>
          <p:cNvPr id="5" name="図 4" descr="グラフ, ヒストグラム&#10;&#10;自動的に生成された説明">
            <a:extLst>
              <a:ext uri="{FF2B5EF4-FFF2-40B4-BE49-F238E27FC236}">
                <a16:creationId xmlns:a16="http://schemas.microsoft.com/office/drawing/2014/main" id="{1DEFD1AE-381C-22FC-9CEF-0F382879672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B239E98D-AD34-3813-6B5E-E28D042DEBF1}"/>
              </a:ext>
            </a:extLst>
          </p:cNvPr>
          <p:cNvSpPr>
            <a:spLocks noGrp="1"/>
          </p:cNvSpPr>
          <p:nvPr>
            <p:ph type="title"/>
          </p:nvPr>
        </p:nvSpPr>
        <p:spPr/>
        <p:txBody>
          <a:bodyPr>
            <a:normAutofit fontScale="90000"/>
          </a:bodyPr>
          <a:lstStyle/>
          <a:p>
            <a:r>
              <a:rPr kumimoji="1" lang="en-US" altLang="ja-JP" spc="-100" dirty="0">
                <a:solidFill>
                  <a:schemeClr val="bg1"/>
                </a:solidFill>
                <a:effectLst/>
                <a:latin typeface="Arial" panose="020B0604020202020204" pitchFamily="34" charset="0"/>
                <a:cs typeface="Arial" panose="020B0604020202020204" pitchFamily="34" charset="0"/>
              </a:rPr>
              <a:t>Trend in the Number of Transplant Recipients</a:t>
            </a:r>
            <a:br>
              <a:rPr kumimoji="1" lang="en-US" altLang="ja-JP" spc="-100" dirty="0">
                <a:solidFill>
                  <a:schemeClr val="bg1"/>
                </a:solidFill>
                <a:effectLst/>
                <a:latin typeface="Arial" panose="020B0604020202020204" pitchFamily="34" charset="0"/>
                <a:cs typeface="Arial" panose="020B0604020202020204" pitchFamily="34" charset="0"/>
              </a:rPr>
            </a:br>
            <a:r>
              <a:rPr kumimoji="1" lang="en-US" altLang="ja-JP" sz="2700" spc="-100" dirty="0">
                <a:solidFill>
                  <a:schemeClr val="bg1"/>
                </a:solidFill>
                <a:effectLst/>
                <a:latin typeface="Arial" panose="020B0604020202020204" pitchFamily="34" charset="0"/>
                <a:cs typeface="Arial" panose="020B0604020202020204" pitchFamily="34" charset="0"/>
              </a:rPr>
              <a:t>Proportion of the Advanced Risk Group of Patients with Leukemia</a:t>
            </a:r>
            <a:endParaRPr kumimoji="1" lang="ja-JP" altLang="en-US" sz="2700" spc="-100" dirty="0">
              <a:solidFill>
                <a:schemeClr val="bg1"/>
              </a:solidFill>
              <a:latin typeface="Arial" panose="020B0604020202020204" pitchFamily="34" charset="0"/>
              <a:ea typeface="+mj-ea"/>
              <a:cs typeface="Arial" panose="020B0604020202020204" pitchFamily="34" charset="0"/>
            </a:endParaRPr>
          </a:p>
        </p:txBody>
      </p:sp>
      <p:pic>
        <p:nvPicPr>
          <p:cNvPr id="4" name="図 3" descr="グラフ, 折れ線グラフ&#10;&#10;自動的に生成された説明">
            <a:extLst>
              <a:ext uri="{FF2B5EF4-FFF2-40B4-BE49-F238E27FC236}">
                <a16:creationId xmlns:a16="http://schemas.microsoft.com/office/drawing/2014/main" id="{4ECED89B-E840-FAA3-75A4-FD71F58F4FA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2949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0">
            <a:extLst>
              <a:ext uri="{FF2B5EF4-FFF2-40B4-BE49-F238E27FC236}">
                <a16:creationId xmlns:a16="http://schemas.microsoft.com/office/drawing/2014/main" id="{7FE70635-8C8C-181C-168C-1621EE260395}"/>
              </a:ext>
            </a:extLst>
          </p:cNvPr>
          <p:cNvSpPr>
            <a:spLocks noGrp="1"/>
          </p:cNvSpPr>
          <p:nvPr>
            <p:ph type="title"/>
          </p:nvPr>
        </p:nvSpPr>
        <p:spPr>
          <a:xfrm>
            <a:off x="432000" y="0"/>
            <a:ext cx="8229600" cy="802800"/>
          </a:xfrm>
        </p:spPr>
        <p:txBody>
          <a:bodyPr>
            <a:noAutofit/>
          </a:bodyPr>
          <a:lstStyle/>
          <a:p>
            <a:pPr rtl="0" fontAlgn="base"/>
            <a:r>
              <a:rPr lang="en-US" altLang="ja-JP" sz="2500" spc="-100" dirty="0">
                <a:solidFill>
                  <a:schemeClr val="bg1"/>
                </a:solidFill>
                <a:effectLst/>
                <a:latin typeface="Arial" panose="020B0604020202020204" pitchFamily="34" charset="0"/>
                <a:cs typeface="Arial" panose="020B0604020202020204" pitchFamily="34" charset="0"/>
              </a:rPr>
              <a:t>Trend in the Number of Transplant Recipients</a:t>
            </a:r>
            <a:br>
              <a:rPr lang="en-US" altLang="ja-JP" sz="2500" spc="-100" dirty="0">
                <a:solidFill>
                  <a:schemeClr val="bg1"/>
                </a:solidFill>
                <a:effectLst/>
                <a:latin typeface="Arial" panose="020B0604020202020204" pitchFamily="34" charset="0"/>
                <a:cs typeface="Arial" panose="020B0604020202020204" pitchFamily="34" charset="0"/>
              </a:rPr>
            </a:br>
            <a:r>
              <a:rPr lang="en-US" altLang="ja-JP" sz="2400" spc="-100" dirty="0">
                <a:solidFill>
                  <a:schemeClr val="bg1"/>
                </a:solidFill>
                <a:effectLst/>
                <a:latin typeface="Arial" panose="020B0604020202020204" pitchFamily="34" charset="0"/>
                <a:cs typeface="Arial" panose="020B0604020202020204" pitchFamily="34" charset="0"/>
              </a:rPr>
              <a:t>Proportion of the Reduced Intensity Conditioning (RIC) Regimen</a:t>
            </a:r>
            <a:endParaRPr kumimoji="1" lang="ja-JP" altLang="ja-JP" sz="2400" b="0" i="0" kern="1200" spc="0" baseline="0" dirty="0">
              <a:solidFill>
                <a:schemeClr val="bg1"/>
              </a:solidFill>
              <a:effectLst>
                <a:outerShdw blurRad="50800" dist="38100" algn="tr" rotWithShape="0">
                  <a:prstClr val="black">
                    <a:alpha val="40000"/>
                  </a:prstClr>
                </a:outerShdw>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1F6723D0-D0F0-15CB-96D4-50E559FF777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114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pPr>
              <a:lnSpc>
                <a:spcPct val="90000"/>
              </a:lnSpc>
            </a:pPr>
            <a:r>
              <a:rPr lang="en-US" altLang="ja-JP" sz="2500"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z="3000" spc="-100" dirty="0">
                <a:solidFill>
                  <a:schemeClr val="bg1"/>
                </a:solidFill>
                <a:effectLst/>
                <a:cs typeface="Arial Unicode MS" pitchFamily="50" charset="-128"/>
              </a:rPr>
            </a:br>
            <a:r>
              <a:rPr lang="en-US" altLang="ja-JP" sz="2500" spc="-100" dirty="0">
                <a:solidFill>
                  <a:schemeClr val="bg1"/>
                </a:solidFill>
                <a:effectLst/>
                <a:latin typeface="Arial" panose="020B0604020202020204" pitchFamily="34" charset="0"/>
                <a:cs typeface="Arial" panose="020B0604020202020204" pitchFamily="34" charset="0"/>
              </a:rPr>
              <a:t>by Donor Type </a:t>
            </a:r>
            <a:r>
              <a:rPr lang="en-US" altLang="ja-JP" sz="1400" dirty="0">
                <a:solidFill>
                  <a:schemeClr val="bg1"/>
                </a:solidFill>
                <a:effectLst/>
                <a:latin typeface="Arial" panose="020B0604020202020204" pitchFamily="34" charset="0"/>
                <a:ea typeface="Verdana"/>
                <a:cs typeface="Arial" panose="020B0604020202020204" pitchFamily="34" charset="0"/>
              </a:rPr>
              <a:t>(</a:t>
            </a:r>
            <a:r>
              <a:rPr lang="ja-JP" altLang="en-US" sz="1400" dirty="0">
                <a:solidFill>
                  <a:schemeClr val="bg1"/>
                </a:solidFill>
                <a:effectLst/>
                <a:latin typeface="Arial" panose="020B0604020202020204" pitchFamily="34" charset="0"/>
                <a:ea typeface="Verdana"/>
                <a:cs typeface="Arial" panose="020B0604020202020204" pitchFamily="34" charset="0"/>
              </a:rPr>
              <a:t> </a:t>
            </a:r>
            <a:r>
              <a:rPr lang="en-US" altLang="ja-JP" sz="1400" dirty="0">
                <a:solidFill>
                  <a:schemeClr val="bg1"/>
                </a:solidFill>
                <a:effectLst/>
                <a:latin typeface="Arial" panose="020B0604020202020204" pitchFamily="34" charset="0"/>
                <a:ea typeface="Verdana"/>
                <a:cs typeface="Arial" panose="020B0604020202020204" pitchFamily="34" charset="0"/>
              </a:rPr>
              <a:t>HLA-matched/HLA-non-id relative ) </a:t>
            </a:r>
            <a:r>
              <a:rPr lang="en-US" altLang="ja-JP" sz="1200" dirty="0">
                <a:solidFill>
                  <a:schemeClr val="bg1"/>
                </a:solidFill>
                <a:effectLst/>
              </a:rPr>
              <a:t>&lt;Allogeneic&gt;&lt;Related donors&gt;</a:t>
            </a:r>
            <a:endParaRPr kumimoji="1" lang="ja-JP" altLang="en-US" sz="1200" spc="-100" dirty="0">
              <a:solidFill>
                <a:schemeClr val="bg1"/>
              </a:solidFill>
              <a:latin typeface="Arial" panose="020B0604020202020204" pitchFamily="34" charset="0"/>
              <a:cs typeface="Arial" panose="020B0604020202020204" pitchFamily="34" charset="0"/>
            </a:endParaRPr>
          </a:p>
        </p:txBody>
      </p:sp>
      <p:pic>
        <p:nvPicPr>
          <p:cNvPr id="4" name="図 3" descr="折れ線グラフ が含まれている画像&#10;&#10;自動的に生成された説明">
            <a:extLst>
              <a:ext uri="{FF2B5EF4-FFF2-40B4-BE49-F238E27FC236}">
                <a16:creationId xmlns:a16="http://schemas.microsoft.com/office/drawing/2014/main" id="{2BB46A61-CEC8-FDA7-01B2-0472A8F1D5F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33012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100-day Survival by Year of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Age</a:t>
            </a:r>
            <a:r>
              <a:rPr lang="en-US" altLang="ja-JP" sz="1200" spc="-100" dirty="0">
                <a:solidFill>
                  <a:schemeClr val="bg1"/>
                </a:solidFill>
                <a:effectLst/>
                <a:latin typeface="Arial" pitchFamily="34" charset="0"/>
                <a:ea typeface="Verdana" pitchFamily="34" charset="0"/>
                <a:cs typeface="Arial" pitchFamily="34" charset="0"/>
              </a:rPr>
              <a:t> </a:t>
            </a:r>
            <a:r>
              <a:rPr kumimoji="1" lang="en-US" altLang="ja-JP" sz="1200" b="0" kern="1200" dirty="0">
                <a:ln>
                  <a:noFill/>
                </a:ln>
                <a:solidFill>
                  <a:schemeClr val="bg1"/>
                </a:solidFill>
                <a:effectLst/>
              </a:rPr>
              <a:t>&lt;Autologous/</a:t>
            </a:r>
            <a:r>
              <a:rPr kumimoji="1" lang="en-US" altLang="ja-JP" sz="1200" b="0" kern="1200" baseline="0" dirty="0">
                <a:ln>
                  <a:noFill/>
                </a:ln>
                <a:solidFill>
                  <a:schemeClr val="bg1"/>
                </a:solidFill>
                <a:effectLst/>
              </a:rPr>
              <a:t>Allogeneic&gt;</a:t>
            </a:r>
            <a:endParaRPr lang="ja-JP" altLang="en-US" sz="25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2EE00077-EF3C-A98E-FA43-B40FE9228B2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4071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r>
              <a:rPr lang="en-US" altLang="ja-JP" sz="2500" spc="-100" dirty="0">
                <a:solidFill>
                  <a:schemeClr val="bg1"/>
                </a:solidFill>
                <a:effectLst/>
                <a:latin typeface="Arial" pitchFamily="34" charset="0"/>
                <a:ea typeface="Verdana" pitchFamily="34" charset="0"/>
                <a:cs typeface="Arial" pitchFamily="34" charset="0"/>
              </a:rPr>
              <a:t>One-year Survival by Year of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a:t>
            </a:r>
            <a:r>
              <a:rPr lang="ja-JP" altLang="en-US" sz="2500" spc="-100" dirty="0">
                <a:solidFill>
                  <a:schemeClr val="bg1"/>
                </a:solidFill>
                <a:effectLst/>
                <a:cs typeface="Arial Unicode MS" pitchFamily="50" charset="-128"/>
              </a:rPr>
              <a:t> </a:t>
            </a:r>
            <a:r>
              <a:rPr lang="en-US" altLang="ja-JP" sz="2500" spc="-100" dirty="0">
                <a:solidFill>
                  <a:schemeClr val="bg1"/>
                </a:solidFill>
                <a:effectLst/>
                <a:latin typeface="Arial" pitchFamily="34" charset="0"/>
                <a:ea typeface="Verdana" pitchFamily="34" charset="0"/>
                <a:cs typeface="Arial" pitchFamily="34" charset="0"/>
              </a:rPr>
              <a:t>and Age</a:t>
            </a:r>
            <a:r>
              <a:rPr lang="en-US" altLang="ja-JP" sz="1200" spc="-100" dirty="0">
                <a:solidFill>
                  <a:schemeClr val="bg1"/>
                </a:solidFill>
                <a:effectLst/>
                <a:latin typeface="Arial" pitchFamily="34" charset="0"/>
                <a:ea typeface="Verdana" pitchFamily="34" charset="0"/>
                <a:cs typeface="Arial" pitchFamily="34" charset="0"/>
              </a:rPr>
              <a:t> </a:t>
            </a:r>
            <a:r>
              <a:rPr lang="en-US" altLang="ja-JP" sz="1200" dirty="0">
                <a:solidFill>
                  <a:schemeClr val="bg1"/>
                </a:solidFill>
                <a:effectLst/>
              </a:rPr>
              <a:t>&lt;Autologous/Allogeneic&gt;</a:t>
            </a:r>
            <a:endParaRPr lang="ja-JP" altLang="ja-JP" sz="12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低い精度で自動的に生成された説明">
            <a:extLst>
              <a:ext uri="{FF2B5EF4-FFF2-40B4-BE49-F238E27FC236}">
                <a16:creationId xmlns:a16="http://schemas.microsoft.com/office/drawing/2014/main" id="{FD2CF48C-BD46-C85D-ED09-44438B74109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1518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ea typeface="Verdana" pitchFamily="34" charset="0"/>
                <a:cs typeface="Arial" pitchFamily="34" charset="0"/>
              </a:rPr>
              <a:t>100-day Survival by Year Transplants,</a:t>
            </a:r>
            <a:br>
              <a:rPr lang="en-US" altLang="ja-JP" spc="-100" dirty="0">
                <a:solidFill>
                  <a:schemeClr val="bg1"/>
                </a:solidFill>
                <a:effectLst/>
                <a:latin typeface="Arial" pitchFamily="34" charset="0"/>
                <a:ea typeface="Verdana" pitchFamily="34" charset="0"/>
                <a:cs typeface="Arial" pitchFamily="34" charset="0"/>
              </a:rPr>
            </a:br>
            <a:r>
              <a:rPr lang="en-US" altLang="ja-JP" spc="-100" dirty="0">
                <a:solidFill>
                  <a:schemeClr val="bg1"/>
                </a:solidFill>
                <a:effectLst/>
                <a:latin typeface="Arial" pitchFamily="34" charset="0"/>
                <a:ea typeface="Verdana" pitchFamily="34" charset="0"/>
                <a:cs typeface="Arial" pitchFamily="34" charset="0"/>
              </a:rPr>
              <a:t>Donor, and Stem Cell Sources</a:t>
            </a:r>
            <a:r>
              <a:rPr lang="en-US" altLang="ja-JP" sz="1300" spc="-100" dirty="0">
                <a:solidFill>
                  <a:schemeClr val="bg1"/>
                </a:solidFill>
                <a:effectLst/>
                <a:latin typeface="Arial" pitchFamily="34" charset="0"/>
                <a:ea typeface="Verdana" pitchFamily="34" charset="0"/>
                <a:cs typeface="Arial" pitchFamily="34" charset="0"/>
              </a:rPr>
              <a:t> </a:t>
            </a:r>
            <a:r>
              <a:rPr kumimoji="1" lang="en-US" altLang="ja-JP" sz="1300" b="0" kern="1200" dirty="0">
                <a:ln>
                  <a:noFill/>
                </a:ln>
                <a:solidFill>
                  <a:schemeClr val="bg1"/>
                </a:solidFill>
                <a:effectLst/>
              </a:rPr>
              <a:t>&lt;Allogeneic&gt;&lt;age&lt;50&gt;</a:t>
            </a:r>
            <a:endParaRPr lang="ja-JP" altLang="ja-JP" sz="13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7B149E4D-77C3-4DE4-E88E-2CA4C0EE10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14020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One-year Survival by Year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Stem Cell Sources </a:t>
            </a:r>
            <a:r>
              <a:rPr kumimoji="1" lang="en-US" altLang="ja-JP" sz="1200" b="0" kern="1200" dirty="0">
                <a:ln>
                  <a:noFill/>
                </a:ln>
                <a:solidFill>
                  <a:schemeClr val="bg1"/>
                </a:solidFill>
                <a:effectLst/>
              </a:rPr>
              <a:t>&lt;Allogeneic&gt;&lt;age&lt;50&gt;</a:t>
            </a:r>
            <a:endParaRPr lang="ja-JP" altLang="ja-JP" sz="12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グラフ&#10;&#10;自動的に生成された説明">
            <a:extLst>
              <a:ext uri="{FF2B5EF4-FFF2-40B4-BE49-F238E27FC236}">
                <a16:creationId xmlns:a16="http://schemas.microsoft.com/office/drawing/2014/main" id="{F9550573-7259-6487-C83C-268681E57C8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9116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en-US" altLang="ja-JP" b="0"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Transplant Type</a:t>
            </a:r>
            <a:endParaRPr lang="ja-JP" altLang="en-US" sz="2000" b="0" spc="-100" dirty="0">
              <a:solidFill>
                <a:schemeClr val="bg1"/>
              </a:solidFill>
              <a:latin typeface="Arial" panose="020B0604020202020204" pitchFamily="34" charset="0"/>
              <a:cs typeface="Arial" panose="020B0604020202020204" pitchFamily="34" charset="0"/>
            </a:endParaRPr>
          </a:p>
        </p:txBody>
      </p:sp>
      <p:pic>
        <p:nvPicPr>
          <p:cNvPr id="3" name="図 2" descr="グラフ, 折れ線グラフ&#10;&#10;自動的に生成された説明">
            <a:extLst>
              <a:ext uri="{FF2B5EF4-FFF2-40B4-BE49-F238E27FC236}">
                <a16:creationId xmlns:a16="http://schemas.microsoft.com/office/drawing/2014/main" id="{DFE2CAC0-39EA-21CB-07E6-1672027BB5C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34018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100-day Survival by Year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Stem Cell Sources</a:t>
            </a:r>
            <a:r>
              <a:rPr lang="en-US" altLang="ja-JP" sz="1200" spc="-100" dirty="0">
                <a:solidFill>
                  <a:schemeClr val="bg1"/>
                </a:solidFill>
                <a:effectLst/>
                <a:latin typeface="Arial" pitchFamily="34" charset="0"/>
                <a:ea typeface="Verdana" pitchFamily="34" charset="0"/>
                <a:cs typeface="Arial" pitchFamily="34" charset="0"/>
              </a:rPr>
              <a:t> </a:t>
            </a:r>
            <a:r>
              <a:rPr kumimoji="1" lang="en-US" altLang="ja-JP" sz="1200" b="0" kern="1200" dirty="0">
                <a:ln>
                  <a:noFill/>
                </a:ln>
                <a:solidFill>
                  <a:schemeClr val="bg1"/>
                </a:solidFill>
                <a:effectLst/>
                <a:latin typeface="+mn-ea"/>
                <a:ea typeface="+mn-ea"/>
                <a:cs typeface="+mj-cs"/>
              </a:rPr>
              <a:t>&lt;Allogeneic&gt;&lt;age</a:t>
            </a:r>
            <a:r>
              <a:rPr kumimoji="1" lang="ja-JP" altLang="ja-JP" sz="1200" b="0" kern="1200" dirty="0">
                <a:ln>
                  <a:noFill/>
                </a:ln>
                <a:solidFill>
                  <a:schemeClr val="bg1"/>
                </a:solidFill>
                <a:effectLst/>
                <a:latin typeface="+mn-ea"/>
                <a:ea typeface="+mn-ea"/>
                <a:cs typeface="+mj-cs"/>
              </a:rPr>
              <a:t>≥</a:t>
            </a:r>
            <a:r>
              <a:rPr kumimoji="1" lang="en-US" altLang="ja-JP" sz="1200" b="0" kern="1200" dirty="0">
                <a:ln>
                  <a:noFill/>
                </a:ln>
                <a:solidFill>
                  <a:schemeClr val="bg1"/>
                </a:solidFill>
                <a:effectLst/>
              </a:rPr>
              <a:t>50&gt;</a:t>
            </a:r>
            <a:endParaRPr lang="ja-JP" altLang="ja-JP" sz="12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8A86F9A2-A249-AC45-C26E-E84C62480BC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44172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One-year Survival by Year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Stem Cell Sources</a:t>
            </a:r>
            <a:r>
              <a:rPr lang="en-US" altLang="ja-JP" sz="1200" spc="-100" dirty="0">
                <a:solidFill>
                  <a:schemeClr val="bg1"/>
                </a:solidFill>
                <a:effectLst/>
                <a:latin typeface="Arial" pitchFamily="34" charset="0"/>
                <a:ea typeface="Verdana" pitchFamily="34" charset="0"/>
                <a:cs typeface="Arial" pitchFamily="34" charset="0"/>
              </a:rPr>
              <a:t> </a:t>
            </a:r>
            <a:r>
              <a:rPr kumimoji="1" lang="en-US" altLang="ja-JP" sz="1200" b="0" kern="1200" dirty="0">
                <a:ln>
                  <a:noFill/>
                </a:ln>
                <a:solidFill>
                  <a:schemeClr val="bg1"/>
                </a:solidFill>
                <a:effectLst/>
                <a:latin typeface="+mn-ea"/>
                <a:ea typeface="+mn-ea"/>
                <a:cs typeface="+mj-cs"/>
              </a:rPr>
              <a:t>&lt;Allogeneic&gt;&lt;age</a:t>
            </a:r>
            <a:r>
              <a:rPr kumimoji="1" lang="ja-JP" altLang="ja-JP" sz="1200" b="0" kern="1200" dirty="0">
                <a:ln>
                  <a:noFill/>
                </a:ln>
                <a:solidFill>
                  <a:schemeClr val="bg1"/>
                </a:solidFill>
                <a:effectLst/>
                <a:latin typeface="+mn-ea"/>
                <a:ea typeface="+mn-ea"/>
                <a:cs typeface="+mj-cs"/>
              </a:rPr>
              <a:t>≥</a:t>
            </a:r>
            <a:r>
              <a:rPr kumimoji="1" lang="en-US" altLang="ja-JP" sz="1200" b="0" kern="1200" dirty="0">
                <a:ln>
                  <a:noFill/>
                </a:ln>
                <a:solidFill>
                  <a:schemeClr val="bg1"/>
                </a:solidFill>
                <a:effectLst/>
              </a:rPr>
              <a:t>50&gt;</a:t>
            </a:r>
            <a:endParaRPr lang="ja-JP" altLang="ja-JP" sz="12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 ヒストグラム&#10;&#10;自動的に生成された説明">
            <a:extLst>
              <a:ext uri="{FF2B5EF4-FFF2-40B4-BE49-F238E27FC236}">
                <a16:creationId xmlns:a16="http://schemas.microsoft.com/office/drawing/2014/main" id="{A50542BF-E1F7-021C-C149-99E6A5031E7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82511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1999" y="0"/>
            <a:ext cx="8470931" cy="802800"/>
          </a:xfrm>
          <a:effectLst/>
        </p:spPr>
        <p:txBody>
          <a:bodyPr anchor="t">
            <a:normAutofit fontScale="90000"/>
          </a:bodyPr>
          <a:lstStyle/>
          <a:p>
            <a:pPr defTabSz="914400" fontAlgn="auto">
              <a:lnSpc>
                <a:spcPts val="3000"/>
              </a:lnSpc>
              <a:spcAft>
                <a:spcPts val="0"/>
              </a:spcAft>
            </a:pPr>
            <a:r>
              <a:rPr lang="en-US" altLang="ja-JP" spc="-100" dirty="0">
                <a:solidFill>
                  <a:schemeClr val="bg1"/>
                </a:solidFill>
                <a:effectLst/>
                <a:latin typeface="Arial" pitchFamily="34" charset="0"/>
                <a:ea typeface="Verdana" pitchFamily="34" charset="0"/>
                <a:cs typeface="Arial" pitchFamily="34" charset="0"/>
              </a:rPr>
              <a:t>100-day Survival by Year of Transplants,</a:t>
            </a:r>
            <a:br>
              <a:rPr lang="en-US" altLang="ja-JP" spc="-100" dirty="0">
                <a:solidFill>
                  <a:schemeClr val="bg1"/>
                </a:solidFill>
                <a:effectLst/>
                <a:latin typeface="Arial" pitchFamily="34" charset="0"/>
                <a:ea typeface="Verdana" pitchFamily="34" charset="0"/>
                <a:cs typeface="Arial" pitchFamily="34" charset="0"/>
              </a:rPr>
            </a:br>
            <a:r>
              <a:rPr lang="en-US" altLang="ja-JP" spc="-100" dirty="0">
                <a:solidFill>
                  <a:schemeClr val="bg1"/>
                </a:solidFill>
                <a:effectLst/>
                <a:latin typeface="Arial" pitchFamily="34" charset="0"/>
                <a:ea typeface="Verdana" pitchFamily="34" charset="0"/>
                <a:cs typeface="Arial" pitchFamily="34" charset="0"/>
              </a:rPr>
              <a:t>Disease Status, and Age</a:t>
            </a:r>
            <a:r>
              <a:rPr lang="ja-JP" altLang="en-US" sz="1600" spc="-10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1600" spc="-10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AML / ALL / CML / MDS )</a:t>
            </a:r>
            <a:endParaRPr lang="ja-JP" altLang="en-US" sz="1200" dirty="0">
              <a:solidFill>
                <a:schemeClr val="bg1"/>
              </a:solidFill>
              <a:effectLst/>
            </a:endParaRPr>
          </a:p>
        </p:txBody>
      </p:sp>
      <p:pic>
        <p:nvPicPr>
          <p:cNvPr id="4" name="図 3" descr="グラフ&#10;&#10;中程度の精度で自動的に生成された説明">
            <a:extLst>
              <a:ext uri="{FF2B5EF4-FFF2-40B4-BE49-F238E27FC236}">
                <a16:creationId xmlns:a16="http://schemas.microsoft.com/office/drawing/2014/main" id="{35B4016E-5ECB-6B97-E1CB-335431662AC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75199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2800"/>
          </a:xfrm>
          <a:effectLst/>
        </p:spPr>
        <p:txBody>
          <a:bodyPr anchor="t">
            <a:normAutofit fontScale="90000"/>
          </a:bodyPr>
          <a:lstStyle/>
          <a:p>
            <a:pPr defTabSz="914400" fontAlgn="auto">
              <a:lnSpc>
                <a:spcPts val="3000"/>
              </a:lnSpc>
              <a:spcAft>
                <a:spcPts val="0"/>
              </a:spcAft>
            </a:pPr>
            <a:r>
              <a:rPr lang="en-US" altLang="ja-JP" spc="-100" dirty="0">
                <a:solidFill>
                  <a:schemeClr val="bg1"/>
                </a:solidFill>
                <a:effectLst/>
                <a:latin typeface="Arial" pitchFamily="34" charset="0"/>
                <a:ea typeface="Verdana" pitchFamily="34" charset="0"/>
                <a:cs typeface="Arial" pitchFamily="34" charset="0"/>
              </a:rPr>
              <a:t>One-year Survival by Year of Transplants,</a:t>
            </a:r>
            <a:br>
              <a:rPr lang="en-US" altLang="ja-JP" spc="-100" dirty="0">
                <a:solidFill>
                  <a:schemeClr val="bg1"/>
                </a:solidFill>
                <a:effectLst/>
                <a:latin typeface="Arial" pitchFamily="34" charset="0"/>
                <a:ea typeface="Verdana" pitchFamily="34" charset="0"/>
                <a:cs typeface="Arial" pitchFamily="34" charset="0"/>
              </a:rPr>
            </a:br>
            <a:r>
              <a:rPr lang="en-US" altLang="ja-JP" spc="-100" dirty="0">
                <a:solidFill>
                  <a:schemeClr val="bg1"/>
                </a:solidFill>
                <a:effectLst/>
                <a:latin typeface="Arial" pitchFamily="34" charset="0"/>
                <a:ea typeface="Verdana" pitchFamily="34" charset="0"/>
                <a:cs typeface="Arial" pitchFamily="34" charset="0"/>
              </a:rPr>
              <a:t>Disease Status, and Age</a:t>
            </a:r>
            <a:r>
              <a:rPr lang="en-US" altLang="ja-JP" spc="-100" dirty="0">
                <a:solidFill>
                  <a:schemeClr val="bg1"/>
                </a:solidFill>
                <a:latin typeface="Arial" pitchFamily="34" charset="0"/>
                <a:ea typeface="Verdana" pitchFamily="34" charset="0"/>
                <a:cs typeface="Arial" pitchFamily="34" charset="0"/>
              </a:rPr>
              <a:t> </a:t>
            </a:r>
            <a:r>
              <a:rPr lang="ja-JP" altLang="en-US" sz="1600" spc="-100" dirty="0">
                <a:solidFill>
                  <a:schemeClr val="bg1"/>
                </a:solidFill>
                <a:effectLst/>
                <a:latin typeface="Arial" pitchFamily="34" charset="0"/>
                <a:cs typeface="Arial" pitchFamily="34" charset="0"/>
              </a:rPr>
              <a:t>（ </a:t>
            </a:r>
            <a:r>
              <a:rPr lang="en-US" altLang="ja-JP" sz="1600" spc="-100" dirty="0">
                <a:solidFill>
                  <a:schemeClr val="bg1"/>
                </a:solidFill>
                <a:effectLst/>
                <a:latin typeface="Arial" pitchFamily="34" charset="0"/>
                <a:cs typeface="Arial" pitchFamily="34" charset="0"/>
              </a:rPr>
              <a:t>AML / ALL / CML /MDS )</a:t>
            </a:r>
            <a:endParaRPr lang="ja-JP" altLang="en-US" sz="1200" dirty="0">
              <a:solidFill>
                <a:schemeClr val="bg1"/>
              </a:solidFill>
              <a:effectLst/>
            </a:endParaRPr>
          </a:p>
        </p:txBody>
      </p:sp>
      <p:pic>
        <p:nvPicPr>
          <p:cNvPr id="8" name="図 7" descr="グラフ&#10;&#10;自動的に生成された説明">
            <a:extLst>
              <a:ext uri="{FF2B5EF4-FFF2-40B4-BE49-F238E27FC236}">
                <a16:creationId xmlns:a16="http://schemas.microsoft.com/office/drawing/2014/main" id="{D1FFCF9F-2857-7EC2-A051-1E8561FEDD3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38481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Autofit/>
          </a:bodyPr>
          <a:lstStyle/>
          <a:p>
            <a:pPr>
              <a:defRPr/>
            </a:pPr>
            <a:r>
              <a:rPr lang="en-US" altLang="ja-JP" sz="2500" spc="-100" dirty="0">
                <a:solidFill>
                  <a:schemeClr val="bg1"/>
                </a:solidFill>
                <a:effectLst/>
                <a:latin typeface="Arial" pitchFamily="34" charset="0"/>
                <a:cs typeface="Arial" pitchFamily="34" charset="0"/>
              </a:rPr>
              <a:t>Survival after Transplants</a:t>
            </a:r>
            <a:br>
              <a:rPr lang="en-US" altLang="ja-JP" sz="2500" spc="-100" dirty="0">
                <a:solidFill>
                  <a:schemeClr val="bg1"/>
                </a:solidFill>
                <a:effectLst/>
              </a:rPr>
            </a:br>
            <a:r>
              <a:rPr lang="en-US" altLang="ja-JP" sz="2500" spc="-100" dirty="0">
                <a:solidFill>
                  <a:schemeClr val="bg1"/>
                </a:solidFill>
                <a:effectLst/>
                <a:latin typeface="Arial" pitchFamily="34" charset="0"/>
                <a:ea typeface="Verdana" pitchFamily="34" charset="0"/>
                <a:cs typeface="Arial" pitchFamily="34" charset="0"/>
              </a:rPr>
              <a:t>by Transplant Type, 1991-2021</a:t>
            </a:r>
            <a:endParaRPr lang="ja-JP" altLang="en-US" sz="2500" b="1" spc="-1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6EBD235D-8BF6-B1D8-BCF9-324F4EC13B0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88072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bg1"/>
                </a:solidFill>
                <a:effectLst/>
                <a:latin typeface="Arial" pitchFamily="34" charset="0"/>
                <a:cs typeface="Arial" pitchFamily="34" charset="0"/>
              </a:rPr>
              <a:t>Survival after Transplants</a:t>
            </a:r>
            <a:br>
              <a:rPr lang="en-US" altLang="ja-JP" spc="-100" dirty="0">
                <a:solidFill>
                  <a:schemeClr val="bg1"/>
                </a:solidFill>
                <a:effectLst/>
              </a:rPr>
            </a:br>
            <a:r>
              <a:rPr lang="en-US" altLang="ja-JP" spc="-100" dirty="0">
                <a:solidFill>
                  <a:schemeClr val="bg1"/>
                </a:solidFill>
                <a:effectLst/>
                <a:latin typeface="Arial" pitchFamily="34" charset="0"/>
                <a:ea typeface="Verdana" pitchFamily="34" charset="0"/>
                <a:cs typeface="Arial" pitchFamily="34" charset="0"/>
              </a:rPr>
              <a:t>by Donor Type and Stem Cell Sources, 1991-2021</a:t>
            </a:r>
            <a:endParaRPr lang="ja-JP" altLang="en-US" sz="2000" b="1" spc="-100" dirty="0">
              <a:solidFill>
                <a:schemeClr val="bg1"/>
              </a:solidFill>
              <a:effectLst/>
            </a:endParaRPr>
          </a:p>
        </p:txBody>
      </p:sp>
      <p:cxnSp>
        <p:nvCxnSpPr>
          <p:cNvPr id="24" name="曲線コネクタ 8962">
            <a:extLst>
              <a:ext uri="{FF2B5EF4-FFF2-40B4-BE49-F238E27FC236}">
                <a16:creationId xmlns:a16="http://schemas.microsoft.com/office/drawing/2014/main" id="{5FDCDD5E-ED2D-4ADB-85BE-36ECC9D2B753}"/>
              </a:ext>
            </a:extLst>
          </p:cNvPr>
          <p:cNvCxnSpPr>
            <a:cxnSpLocks/>
          </p:cNvCxnSpPr>
          <p:nvPr/>
        </p:nvCxnSpPr>
        <p:spPr>
          <a:xfrm rot="10800000">
            <a:off x="7617905" y="4063304"/>
            <a:ext cx="72000" cy="180000"/>
          </a:xfrm>
          <a:prstGeom prst="curvedConnector3">
            <a:avLst>
              <a:gd name="adj1" fmla="val 102261"/>
            </a:avLst>
          </a:prstGeom>
          <a:ln w="15875">
            <a:solidFill>
              <a:schemeClr val="bg1">
                <a:lumMod val="50000"/>
              </a:schemeClr>
            </a:solidFill>
            <a:tailEnd type="arrow" w="lg" len="sm"/>
          </a:ln>
          <a:scene3d>
            <a:camera prst="orthographicFront">
              <a:rot lat="900000" lon="0" rev="0"/>
            </a:camera>
            <a:lightRig rig="threePt" dir="t"/>
          </a:scene3d>
        </p:spPr>
        <p:style>
          <a:lnRef idx="1">
            <a:schemeClr val="accent1"/>
          </a:lnRef>
          <a:fillRef idx="0">
            <a:schemeClr val="accent1"/>
          </a:fillRef>
          <a:effectRef idx="0">
            <a:schemeClr val="accent1"/>
          </a:effectRef>
          <a:fontRef idx="minor">
            <a:schemeClr val="tx1"/>
          </a:fontRef>
        </p:style>
      </p:cxnSp>
      <p:pic>
        <p:nvPicPr>
          <p:cNvPr id="4" name="図 3" descr="グラフ, 折れ線グラフ&#10;&#10;自動的に生成された説明">
            <a:extLst>
              <a:ext uri="{FF2B5EF4-FFF2-40B4-BE49-F238E27FC236}">
                <a16:creationId xmlns:a16="http://schemas.microsoft.com/office/drawing/2014/main" id="{B5094402-96A3-83D7-F0A3-12F593BDFCA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bg1"/>
                </a:solidFill>
                <a:effectLst/>
                <a:latin typeface="Arial" pitchFamily="34" charset="0"/>
                <a:cs typeface="Arial" pitchFamily="34" charset="0"/>
              </a:rPr>
              <a:t>Survival after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Leukemia, 1991-2021</a:t>
            </a:r>
            <a:endParaRPr lang="ja-JP" altLang="en-US" sz="2000" b="1" spc="-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C37B6511-D1BE-B19A-5858-855C6C63C54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bg1"/>
                </a:solidFill>
                <a:effectLst/>
                <a:latin typeface="Arial" pitchFamily="34" charset="0"/>
                <a:cs typeface="Arial" pitchFamily="34" charset="0"/>
              </a:rPr>
              <a:t>Survival after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Malignant Lymphoma and MM/PCD,</a:t>
            </a:r>
            <a:r>
              <a:rPr lang="en-US" altLang="ja-JP" spc="-100" dirty="0">
                <a:solidFill>
                  <a:schemeClr val="bg1"/>
                </a:solidFill>
                <a:effectLst/>
                <a:latin typeface="Arial" pitchFamily="34" charset="0"/>
                <a:cs typeface="Arial" pitchFamily="34" charset="0"/>
              </a:rPr>
              <a:t> 1991-2021</a:t>
            </a:r>
            <a:endParaRPr lang="ja-JP" altLang="en-US" sz="2000" b="1" spc="-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4868B73A-0E47-3A8F-EE9E-D9887446B0C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effectLst/>
                <a:latin typeface="Arial" pitchFamily="34" charset="0"/>
                <a:cs typeface="Arial" pitchFamily="34" charset="0"/>
              </a:rPr>
              <a:t>Survival after Autologous Transplants </a:t>
            </a:r>
            <a:br>
              <a:rPr lang="en-US" altLang="ja-JP" spc="-100" dirty="0">
                <a:effectLst/>
                <a:latin typeface="Arial" pitchFamily="34" charset="0"/>
                <a:cs typeface="Arial" pitchFamily="34" charset="0"/>
              </a:rPr>
            </a:br>
            <a:r>
              <a:rPr lang="en-US" altLang="ja-JP" spc="-100" dirty="0">
                <a:effectLst/>
                <a:latin typeface="Arial" pitchFamily="34" charset="0"/>
                <a:cs typeface="Arial" pitchFamily="34" charset="0"/>
              </a:rPr>
              <a:t>for Acute Leukemia, </a:t>
            </a:r>
            <a:r>
              <a:rPr lang="en-US" altLang="ja-JP" spc="-100" dirty="0">
                <a:solidFill>
                  <a:srgbClr val="0B5395"/>
                </a:solidFill>
                <a:effectLst/>
                <a:latin typeface="Arial" pitchFamily="34" charset="0"/>
                <a:cs typeface="Arial" pitchFamily="34" charset="0"/>
              </a:rPr>
              <a:t>1991-2021</a:t>
            </a:r>
            <a:r>
              <a:rPr lang="en-US" altLang="ja-JP" sz="1300" spc="-100" dirty="0">
                <a:solidFill>
                  <a:srgbClr val="0B5395"/>
                </a:solidFill>
                <a:effectLst/>
                <a:latin typeface="Arial" pitchFamily="34" charset="0"/>
                <a:cs typeface="Arial" pitchFamily="34" charset="0"/>
              </a:rPr>
              <a:t> </a:t>
            </a:r>
            <a:r>
              <a:rPr kumimoji="1" lang="en-US" altLang="ja-JP" sz="1300" b="0" kern="1200" dirty="0">
                <a:ln>
                  <a:noFill/>
                </a:ln>
                <a:solidFill>
                  <a:srgbClr val="0B5395"/>
                </a:solidFill>
                <a:effectLst/>
              </a:rPr>
              <a:t>&lt;Autologous&gt;</a:t>
            </a:r>
            <a:endParaRPr lang="ja-JP" altLang="ja-JP" sz="1300" dirty="0">
              <a:solidFill>
                <a:srgbClr val="0B5395"/>
              </a:solidFill>
              <a:effectLst/>
            </a:endParaRPr>
          </a:p>
        </p:txBody>
      </p:sp>
      <p:pic>
        <p:nvPicPr>
          <p:cNvPr id="4" name="図 3" descr="グラフ, 折れ線グラフ&#10;&#10;自動的に生成された説明">
            <a:extLst>
              <a:ext uri="{FF2B5EF4-FFF2-40B4-BE49-F238E27FC236}">
                <a16:creationId xmlns:a16="http://schemas.microsoft.com/office/drawing/2014/main" id="{3E5B7487-2512-B99A-1288-47F879B4B5D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Autologous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Malignant Lymphoma</a:t>
            </a:r>
            <a:r>
              <a:rPr lang="en-US" altLang="ja-JP" spc="-100" dirty="0">
                <a:solidFill>
                  <a:schemeClr val="bg1"/>
                </a:solidFill>
                <a:effectLst/>
                <a:latin typeface="Arial" pitchFamily="34" charset="0"/>
                <a:cs typeface="Arial" pitchFamily="34" charset="0"/>
              </a:rPr>
              <a:t>, 1991-2021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&lt;Autologous&gt;</a:t>
            </a:r>
            <a:endParaRPr lang="ja-JP" altLang="ja-JP" sz="13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FC6A9E14-F7D9-E029-9D5C-A6733BD4FB9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pPr rtl="0" eaLnBrk="1" latinLnBrk="0" hangingPunct="1"/>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a:t>
            </a:r>
            <a:r>
              <a:rPr lang="en-US" altLang="ja-JP" sz="1300" spc="-100" dirty="0">
                <a:solidFill>
                  <a:schemeClr val="bg1"/>
                </a:solidFill>
                <a:effectLst/>
                <a:latin typeface="Arial" panose="020B0604020202020204" pitchFamily="34" charset="0"/>
                <a:cs typeface="Arial" panose="020B0604020202020204" pitchFamily="34" charset="0"/>
              </a:rPr>
              <a:t> </a:t>
            </a:r>
            <a:r>
              <a:rPr lang="en-US" altLang="ja-JP" sz="1300" spc="-100" baseline="0" dirty="0">
                <a:solidFill>
                  <a:schemeClr val="bg1"/>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bg1"/>
                </a:solidFill>
                <a:effectLst/>
              </a:rPr>
              <a:t>&lt;Autologous</a:t>
            </a:r>
            <a:r>
              <a:rPr kumimoji="1" lang="en-US" altLang="ja-JP" sz="1300" b="0" kern="1200" baseline="0" dirty="0">
                <a:ln>
                  <a:noFill/>
                </a:ln>
                <a:solidFill>
                  <a:schemeClr val="bg1"/>
                </a:solidFill>
                <a:effectLst/>
              </a:rPr>
              <a:t>&gt;</a:t>
            </a:r>
            <a:endParaRPr lang="ja-JP" altLang="ja-JP" sz="1300" dirty="0">
              <a:solidFill>
                <a:schemeClr val="bg1"/>
              </a:solidFill>
              <a:effectLst/>
            </a:endParaRPr>
          </a:p>
        </p:txBody>
      </p:sp>
      <p:pic>
        <p:nvPicPr>
          <p:cNvPr id="3" name="図 2" descr="グラフ, ヒストグラム">
            <a:extLst>
              <a:ext uri="{FF2B5EF4-FFF2-40B4-BE49-F238E27FC236}">
                <a16:creationId xmlns:a16="http://schemas.microsoft.com/office/drawing/2014/main" id="{79FFAED5-D8EC-6843-D5FC-C1675DA34D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331468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fontScale="90000"/>
          </a:bodyPr>
          <a:lstStyle/>
          <a:p>
            <a:pPr rtl="0" eaLnBrk="1" latinLnBrk="0" hangingPunct="1"/>
            <a:r>
              <a:rPr lang="en-US" altLang="ja-JP" spc="-100" dirty="0">
                <a:solidFill>
                  <a:schemeClr val="bg1"/>
                </a:solidFill>
                <a:effectLst/>
                <a:latin typeface="Arial" pitchFamily="34" charset="0"/>
                <a:cs typeface="Arial" pitchFamily="34" charset="0"/>
              </a:rPr>
              <a:t>Survival after Autologous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MM/PCD</a:t>
            </a:r>
            <a:r>
              <a:rPr lang="en-US" altLang="ja-JP" spc="-100" dirty="0">
                <a:solidFill>
                  <a:schemeClr val="bg1"/>
                </a:solidFill>
                <a:effectLst/>
                <a:latin typeface="Arial" pitchFamily="34" charset="0"/>
                <a:cs typeface="Arial" pitchFamily="34" charset="0"/>
              </a:rPr>
              <a:t>, 1991-2021 </a:t>
            </a:r>
            <a:r>
              <a:rPr kumimoji="1" lang="en-US" altLang="ja-JP" sz="1300" b="0" kern="1200" dirty="0">
                <a:ln>
                  <a:noFill/>
                </a:ln>
                <a:solidFill>
                  <a:schemeClr val="bg1"/>
                </a:solidFill>
                <a:effectLst/>
              </a:rPr>
              <a:t>&lt;Autologous&gt;&lt;age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16&gt;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ADC09B4E-7ED1-3C1C-D03F-6280E7A93A7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05DDFC72-6B41-3B15-D8BD-6B369621A0B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AML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&lt;Allogeneic&gt;&lt;age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D20099E6-9EC1-4C53-D0D0-1B1E3FE2A7E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&lt;HLA-identical</a:t>
            </a:r>
            <a:r>
              <a:rPr kumimoji="1" lang="en-US" altLang="ja-JP" sz="1300" b="0" kern="1200" baseline="0" dirty="0">
                <a:ln>
                  <a:noFill/>
                </a:ln>
                <a:solidFill>
                  <a:schemeClr val="bg1"/>
                </a:solidFill>
                <a:effectLst/>
              </a:rPr>
              <a:t> Sibling&gt; &lt;age</a:t>
            </a:r>
            <a:r>
              <a:rPr kumimoji="1" lang="ja-JP" altLang="ja-JP" sz="1300" b="0" kern="1200" baseline="0" dirty="0">
                <a:ln>
                  <a:noFill/>
                </a:ln>
                <a:solidFill>
                  <a:schemeClr val="bg1"/>
                </a:solidFill>
                <a:effectLst/>
              </a:rPr>
              <a:t>≤</a:t>
            </a:r>
            <a:r>
              <a:rPr kumimoji="1" lang="en-US" altLang="ja-JP" sz="1300" b="0" kern="1200" baseline="0" dirty="0">
                <a:ln>
                  <a:noFill/>
                </a:ln>
                <a:solidFill>
                  <a:schemeClr val="bg1"/>
                </a:solidFill>
                <a:effectLst/>
              </a:rPr>
              <a:t>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CE6E2249-D2F3-BE21-436A-8D25817AE57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AML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&lt;HLA-identical</a:t>
            </a:r>
            <a:r>
              <a:rPr kumimoji="1" lang="en-US" altLang="ja-JP" sz="1200" b="0" kern="1200" baseline="0" dirty="0">
                <a:ln>
                  <a:noFill/>
                </a:ln>
                <a:solidFill>
                  <a:schemeClr val="bg1"/>
                </a:solidFill>
                <a:effectLst/>
              </a:rPr>
              <a:t> Sibling&gt; &lt;age</a:t>
            </a:r>
            <a:r>
              <a:rPr kumimoji="1" lang="ja-JP" altLang="ja-JP" sz="1200" b="0" kern="1200" baseline="0" dirty="0">
                <a:ln>
                  <a:noFill/>
                </a:ln>
                <a:solidFill>
                  <a:schemeClr val="bg1"/>
                </a:solidFill>
                <a:effectLst/>
              </a:rPr>
              <a:t>≥</a:t>
            </a:r>
            <a:r>
              <a:rPr kumimoji="1" lang="en-US" altLang="ja-JP" sz="1200" b="0" kern="1200" baseline="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E31BC363-AD90-0877-1E89-645DAEE458B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&lt;UR-BM&gt;&lt;age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31E3F398-1805-774B-BD48-C8EF4B3D9AD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&lt;UR-BM&gt;&lt;age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16&gt;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3C3D7851-15B4-9833-1C76-3E80A986F34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&lt;UR-CB&gt;&lt;age≤15&gt;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E93D56B0-8AD0-A469-6098-4A9B3452A57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AML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&lt;UR-CB</a:t>
            </a:r>
            <a:r>
              <a:rPr kumimoji="1" lang="en-US" altLang="ja-JP" sz="1200" b="0" kern="1200" dirty="0">
                <a:ln>
                  <a:noFill/>
                </a:ln>
                <a:solidFill>
                  <a:srgbClr val="FFF5E7"/>
                </a:solidFill>
                <a:effectLst/>
              </a:rPr>
              <a:t>&gt;&lt;age</a:t>
            </a:r>
            <a:r>
              <a:rPr kumimoji="1" lang="ja-JP" altLang="ja-JP" sz="1200" b="0" kern="1200" dirty="0">
                <a:ln>
                  <a:noFill/>
                </a:ln>
                <a:solidFill>
                  <a:srgbClr val="FFF5E7"/>
                </a:solidFill>
                <a:effectLst/>
              </a:rPr>
              <a:t>≥</a:t>
            </a:r>
            <a:r>
              <a:rPr kumimoji="1" lang="en-US" altLang="ja-JP" sz="1200" b="0" kern="1200" dirty="0">
                <a:ln>
                  <a:noFill/>
                </a:ln>
                <a:solidFill>
                  <a:srgbClr val="FFF5E7"/>
                </a:solidFill>
                <a:effectLst/>
              </a:rPr>
              <a:t>16&gt;</a:t>
            </a:r>
            <a:endParaRPr lang="ja-JP" altLang="ja-JP" sz="1200" dirty="0">
              <a:solidFill>
                <a:srgbClr val="FFF5E7"/>
              </a:solidFill>
              <a:effectLst/>
            </a:endParaRPr>
          </a:p>
        </p:txBody>
      </p:sp>
      <p:pic>
        <p:nvPicPr>
          <p:cNvPr id="3" name="図 2" descr="グラフ, 折れ線グラフ&#10;&#10;自動的に生成された説明">
            <a:extLst>
              <a:ext uri="{FF2B5EF4-FFF2-40B4-BE49-F238E27FC236}">
                <a16:creationId xmlns:a16="http://schemas.microsoft.com/office/drawing/2014/main" id="{F5B8AB0C-07AE-D27F-9D74-A24D738A8C0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A0F93F70-1B51-D295-079D-6AF2F91D4D8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 </a:t>
            </a:r>
            <a:r>
              <a:rPr lang="en-US" altLang="ja-JP" sz="2000" b="0" spc="-150" baseline="0" dirty="0">
                <a:solidFill>
                  <a:schemeClr val="bg1"/>
                </a:solidFill>
                <a:effectLst/>
                <a:latin typeface="Arial" pitchFamily="34" charset="0"/>
                <a:ea typeface="ＭＳ Ｐゴシック"/>
                <a:cs typeface="Arial" pitchFamily="34" charset="0"/>
              </a:rPr>
              <a:t>&lt;</a:t>
            </a:r>
            <a:r>
              <a:rPr lang="en-US" altLang="ja-JP" sz="2000" spc="-150" dirty="0">
                <a:solidFill>
                  <a:schemeClr val="bg1"/>
                </a:solidFill>
                <a:effectLst/>
                <a:latin typeface="Arial" pitchFamily="34" charset="0"/>
                <a:ea typeface="ＭＳ Ｐゴシック"/>
                <a:cs typeface="Arial" pitchFamily="34" charset="0"/>
              </a:rPr>
              <a:t>Allogeneic</a:t>
            </a:r>
            <a:r>
              <a:rPr lang="en-US" altLang="ja-JP" sz="2000" b="0" spc="-150" baseline="0" dirty="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3" name="図 2" descr="グラフ, 棒グラフ&#10;&#10;自動的に生成された説明">
            <a:extLst>
              <a:ext uri="{FF2B5EF4-FFF2-40B4-BE49-F238E27FC236}">
                <a16:creationId xmlns:a16="http://schemas.microsoft.com/office/drawing/2014/main" id="{6ECC487C-1B95-C191-5961-FF3375E5D2E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32545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2012-2021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16&gt;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F1FEE0E0-8BDE-BA3D-6895-3AA5FABA66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2012-2021 </a:t>
            </a:r>
            <a:r>
              <a:rPr kumimoji="1" lang="en-US" altLang="ja-JP" sz="1300" b="0" kern="1200" dirty="0">
                <a:ln>
                  <a:noFill/>
                </a:ln>
                <a:solidFill>
                  <a:schemeClr val="bg1"/>
                </a:solidFill>
                <a:effectLst/>
              </a:rPr>
              <a:t>&lt;HLA-identical</a:t>
            </a:r>
            <a:r>
              <a:rPr kumimoji="1" lang="en-US" altLang="ja-JP" sz="1300" b="0" kern="1200" baseline="0" dirty="0">
                <a:ln>
                  <a:noFill/>
                </a:ln>
                <a:solidFill>
                  <a:schemeClr val="bg1"/>
                </a:solidFill>
                <a:effectLst/>
              </a:rPr>
              <a:t> Sibling&gt; &lt;age</a:t>
            </a:r>
            <a:r>
              <a:rPr kumimoji="1" lang="ja-JP" altLang="ja-JP" sz="1300" b="0" kern="1200" baseline="0" dirty="0">
                <a:ln>
                  <a:noFill/>
                </a:ln>
                <a:solidFill>
                  <a:schemeClr val="bg1"/>
                </a:solidFill>
                <a:effectLst/>
              </a:rPr>
              <a:t>≤</a:t>
            </a:r>
            <a:r>
              <a:rPr kumimoji="1" lang="en-US" altLang="ja-JP" sz="1300" b="0" kern="1200" baseline="0" dirty="0">
                <a:ln>
                  <a:noFill/>
                </a:ln>
                <a:solidFill>
                  <a:schemeClr val="bg1"/>
                </a:solidFill>
                <a:effectLst/>
              </a:rPr>
              <a:t>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292F6DFA-9E11-9D77-E1A1-9EC99D0F26D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ALL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&lt;HLA-identical</a:t>
            </a:r>
            <a:r>
              <a:rPr kumimoji="1" lang="en-US" altLang="ja-JP" sz="1200" b="0" kern="1200" baseline="0" dirty="0">
                <a:ln>
                  <a:noFill/>
                </a:ln>
                <a:solidFill>
                  <a:schemeClr val="bg1"/>
                </a:solidFill>
                <a:effectLst/>
              </a:rPr>
              <a:t> Sibling&gt; &lt;</a:t>
            </a:r>
            <a:r>
              <a:rPr kumimoji="1" lang="en-US" altLang="ja-JP" sz="1200" b="0" kern="1200" dirty="0">
                <a:ln>
                  <a:noFill/>
                </a:ln>
                <a:solidFill>
                  <a:schemeClr val="bg1"/>
                </a:solidFill>
                <a:effectLst/>
              </a:rPr>
              <a: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a:t>
            </a:r>
            <a:r>
              <a:rPr kumimoji="1" lang="en-US" altLang="ja-JP" sz="1200" b="0" kern="1200" baseline="0" dirty="0">
                <a:ln>
                  <a:noFill/>
                </a:ln>
                <a:solidFill>
                  <a:schemeClr val="bg1"/>
                </a:solidFill>
                <a:effectLst/>
              </a:rPr>
              <a:t>&gt;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EA9A1081-F5D4-C945-4C26-B26E3E63D4D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&lt;UR-BM&gt;&lt;age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D08660C5-F88A-A696-283B-3FBB4C6FCAD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ALL</a:t>
            </a:r>
            <a:r>
              <a:rPr lang="en-US" altLang="ja-JP" sz="2500" spc="-100" dirty="0">
                <a:solidFill>
                  <a:schemeClr val="bg1"/>
                </a:solidFill>
                <a:effectLst/>
                <a:latin typeface="Arial" pitchFamily="34" charset="0"/>
                <a:cs typeface="Arial" pitchFamily="34" charset="0"/>
              </a:rPr>
              <a:t>, 2012-2021 </a:t>
            </a:r>
            <a:r>
              <a:rPr kumimoji="1" lang="en-US" altLang="ja-JP" sz="1200" b="0" kern="1200" dirty="0">
                <a:ln>
                  <a:noFill/>
                </a:ln>
                <a:solidFill>
                  <a:schemeClr val="bg1"/>
                </a:solidFill>
                <a:effectLst/>
              </a:rPr>
              <a:t>&lt;UR-BM&gt;&lt;age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75A9C9C3-39FB-6C46-3562-4B92921903D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2012-2021 </a:t>
            </a:r>
            <a:r>
              <a:rPr kumimoji="1" lang="en-US" altLang="ja-JP" sz="1300" b="0" kern="1200" dirty="0">
                <a:ln>
                  <a:noFill/>
                </a:ln>
                <a:solidFill>
                  <a:schemeClr val="bg1"/>
                </a:solidFill>
                <a:effectLst/>
              </a:rPr>
              <a:t>&lt;UR-CB&gt;&lt;age≤15&gt;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26D27FF7-E76B-E5BE-A593-A4DB6D69614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ALL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latin typeface="+mn-ea"/>
                <a:ea typeface="+mn-ea"/>
                <a:cs typeface="+mj-cs"/>
              </a:rPr>
              <a:t>&lt;UR-CB&gt;&lt;age</a:t>
            </a:r>
            <a:r>
              <a:rPr kumimoji="1" lang="ja-JP" altLang="ja-JP" sz="1200" b="0" kern="1200" dirty="0">
                <a:ln>
                  <a:noFill/>
                </a:ln>
                <a:solidFill>
                  <a:schemeClr val="bg1"/>
                </a:solidFill>
                <a:effectLst/>
                <a:latin typeface="+mn-ea"/>
                <a:ea typeface="+mn-ea"/>
                <a:cs typeface="+mj-cs"/>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EFD7A98D-0F19-2C75-2CB0-93D9B85FF60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CML</a:t>
            </a:r>
            <a:r>
              <a:rPr lang="en-US" altLang="ja-JP" spc="-100" dirty="0">
                <a:solidFill>
                  <a:schemeClr val="bg1"/>
                </a:solidFill>
                <a:effectLst/>
                <a:latin typeface="Arial" pitchFamily="34" charset="0"/>
                <a:cs typeface="Arial" pitchFamily="34" charset="0"/>
              </a:rPr>
              <a:t>, 2012-2021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9601103E-79D5-C192-6E25-15DE5ED7F9F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CML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&lt;Allogeneic&gt;&lt;age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D8FF15AE-C8F4-5581-2ECD-9F27378D3DB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CML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&lt;HLA-identical</a:t>
            </a:r>
            <a:r>
              <a:rPr kumimoji="1" lang="en-US" altLang="ja-JP" sz="1200" b="0" kern="1200" baseline="0" dirty="0">
                <a:ln>
                  <a:noFill/>
                </a:ln>
                <a:solidFill>
                  <a:schemeClr val="bg1"/>
                </a:solidFill>
                <a:effectLst/>
              </a:rPr>
              <a:t> Sibling&gt; &lt;</a:t>
            </a:r>
            <a:r>
              <a:rPr kumimoji="1" lang="en-US" altLang="ja-JP" sz="1200" b="0" kern="1200" dirty="0">
                <a:ln>
                  <a:noFill/>
                </a:ln>
                <a:solidFill>
                  <a:schemeClr val="bg1"/>
                </a:solidFill>
                <a:effectLst/>
              </a:rPr>
              <a: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a:t>
            </a:r>
            <a:r>
              <a:rPr kumimoji="1" lang="en-US" altLang="ja-JP" sz="1200" b="0" kern="1200" baseline="0" dirty="0">
                <a:ln>
                  <a:noFill/>
                </a:ln>
                <a:solidFill>
                  <a:schemeClr val="bg1"/>
                </a:solidFill>
                <a:effectLst/>
              </a:rPr>
              <a:t>&gt;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79C6986E-32D0-F236-8544-79AB4212B97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kumimoji="1" lang="en-US" altLang="ja-JP" sz="2000" b="0" kern="1200" dirty="0">
                <a:ln>
                  <a:noFill/>
                </a:ln>
                <a:solidFill>
                  <a:schemeClr val="bg1"/>
                </a:solidFill>
                <a:effectLst/>
                <a:latin typeface="ＭＳ ゴシック" pitchFamily="49" charset="-128"/>
                <a:ea typeface="ＭＳ ゴシック" pitchFamily="49" charset="-128"/>
              </a:rPr>
              <a:t>Autologous/</a:t>
            </a:r>
            <a:r>
              <a:rPr lang="en-US" altLang="ja-JP" sz="2000" spc="-150" dirty="0">
                <a:solidFill>
                  <a:schemeClr val="bg1"/>
                </a:solidFill>
                <a:effectLst/>
                <a:latin typeface="Arial" pitchFamily="34" charset="0"/>
                <a:ea typeface="ＭＳ Ｐゴシック"/>
                <a:cs typeface="Arial" pitchFamily="34" charset="0"/>
              </a:rPr>
              <a:t>Allogeneic</a:t>
            </a:r>
            <a:r>
              <a:rPr kumimoji="1" lang="en-US" altLang="ja-JP" sz="2000" b="0" kern="1200" dirty="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スクリーンショットの画面&#10;&#10;自動的に生成された説明">
            <a:extLst>
              <a:ext uri="{FF2B5EF4-FFF2-40B4-BE49-F238E27FC236}">
                <a16:creationId xmlns:a16="http://schemas.microsoft.com/office/drawing/2014/main" id="{930113A9-7C45-680A-1C88-6ECE3A05D8B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394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CML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&lt;UR-BM&gt;&lt;age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CDFD8721-BF59-47B1-5BD8-5F4C8F04D95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CML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&lt;UR-CB&gt;&lt;age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8817E601-1D5A-7BEC-A964-282D6D8CA21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2012-2021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3B75BB21-D746-BAC7-383B-28ACEA50D55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2012-2021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16&gt;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50D7AD5E-750C-5817-E952-63E6A068060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2012-2021 </a:t>
            </a:r>
            <a:r>
              <a:rPr kumimoji="1" lang="en-US" altLang="ja-JP" sz="1300" b="0" kern="1200" dirty="0">
                <a:ln>
                  <a:noFill/>
                </a:ln>
                <a:solidFill>
                  <a:schemeClr val="bg1"/>
                </a:solidFill>
                <a:effectLst/>
              </a:rPr>
              <a:t>&lt;HLA-identical</a:t>
            </a:r>
            <a:r>
              <a:rPr kumimoji="1" lang="en-US" altLang="ja-JP" sz="1300" b="0" kern="1200" baseline="0" dirty="0">
                <a:ln>
                  <a:noFill/>
                </a:ln>
                <a:solidFill>
                  <a:schemeClr val="bg1"/>
                </a:solidFill>
                <a:effectLst/>
              </a:rPr>
              <a:t> Sibling&gt; &lt;age</a:t>
            </a:r>
            <a:r>
              <a:rPr kumimoji="1" lang="ja-JP" altLang="ja-JP" sz="1300" b="0" kern="1200" baseline="0" dirty="0">
                <a:ln>
                  <a:noFill/>
                </a:ln>
                <a:solidFill>
                  <a:schemeClr val="bg1"/>
                </a:solidFill>
                <a:effectLst/>
              </a:rPr>
              <a:t>≤</a:t>
            </a:r>
            <a:r>
              <a:rPr kumimoji="1" lang="en-US" altLang="ja-JP" sz="1300" b="0" kern="1200" baseline="0" dirty="0">
                <a:ln>
                  <a:noFill/>
                </a:ln>
                <a:solidFill>
                  <a:schemeClr val="bg1"/>
                </a:solidFill>
                <a:effectLst/>
              </a:rPr>
              <a:t>15&gt;</a:t>
            </a:r>
            <a:endParaRPr lang="ja-JP" altLang="ja-JP" sz="13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EDEAABC6-59EC-5BFE-8ACF-4BA9792DEAC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MDS</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&lt;HLA-identical</a:t>
            </a:r>
            <a:r>
              <a:rPr kumimoji="1" lang="en-US" altLang="ja-JP" sz="1200" b="0" kern="1200" baseline="0" dirty="0">
                <a:ln>
                  <a:noFill/>
                </a:ln>
                <a:solidFill>
                  <a:schemeClr val="bg1"/>
                </a:solidFill>
                <a:effectLst/>
              </a:rPr>
              <a:t> Sibling&gt; &lt;</a:t>
            </a:r>
            <a:r>
              <a:rPr kumimoji="1" lang="en-US" altLang="ja-JP" sz="1200" b="0" kern="1200" dirty="0">
                <a:ln>
                  <a:noFill/>
                </a:ln>
                <a:solidFill>
                  <a:schemeClr val="bg1"/>
                </a:solidFill>
                <a:effectLst/>
              </a:rPr>
              <a: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a:t>
            </a:r>
            <a:r>
              <a:rPr kumimoji="1" lang="en-US" altLang="ja-JP" sz="1200" b="0" kern="1200" baseline="0" dirty="0">
                <a:ln>
                  <a:noFill/>
                </a:ln>
                <a:solidFill>
                  <a:schemeClr val="bg1"/>
                </a:solidFill>
                <a:effectLst/>
              </a:rPr>
              <a:t>&gt;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1B35769E-1224-6A92-C8EF-6F128A7F7A2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2012-2021</a:t>
            </a:r>
            <a:r>
              <a:rPr kumimoji="1" lang="en-US" altLang="ja-JP" sz="1300" b="0" kern="1200" dirty="0">
                <a:ln>
                  <a:noFill/>
                </a:ln>
                <a:solidFill>
                  <a:schemeClr val="bg1"/>
                </a:solidFill>
                <a:effectLst/>
              </a:rPr>
              <a:t>&lt;UR-BM&gt;&lt;age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99D4B82A-CCE8-588F-DD90-EA3B91D22A5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MDS</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&lt;UR-BM&gt;&lt;age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5A65B742-EB0A-96F0-D65D-822FD46FECC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&lt;UR-CB&gt;&lt;age≤15&gt;</a:t>
            </a:r>
            <a:endParaRPr lang="ja-JP" altLang="ja-JP" sz="13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61968503-4846-8ACD-FBB0-5F25FC660B6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MDS</a:t>
            </a:r>
            <a:r>
              <a:rPr lang="en-US" altLang="ja-JP" sz="2500" spc="-100" dirty="0">
                <a:solidFill>
                  <a:schemeClr val="bg1"/>
                </a:solidFill>
                <a:effectLst/>
                <a:latin typeface="Arial" pitchFamily="34" charset="0"/>
                <a:cs typeface="Arial" pitchFamily="34" charset="0"/>
              </a:rPr>
              <a:t>, 2012-2021 </a:t>
            </a:r>
            <a:r>
              <a:rPr kumimoji="1" lang="en-US" altLang="ja-JP" sz="1200" b="0" kern="1200" dirty="0">
                <a:ln>
                  <a:noFill/>
                </a:ln>
                <a:solidFill>
                  <a:schemeClr val="bg1"/>
                </a:solidFill>
                <a:effectLst/>
              </a:rPr>
              <a:t>&lt;UR-CB&gt;&lt;age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9C06E849-5498-3429-1CC8-790C5BFDA9C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rtl="0" eaLnBrk="1" latinLnBrk="0" hangingPunct="1"/>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 </a:t>
            </a:r>
            <a:r>
              <a:rPr kumimoji="1" lang="en-US" altLang="ja-JP" sz="1300" b="0" kern="1200" dirty="0">
                <a:ln>
                  <a:noFill/>
                </a:ln>
                <a:solidFill>
                  <a:schemeClr val="bg1"/>
                </a:solidFill>
                <a:effectLst/>
              </a:rPr>
              <a:t>&lt;Rel-BM/</a:t>
            </a:r>
            <a:r>
              <a:rPr kumimoji="1" lang="en-US" altLang="ja-JP" sz="1300" b="0" kern="1200" baseline="0" dirty="0">
                <a:ln>
                  <a:noFill/>
                </a:ln>
                <a:solidFill>
                  <a:schemeClr val="bg1"/>
                </a:solidFill>
                <a:effectLst/>
              </a:rPr>
              <a:t>Rel-PB</a:t>
            </a:r>
            <a:r>
              <a:rPr kumimoji="1" lang="en-US" altLang="ja-JP" sz="1300" b="0" kern="1200" dirty="0">
                <a:ln>
                  <a:noFill/>
                </a:ln>
                <a:solidFill>
                  <a:schemeClr val="bg1"/>
                </a:solidFill>
                <a:effectLst/>
              </a:rPr>
              <a:t>&gt;</a:t>
            </a:r>
            <a:endParaRPr lang="ja-JP" altLang="ja-JP" sz="1300" dirty="0">
              <a:solidFill>
                <a:schemeClr val="bg1"/>
              </a:solidFill>
              <a:effectLst/>
            </a:endParaRPr>
          </a:p>
        </p:txBody>
      </p:sp>
      <p:pic>
        <p:nvPicPr>
          <p:cNvPr id="4" name="図 3" descr="棒グラフ が含まれている画像&#10;&#10;自動的に生成された説明">
            <a:extLst>
              <a:ext uri="{FF2B5EF4-FFF2-40B4-BE49-F238E27FC236}">
                <a16:creationId xmlns:a16="http://schemas.microsoft.com/office/drawing/2014/main" id="{77DFDCB0-79EB-A834-9E5E-2386BB56CF6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62813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NHL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D6C19937-C6F3-013F-FE1E-556FB02F6E1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NHL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&lt;Allogeneic&gt;&lt;age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D68DF255-9C47-9675-3F1D-904AA223FA9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NHL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&lt;HLA-identical</a:t>
            </a:r>
            <a:r>
              <a:rPr kumimoji="1" lang="en-US" altLang="ja-JP" sz="1200" b="0" kern="1200" baseline="0" dirty="0">
                <a:ln>
                  <a:noFill/>
                </a:ln>
                <a:solidFill>
                  <a:schemeClr val="bg1"/>
                </a:solidFill>
                <a:effectLst/>
              </a:rPr>
              <a:t> Sibling&gt; &lt;</a:t>
            </a:r>
            <a:r>
              <a:rPr kumimoji="1" lang="en-US" altLang="ja-JP" sz="1200" b="0" kern="1200" dirty="0">
                <a:ln>
                  <a:noFill/>
                </a:ln>
                <a:solidFill>
                  <a:schemeClr val="bg1"/>
                </a:solidFill>
                <a:effectLst/>
              </a:rPr>
              <a: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a:t>
            </a:r>
            <a:r>
              <a:rPr kumimoji="1" lang="en-US" altLang="ja-JP" sz="1200" b="0" kern="1200" baseline="0" dirty="0">
                <a:ln>
                  <a:noFill/>
                </a:ln>
                <a:solidFill>
                  <a:schemeClr val="bg1"/>
                </a:solidFill>
                <a:effectLst/>
              </a:rPr>
              <a:t>&gt;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770A8367-E5BA-D13D-DC86-4D3293E5778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NHL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&lt;UR-BM&gt;&lt;age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15&gt;</a:t>
            </a:r>
            <a:endParaRPr lang="ja-JP" altLang="ja-JP" sz="1300" dirty="0">
              <a:solidFill>
                <a:schemeClr val="bg1"/>
              </a:solidFill>
              <a:effectLst/>
            </a:endParaRPr>
          </a:p>
        </p:txBody>
      </p:sp>
      <p:pic>
        <p:nvPicPr>
          <p:cNvPr id="3" name="図 2" descr="ダイアグラム&#10;&#10;低い精度で自動的に生成された説明">
            <a:extLst>
              <a:ext uri="{FF2B5EF4-FFF2-40B4-BE49-F238E27FC236}">
                <a16:creationId xmlns:a16="http://schemas.microsoft.com/office/drawing/2014/main" id="{8FB9606C-2F0E-0B1A-4699-B6916EE19FC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04400" cy="802800"/>
          </a:xfrm>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NHL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&lt;UR-BM&gt;&lt;age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84A601A6-B845-3DC7-306E-D9E5FFD6BF8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NHL</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&lt;UR-CB&gt;&lt;age≤15&gt;</a:t>
            </a:r>
            <a:endParaRPr lang="ja-JP" altLang="ja-JP" sz="13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CBEA30F0-A7D1-D14F-433B-AF6B7EA0DE6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NHL</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&lt;UR-CB&gt;&lt;age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E18555E2-E934-C53C-BC69-C7229577AD5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Autologous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MM / PCD</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&lt;Autologous&gt;&lt;age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A99AA244-6755-B77F-F40C-FDED249DAAF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MM / PCD</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&lt;Allogeneic&gt;&lt;age</a:t>
            </a:r>
            <a:r>
              <a:rPr kumimoji="1" lang="ja-JP" altLang="ja-JP" sz="1300" b="0" kern="1200" dirty="0">
                <a:ln>
                  <a:noFill/>
                </a:ln>
                <a:solidFill>
                  <a:schemeClr val="bg1"/>
                </a:solidFill>
                <a:effectLst/>
              </a:rPr>
              <a:t>≥</a:t>
            </a:r>
            <a:r>
              <a:rPr kumimoji="1" lang="en-US" altLang="ja-JP" sz="1300" b="0" kern="1200" dirty="0">
                <a:ln>
                  <a:noFill/>
                </a:ln>
                <a:solidFill>
                  <a:schemeClr val="bg1"/>
                </a:solidFill>
                <a:effectLst/>
              </a:rPr>
              <a:t>16&gt;</a:t>
            </a:r>
            <a:endParaRPr lang="ja-JP" altLang="ja-JP" sz="13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7756066C-72CA-6F74-6EA6-CB97007743F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Autologous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MM / PCD</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latin typeface="+mn-ea"/>
                <a:ea typeface="+mn-ea"/>
                <a:cs typeface="+mj-cs"/>
              </a:rPr>
              <a:t>&lt;Autologous&gt;&lt;age</a:t>
            </a:r>
            <a:r>
              <a:rPr kumimoji="1" lang="ja-JP" altLang="ja-JP" sz="1200" b="0" kern="1200" dirty="0">
                <a:ln>
                  <a:noFill/>
                </a:ln>
                <a:solidFill>
                  <a:schemeClr val="bg1"/>
                </a:solidFill>
                <a:effectLst/>
                <a:latin typeface="+mn-ea"/>
                <a:ea typeface="+mn-ea"/>
                <a:cs typeface="+mj-cs"/>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10" name="図 9" descr="グラフ, 折れ線グラフ&#10;&#10;自動的に生成された説明">
            <a:extLst>
              <a:ext uri="{FF2B5EF4-FFF2-40B4-BE49-F238E27FC236}">
                <a16:creationId xmlns:a16="http://schemas.microsoft.com/office/drawing/2014/main" id="{013450B9-F8B3-4B70-5F42-D05ACC3CB69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a:t>
            </a:r>
            <a:r>
              <a:rPr lang="en-US" altLang="ja-JP" sz="1300" dirty="0">
                <a:solidFill>
                  <a:schemeClr val="bg1"/>
                </a:solidFill>
                <a:effectLst/>
                <a:latin typeface="Arial" pitchFamily="34" charset="0"/>
                <a:ea typeface="Verdana" pitchFamily="34" charset="0"/>
                <a:cs typeface="Arial" pitchFamily="34" charset="0"/>
              </a:rPr>
              <a:t> </a:t>
            </a:r>
            <a:r>
              <a:rPr kumimoji="1" lang="en-US" altLang="ja-JP" sz="1300" b="0" kern="1200" dirty="0">
                <a:ln>
                  <a:noFill/>
                </a:ln>
                <a:solidFill>
                  <a:schemeClr val="bg1"/>
                </a:solidFill>
                <a:effectLst/>
              </a:rPr>
              <a:t>&lt;</a:t>
            </a:r>
            <a:r>
              <a:rPr kumimoji="1" lang="en-US" altLang="ja-JP" sz="1300" b="0" kern="1200" baseline="0" dirty="0">
                <a:ln>
                  <a:noFill/>
                </a:ln>
                <a:solidFill>
                  <a:schemeClr val="bg1"/>
                </a:solidFill>
                <a:effectLst/>
              </a:rPr>
              <a:t>UR-BM/UR-PB</a:t>
            </a:r>
            <a:r>
              <a:rPr kumimoji="1" lang="en-US" altLang="ja-JP" sz="1300" b="0" kern="1200" dirty="0">
                <a:ln>
                  <a:noFill/>
                </a:ln>
                <a:solidFill>
                  <a:schemeClr val="bg1"/>
                </a:solidFill>
                <a:effectLst/>
              </a:rPr>
              <a:t>&gt;</a:t>
            </a:r>
            <a:endParaRPr lang="ja-JP" altLang="ja-JP" sz="13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5F7891D7-7487-3404-FA1D-C0847061DBD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862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MM / PCD</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&lt;Allogeneic&gt;&lt;age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10" name="図 9" descr="グラフ, 折れ線グラフ&#10;&#10;自動的に生成された説明">
            <a:extLst>
              <a:ext uri="{FF2B5EF4-FFF2-40B4-BE49-F238E27FC236}">
                <a16:creationId xmlns:a16="http://schemas.microsoft.com/office/drawing/2014/main" id="{BDD45764-D0AF-B68D-FC5D-BD717B867FB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AA</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&lt;Allogeneic&gt;&lt;age≤15&gt;</a:t>
            </a:r>
            <a:endParaRPr lang="ja-JP" altLang="ja-JP" sz="1300" dirty="0">
              <a:solidFill>
                <a:schemeClr val="bg1"/>
              </a:solidFill>
              <a:effectLst/>
            </a:endParaRPr>
          </a:p>
        </p:txBody>
      </p:sp>
      <p:pic>
        <p:nvPicPr>
          <p:cNvPr id="3" name="図 2" descr="グラフ&#10;&#10;自動的に生成された説明">
            <a:extLst>
              <a:ext uri="{FF2B5EF4-FFF2-40B4-BE49-F238E27FC236}">
                <a16:creationId xmlns:a16="http://schemas.microsoft.com/office/drawing/2014/main" id="{37988E9D-21EE-B05D-4F33-1C871B5E9BA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AA</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&lt;Allogeneic&gt;&lt;age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lang="ja-JP" altLang="ja-JP" sz="1200" dirty="0">
              <a:solidFill>
                <a:schemeClr val="bg1"/>
              </a:solidFill>
              <a:effectLst/>
            </a:endParaRPr>
          </a:p>
        </p:txBody>
      </p:sp>
      <p:pic>
        <p:nvPicPr>
          <p:cNvPr id="9" name="図 8" descr="グラフ, 折れ線グラフ&#10;&#10;自動的に生成された説明">
            <a:extLst>
              <a:ext uri="{FF2B5EF4-FFF2-40B4-BE49-F238E27FC236}">
                <a16:creationId xmlns:a16="http://schemas.microsoft.com/office/drawing/2014/main" id="{5201AB1D-83A2-1F31-D692-05BFCBDF097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AA</a:t>
            </a:r>
            <a:r>
              <a:rPr lang="en-US" altLang="ja-JP" spc="-100" dirty="0">
                <a:solidFill>
                  <a:schemeClr val="bg1"/>
                </a:solidFill>
                <a:effectLst/>
                <a:latin typeface="Arial" pitchFamily="34" charset="0"/>
                <a:cs typeface="Arial" pitchFamily="34" charset="0"/>
              </a:rPr>
              <a:t>, 2012-2021</a:t>
            </a:r>
            <a:r>
              <a:rPr lang="en-US" altLang="ja-JP" sz="1300" spc="-100" dirty="0">
                <a:solidFill>
                  <a:schemeClr val="bg1"/>
                </a:solidFill>
                <a:effectLst/>
                <a:latin typeface="Arial" pitchFamily="34" charset="0"/>
                <a:cs typeface="Arial" pitchFamily="34" charset="0"/>
              </a:rPr>
              <a:t> </a:t>
            </a:r>
            <a:r>
              <a:rPr kumimoji="1" lang="en-US" altLang="ja-JP" sz="1300" b="0" kern="1200" dirty="0">
                <a:ln>
                  <a:noFill/>
                </a:ln>
                <a:solidFill>
                  <a:schemeClr val="bg1"/>
                </a:solidFill>
                <a:effectLst/>
              </a:rPr>
              <a:t>&lt;Allogeneic&gt;&lt;age≤15&gt;</a:t>
            </a:r>
            <a:endParaRPr lang="ja-JP" altLang="ja-JP" sz="1300" dirty="0">
              <a:solidFill>
                <a:schemeClr val="bg1"/>
              </a:solidFill>
              <a:effectLst/>
            </a:endParaRPr>
          </a:p>
        </p:txBody>
      </p:sp>
      <p:pic>
        <p:nvPicPr>
          <p:cNvPr id="7" name="図 6" descr="グラフ&#10;&#10;自動的に生成された説明">
            <a:extLst>
              <a:ext uri="{FF2B5EF4-FFF2-40B4-BE49-F238E27FC236}">
                <a16:creationId xmlns:a16="http://schemas.microsoft.com/office/drawing/2014/main" id="{43F7B801-30B4-B490-F2CA-C6D295E69D1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AA</a:t>
            </a:r>
            <a:r>
              <a:rPr lang="en-US" altLang="ja-JP" sz="2500" spc="-100" dirty="0">
                <a:solidFill>
                  <a:schemeClr val="bg1"/>
                </a:solidFill>
                <a:effectLst/>
                <a:latin typeface="Arial" pitchFamily="34" charset="0"/>
                <a:cs typeface="Arial" pitchFamily="34" charset="0"/>
              </a:rPr>
              <a:t>, 2012-2021</a:t>
            </a:r>
            <a:r>
              <a:rPr lang="en-US" altLang="ja-JP" sz="1200" spc="-100" dirty="0">
                <a:solidFill>
                  <a:schemeClr val="bg1"/>
                </a:solidFill>
                <a:effectLst/>
                <a:latin typeface="Arial" pitchFamily="34" charset="0"/>
                <a:cs typeface="Arial" pitchFamily="34" charset="0"/>
              </a:rPr>
              <a:t> </a:t>
            </a:r>
            <a:r>
              <a:rPr kumimoji="1" lang="en-US" altLang="ja-JP" sz="1200" b="0" kern="1200" dirty="0">
                <a:ln>
                  <a:noFill/>
                </a:ln>
                <a:solidFill>
                  <a:schemeClr val="bg1"/>
                </a:solidFill>
                <a:effectLst/>
              </a:rPr>
              <a:t>&lt;Allogeneic&gt;&lt;age</a:t>
            </a:r>
            <a:r>
              <a:rPr kumimoji="1" lang="ja-JP" altLang="ja-JP" sz="1200" b="0" kern="1200" dirty="0">
                <a:ln>
                  <a:noFill/>
                </a:ln>
                <a:solidFill>
                  <a:schemeClr val="bg1"/>
                </a:solidFill>
                <a:effectLst/>
              </a:rPr>
              <a:t>≥</a:t>
            </a:r>
            <a:r>
              <a:rPr kumimoji="1" lang="en-US" altLang="ja-JP" sz="1200" b="0" kern="1200" dirty="0">
                <a:ln>
                  <a:noFill/>
                </a:ln>
                <a:solidFill>
                  <a:schemeClr val="bg1"/>
                </a:solidFill>
                <a:effectLst/>
              </a:rPr>
              <a:t>16&gt;</a:t>
            </a:r>
            <a:endParaRPr kumimoji="1" lang="ja-JP" altLang="ja-JP" sz="1200" b="1" i="0" kern="1200" spc="0" baseline="0" dirty="0">
              <a:solidFill>
                <a:schemeClr val="bg1"/>
              </a:solidFill>
              <a:latin typeface="HGP明朝E"/>
              <a:ea typeface="HGP明朝E"/>
              <a:cs typeface="+mn-cs"/>
            </a:endParaRPr>
          </a:p>
        </p:txBody>
      </p:sp>
      <p:pic>
        <p:nvPicPr>
          <p:cNvPr id="8" name="図 7" descr="グラフ, 折れ線グラフ&#10;&#10;自動的に生成された説明">
            <a:extLst>
              <a:ext uri="{FF2B5EF4-FFF2-40B4-BE49-F238E27FC236}">
                <a16:creationId xmlns:a16="http://schemas.microsoft.com/office/drawing/2014/main" id="{31E0A1C0-7760-0D45-37B8-5582BD6D134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rtl="0" eaLnBrk="1" latinLnBrk="0" hangingPunct="1"/>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a:t>
            </a:r>
            <a:r>
              <a:rPr lang="en-US" altLang="ja-JP" sz="1300" dirty="0">
                <a:solidFill>
                  <a:schemeClr val="bg1"/>
                </a:solidFill>
                <a:effectLst/>
                <a:latin typeface="Arial" pitchFamily="34" charset="0"/>
                <a:ea typeface="Verdana" pitchFamily="34" charset="0"/>
                <a:cs typeface="Arial" pitchFamily="34" charset="0"/>
              </a:rPr>
              <a:t> </a:t>
            </a:r>
            <a:r>
              <a:rPr kumimoji="1" lang="en-US" altLang="ja-JP" sz="1300" b="0" kern="1200" dirty="0">
                <a:ln>
                  <a:noFill/>
                </a:ln>
                <a:solidFill>
                  <a:schemeClr val="bg1"/>
                </a:solidFill>
                <a:effectLst/>
              </a:rPr>
              <a:t>&lt;</a:t>
            </a:r>
            <a:r>
              <a:rPr kumimoji="1" lang="en-US" altLang="ja-JP" sz="1300" b="0" kern="1200" baseline="0" dirty="0">
                <a:ln>
                  <a:noFill/>
                </a:ln>
                <a:solidFill>
                  <a:schemeClr val="bg1"/>
                </a:solidFill>
                <a:effectLst/>
              </a:rPr>
              <a:t>UR-CB</a:t>
            </a:r>
            <a:r>
              <a:rPr kumimoji="1" lang="en-US" altLang="ja-JP" sz="1300" b="0" kern="1200" dirty="0">
                <a:ln>
                  <a:noFill/>
                </a:ln>
                <a:solidFill>
                  <a:schemeClr val="bg1"/>
                </a:solidFill>
                <a:effectLst/>
              </a:rPr>
              <a:t>&gt;</a:t>
            </a:r>
            <a:endParaRPr lang="ja-JP" altLang="ja-JP" sz="13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9A722621-37B4-AA5C-4427-B039187667B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bg1">
              <a:lumMod val="50000"/>
            </a:schemeClr>
          </a:solidFill>
        </a:ln>
        <a:effectLst/>
      </a:spPr>
      <a:bodyPr lIns="0" tIns="36000" rIns="0" bIns="0" rtlCol="0" anchor="ctr"/>
      <a:lstStyle>
        <a:defPPr marL="0" marR="0" indent="0" algn="l" defTabSz="914400" rtl="0" eaLnBrk="1" fontAlgn="auto" latinLnBrk="0" hangingPunct="1">
          <a:lnSpc>
            <a:spcPct val="100000"/>
          </a:lnSpc>
          <a:spcBef>
            <a:spcPct val="0"/>
          </a:spcBef>
          <a:spcAft>
            <a:spcPts val="0"/>
          </a:spcAft>
          <a:buClrTx/>
          <a:buSzTx/>
          <a:buFontTx/>
          <a:buNone/>
          <a:tabLst/>
          <a:defRPr sz="1400" dirty="0" smtClean="0">
            <a:solidFill>
              <a:schemeClr val="accent1">
                <a:lumMod val="60000"/>
                <a:lumOff val="40000"/>
              </a:schemeClr>
            </a:solidFill>
            <a:latin typeface="Meiryo UI" panose="020B0604030504040204" pitchFamily="50" charset="-128"/>
            <a:ea typeface="Meiryo UI"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78655</TotalTime>
  <Words>10133</Words>
  <Application>Microsoft Office PowerPoint</Application>
  <PresentationFormat>画面に合わせる (4:3)</PresentationFormat>
  <Paragraphs>477</Paragraphs>
  <Slides>84</Slides>
  <Notes>84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84</vt:i4>
      </vt:variant>
    </vt:vector>
  </HeadingPairs>
  <TitlesOfParts>
    <vt:vector size="95" baseType="lpstr">
      <vt:lpstr>HGP明朝E</vt:lpstr>
      <vt:lpstr>ＭＳ ゴシック</vt:lpstr>
      <vt:lpstr>UD デジタル 教科書体 NK-R</vt:lpstr>
      <vt:lpstr>Yu Gothic UI</vt:lpstr>
      <vt:lpstr>メイリオ</vt:lpstr>
      <vt:lpstr>Arial</vt:lpstr>
      <vt:lpstr>Cambria</vt:lpstr>
      <vt:lpstr>Constantia</vt:lpstr>
      <vt:lpstr>Segoe UI</vt:lpstr>
      <vt:lpstr>Wingdings 2</vt:lpstr>
      <vt:lpstr>1_リゾート</vt:lpstr>
      <vt:lpstr>PowerPoint プレゼンテーション</vt:lpstr>
      <vt:lpstr>Introduction</vt:lpstr>
      <vt:lpstr>Annual Number of Transplant Recipients by Transplant Type</vt:lpstr>
      <vt:lpstr>Annual Number of Transplant Recipients by Donor Type and Stem Cell Sources  &lt;Autologous&gt;</vt:lpstr>
      <vt:lpstr>Annual Number of Transplant Recipients by Donor Type and Stem Cell Sources &lt;Allogeneic&gt;</vt:lpstr>
      <vt:lpstr>Annual Number of Transplant Recipients by Recipient Age at Transplant &lt;Autologous/Allogeneic&gt;</vt:lpstr>
      <vt:lpstr>Annual Number of Transplant Recipients by Recipient Age at Transplant &lt;Rel-BM/Rel-PB&gt;</vt:lpstr>
      <vt:lpstr>Annual Number of Transplant Recipients by Recipient Age at Transplant &lt;UR-BM/UR-PB&gt;</vt:lpstr>
      <vt:lpstr>Annual Number of Transplant Recipients by Recipient Age at Transplant &lt;UR-CB&gt;</vt:lpstr>
      <vt:lpstr>Annual Number of Transplant Recipients by Recipient Age at Transplant &lt;Leukemia/Malignant Lymphoma&gt;</vt:lpstr>
      <vt:lpstr>Indications for Hematopoietic Stem Cell  Transplants by Transplant type &lt;age 0-15&gt;</vt:lpstr>
      <vt:lpstr>Indications for Hematopoietic Stem Cell  Transplants by Transplant type &lt;age ≥16&gt;</vt:lpstr>
      <vt:lpstr>Annual Number of Transplant Recipients Trend of Main Disease &lt;Autologous&gt;&lt;age 0-15&gt;</vt:lpstr>
      <vt:lpstr>Annual Number of Transplant Recipients Trend of Main Disease &lt;Allogeneic&gt;&lt;age≤15&gt;</vt:lpstr>
      <vt:lpstr>Annual Number of Transplant Recipients Trend of Main Disease &lt;Autologous&gt;&lt;age≥16&gt;</vt:lpstr>
      <vt:lpstr>Annual Number of Transplant Recipients Trend of Main Disease &lt;Allogeneic&gt;&lt;age≥16&gt;</vt:lpstr>
      <vt:lpstr>Annual Number of Transplant Recipients Ratio of the Number of Stem Cell Sources &lt;Autologous&gt;</vt:lpstr>
      <vt:lpstr>Annual Number of Transplant Recipients Ratio of the Number of Stem Cell Sources &lt;Allogeneic&gt;</vt:lpstr>
      <vt:lpstr>Annual Number of Transplant Recipients  Ratio of the Number of Stem Cell Sources &lt;Allogeneic&gt;&lt;Unrelated donors&gt;</vt:lpstr>
      <vt:lpstr>Annual Number of Transplant Recipients by Donor Type and Stem Cell Sources &lt;Allogeneic&gt; &lt;age≤15&gt;</vt:lpstr>
      <vt:lpstr>Annual Number of Transplant Recipients by Donor Type and Stem Cell Sources &lt;Allogeneic&gt; &lt;age 16-50&gt;</vt:lpstr>
      <vt:lpstr>Annual Number of Transplant Recipients by Donor Type and Stem Cell Sources &lt;Allogeneic&gt; &lt;age≥51&gt;</vt:lpstr>
      <vt:lpstr>Trend in the Number of Transplant Recipients Proportion of the Advanced Risk Group of Patients with Leukemia</vt:lpstr>
      <vt:lpstr>Trend in the Number of Transplant Recipients Proportion of the Reduced Intensity Conditioning (RIC) Regimen</vt:lpstr>
      <vt:lpstr>Annual Number of Transplant Recipients by Donor Type ( HLA-matched/HLA-non-id relative ) &lt;Allogeneic&gt;&lt;Related donors&gt;</vt:lpstr>
      <vt:lpstr>100-day Survival by Year of Transplants, Donor, and Age &lt;Autologous/Allogeneic&gt;</vt:lpstr>
      <vt:lpstr>One-year Survival by Year of Transplants, Donor, and Age &lt;Autologous/Allogeneic&gt;</vt:lpstr>
      <vt:lpstr>100-day Survival by Year Transplants, Donor, and Stem Cell Sources &lt;Allogeneic&gt;&lt;age&lt;50&gt;</vt:lpstr>
      <vt:lpstr>One-year Survival by Year Transplants, Donor, and Stem Cell Sources &lt;Allogeneic&gt;&lt;age&lt;50&gt;</vt:lpstr>
      <vt:lpstr>100-day Survival by Year Transplants, Donor, and Stem Cell Sources &lt;Allogeneic&gt;&lt;age≥50&gt;</vt:lpstr>
      <vt:lpstr>One-year Survival by Year Transplants, Donor, and Stem Cell Sources &lt;Allogeneic&gt;&lt;age≥50&gt;</vt:lpstr>
      <vt:lpstr>100-day Survival by Year of Transplants, Disease Status, and Age（ AML / ALL / CML / MDS )</vt:lpstr>
      <vt:lpstr>One-year Survival by Year of Transplants, Disease Status, and Age （ AML / ALL / CML /MDS )</vt:lpstr>
      <vt:lpstr>Survival after Transplants by Transplant Type, 1991-2021</vt:lpstr>
      <vt:lpstr>Survival after Transplants by Donor Type and Stem Cell Sources, 1991-2021</vt:lpstr>
      <vt:lpstr>Survival after Transplants  for Leukemia, 1991-2021</vt:lpstr>
      <vt:lpstr>Survival after Transplants  for Malignant Lymphoma and MM/PCD, 1991-2021</vt:lpstr>
      <vt:lpstr>Survival after Autologous Transplants  for Acute Leukemia, 1991-2021 &lt;Autologous&gt;</vt:lpstr>
      <vt:lpstr>Survival after Autologous Transplants  for Malignant Lymphoma, 1991-2021 &lt;Autologous&gt;</vt:lpstr>
      <vt:lpstr>Survival after Autologous Transplants  for MM/PCD, 1991-2021 &lt;Autologous&gt;&lt;age≥16&gt;</vt:lpstr>
      <vt:lpstr>Survival after Allogeneic Transplants  for AML, 2012-2021 &lt;Allogeneic&gt;&lt;age≤15&gt;</vt:lpstr>
      <vt:lpstr>Survival after Allogeneic Transplants  for AML, 2012-2021 &lt;Allogeneic&gt;&lt;age≥16&gt;</vt:lpstr>
      <vt:lpstr>Survival after Allogeneic Transplants  for AML, 2012-2021 &lt;HLA-identical Sibling&gt; &lt;age≤15&gt;</vt:lpstr>
      <vt:lpstr>Survival after Allogeneic Transplants  for AML, 2012-2021 &lt;HLA-identical Sibling&gt; &lt;age≥16&gt;</vt:lpstr>
      <vt:lpstr>Survival after Allogeneic Transplants  for AML, 2012-2021 &lt;UR-BM&gt;&lt;age≤15&gt;</vt:lpstr>
      <vt:lpstr>Survival after Allogeneic Transplants  for AML, 2012-2021 &lt;UR-BM&gt;&lt;age≥16&gt;</vt:lpstr>
      <vt:lpstr>Survival after Allogeneic Transplants  for AML, 2012-2021 &lt;UR-CB&gt;&lt;age≤15&gt;</vt:lpstr>
      <vt:lpstr>Survival after Allogeneic Transplants  for AML, 2012-2021 &lt;UR-CB&gt;&lt;age≥16&gt;</vt:lpstr>
      <vt:lpstr>Survival after Allogeneic Transplants  for ALL, 2012-2021 &lt;Allogeneic&gt;&lt;age≤15&gt;</vt:lpstr>
      <vt:lpstr>Survival after Allogeneic Transplants  for ALL, 2012-2021 &lt;Allogeneic&gt;&lt;age≥16&gt;</vt:lpstr>
      <vt:lpstr>Survival after Allogeneic Transplants  for ALL, 2012-2021 &lt;HLA-identical Sibling&gt; &lt;age≤15&gt;</vt:lpstr>
      <vt:lpstr>Survival after Allogeneic Transplants  for ALL, 2012-2021 &lt;HLA-identical Sibling&gt; &lt;age≥16&gt;</vt:lpstr>
      <vt:lpstr>Survival after Allogeneic Transplants  for ALL, 2012-2021 &lt;UR-BM&gt;&lt;age≤15&gt;</vt:lpstr>
      <vt:lpstr>Survival after Allogeneic Transplants  for ALL, 2012-2021 &lt;UR-BM&gt;&lt;age≥16&gt;</vt:lpstr>
      <vt:lpstr>Survival after Allogeneic Transplants  for ALL, 2012-2021 &lt;UR-CB&gt;&lt;age≤15&gt;</vt:lpstr>
      <vt:lpstr>Survival after Allogeneic Transplants  for ALL, 2012-2021 &lt;UR-CB&gt;&lt;age≥16&gt;</vt:lpstr>
      <vt:lpstr>Survival after Allogeneic Transplants  for CML, 2012-2021 &lt;Allogeneic&gt;&lt;age≤15&gt;</vt:lpstr>
      <vt:lpstr>Survival after Allogeneic Transplants  for CML, 2012-2021 &lt;Allogeneic&gt;&lt;age≥16&gt;</vt:lpstr>
      <vt:lpstr>Survival after Allogeneic Transplants  for CML, 2012-2021 &lt;HLA-identical Sibling&gt; &lt;age≥16&gt;</vt:lpstr>
      <vt:lpstr>Survival after Allogeneic Transplants  for CML, 2012-2021 &lt;UR-BM&gt;&lt;age≥16&gt;</vt:lpstr>
      <vt:lpstr>Survival after Allogeneic Transplants  for CML, 2012-2021 &lt;UR-CB&gt;&lt;age≥16&gt;</vt:lpstr>
      <vt:lpstr>Survival after Allogeneic Transplants  for MDS, 2012-2021 &lt;Allogeneic&gt;&lt;age≤15&gt;</vt:lpstr>
      <vt:lpstr>Survival after Allogeneic Transplants  for MDS, 2012-2021 &lt;Allogeneic&gt;&lt;age≥16&gt;</vt:lpstr>
      <vt:lpstr>Survival after Allogeneic Transplants  for MDS, 2012-2021 &lt;HLA-identical Sibling&gt; &lt;age≤15&gt;</vt:lpstr>
      <vt:lpstr>Survival after Allogeneic Transplants  for MDS, 2012-2021 &lt;HLA-identical Sibling&gt; &lt;age≥16&gt;</vt:lpstr>
      <vt:lpstr>Survival after Allogeneic Transplants  for MDS, 2012-2021&lt;UR-BM&gt;&lt;age≤15&gt;</vt:lpstr>
      <vt:lpstr>Survival after Allogeneic Transplants  for MDS, 2012-2021 &lt;UR-BM&gt;&lt;age≥16&gt;</vt:lpstr>
      <vt:lpstr>Survival after Allogeneic Transplants  for MDS, 2012-2021 &lt;UR-CB&gt;&lt;age≤15&gt;</vt:lpstr>
      <vt:lpstr>Survival after Allogeneic Transplants  for MDS, 2012-2021 &lt;UR-CB&gt;&lt;age≥16&gt;</vt:lpstr>
      <vt:lpstr>Survival after Allogeneic Transplants  for NHL, 2012-2021 &lt;Allogeneic&gt;&lt;age≤15&gt;</vt:lpstr>
      <vt:lpstr>Survival after Allogeneic Transplants  for NHL, 2012-2021 &lt;Allogeneic&gt;&lt;age≥16&gt;</vt:lpstr>
      <vt:lpstr>Survival after Allogeneic Transplants  for NHL, 2012-2021 &lt;HLA-identical Sibling&gt; &lt;age≥16&gt;</vt:lpstr>
      <vt:lpstr>Survival after Allogeneic Transplants  for NHL, 2012-2021 &lt;UR-BM&gt;&lt;age≤15&gt;</vt:lpstr>
      <vt:lpstr>Survival after Allogeneic Transplants  for NHL, 2012-2021 &lt;UR-BM&gt;&lt;age≥16&gt;</vt:lpstr>
      <vt:lpstr>Survival after Allogeneic Transplants  for NHL, 2012-2021 &lt;UR-CB&gt;&lt;age≤15&gt;</vt:lpstr>
      <vt:lpstr>Survival after Allogeneic Transplants  for NHL, 2012-2021 &lt;UR-CB&gt;&lt;age≥16&gt;</vt:lpstr>
      <vt:lpstr>Survival after Autologous Transplants  for MM / PCD, 2012-2021 &lt;Autologous&gt;&lt;age≥16&gt;</vt:lpstr>
      <vt:lpstr>Survival after Allogeneic Transplants  for MM / PCD, 2012-2021 &lt;Allogeneic&gt;&lt;age≥16&gt;</vt:lpstr>
      <vt:lpstr>Survival after Autologous Transplants  for MM / PCD, 2012-2021 &lt;Autologous&gt;&lt;age≥16&gt;</vt:lpstr>
      <vt:lpstr>Survival after Allogeneic Transplants  for MM / PCD, 2012-2021 &lt;Allogeneic&gt;&lt;age≥16&gt;</vt:lpstr>
      <vt:lpstr>Survival after Allogeneic Transplants  for AA, 2012-2021 &lt;Allogeneic&gt;&lt;age≤15&gt;</vt:lpstr>
      <vt:lpstr>Survival after Allogeneic Transplants  for AA, 2012-2021 &lt;Allogeneic&gt;&lt;age≥16&gt;</vt:lpstr>
      <vt:lpstr>Survival after Allogeneic Transplants  for AA, 2012-2021 &lt;Allogeneic&gt;&lt;age≤15&gt;</vt:lpstr>
      <vt:lpstr>Survival after Allogeneic Transplants  for AA, 2012-2021 &lt;Allogeneic&gt;&lt;age≥16&gt;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JDCHCT_Ku</cp:lastModifiedBy>
  <cp:revision>5279</cp:revision>
  <cp:lastPrinted>2023-03-22T10:06:41Z</cp:lastPrinted>
  <dcterms:created xsi:type="dcterms:W3CDTF">2010-11-02T16:02:47Z</dcterms:created>
  <dcterms:modified xsi:type="dcterms:W3CDTF">2023-04-11T10:39:11Z</dcterms:modified>
</cp:coreProperties>
</file>