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 id="2147483696" r:id="rId2"/>
  </p:sldMasterIdLst>
  <p:notesMasterIdLst>
    <p:notesMasterId r:id="rId14"/>
  </p:notesMasterIdLst>
  <p:handoutMasterIdLst>
    <p:handoutMasterId r:id="rId15"/>
  </p:handoutMasterIdLst>
  <p:sldIdLst>
    <p:sldId id="274" r:id="rId3"/>
    <p:sldId id="275" r:id="rId4"/>
    <p:sldId id="257" r:id="rId5"/>
    <p:sldId id="273" r:id="rId6"/>
    <p:sldId id="270" r:id="rId7"/>
    <p:sldId id="258" r:id="rId8"/>
    <p:sldId id="261" r:id="rId9"/>
    <p:sldId id="269" r:id="rId10"/>
    <p:sldId id="260" r:id="rId11"/>
    <p:sldId id="263" r:id="rId12"/>
    <p:sldId id="27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C0D4"/>
    <a:srgbClr val="0070C0"/>
    <a:srgbClr val="0033CC"/>
    <a:srgbClr val="92D050"/>
    <a:srgbClr val="FFCC00"/>
    <a:srgbClr val="009900"/>
    <a:srgbClr val="FFFF66"/>
    <a:srgbClr val="FFD1A3"/>
    <a:srgbClr val="FF6600"/>
    <a:srgbClr val="0B53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21" autoAdjust="0"/>
    <p:restoredTop sz="92654" autoAdjust="0"/>
  </p:normalViewPr>
  <p:slideViewPr>
    <p:cSldViewPr snapToGrid="0">
      <p:cViewPr varScale="1">
        <p:scale>
          <a:sx n="75" d="100"/>
          <a:sy n="75" d="100"/>
        </p:scale>
        <p:origin x="84" y="56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796A02C-1E71-3C0A-50EF-35942108FB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9930DD78-F3B6-FF6D-ED08-81132DC158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816A77-723A-4656-86E7-98EF2ADBD390}" type="datetimeFigureOut">
              <a:rPr kumimoji="1" lang="ja-JP" altLang="en-US" smtClean="0"/>
              <a:t>2024/3/21</a:t>
            </a:fld>
            <a:endParaRPr kumimoji="1" lang="ja-JP" altLang="en-US"/>
          </a:p>
        </p:txBody>
      </p:sp>
      <p:sp>
        <p:nvSpPr>
          <p:cNvPr id="4" name="フッター プレースホルダー 3">
            <a:extLst>
              <a:ext uri="{FF2B5EF4-FFF2-40B4-BE49-F238E27FC236}">
                <a16:creationId xmlns:a16="http://schemas.microsoft.com/office/drawing/2014/main" id="{D523D8CD-B042-06C2-3012-DF38CF630B4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F326DB83-699F-E20C-EF71-D39CE32220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3CBB7C-FD1C-4B2B-823E-191F32AED49E}" type="slidenum">
              <a:rPr kumimoji="1" lang="ja-JP" altLang="en-US" smtClean="0"/>
              <a:t>‹#›</a:t>
            </a:fld>
            <a:endParaRPr kumimoji="1" lang="ja-JP" altLang="en-US"/>
          </a:p>
        </p:txBody>
      </p:sp>
    </p:spTree>
    <p:extLst>
      <p:ext uri="{BB962C8B-B14F-4D97-AF65-F5344CB8AC3E}">
        <p14:creationId xmlns:p14="http://schemas.microsoft.com/office/powerpoint/2010/main" val="17022466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6F856-2983-4223-BDEE-661837C41B37}" type="datetimeFigureOut">
              <a:rPr kumimoji="1" lang="ja-JP" altLang="en-US" smtClean="0"/>
              <a:t>2024/3/21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0B4EBB-1C2F-4997-9A94-3C5FEE0252F3}" type="slidenum">
              <a:rPr kumimoji="1" lang="ja-JP" altLang="en-US" smtClean="0"/>
              <a:t>‹#›</a:t>
            </a:fld>
            <a:endParaRPr kumimoji="1" lang="ja-JP" altLang="en-US"/>
          </a:p>
        </p:txBody>
      </p:sp>
    </p:spTree>
    <p:extLst>
      <p:ext uri="{BB962C8B-B14F-4D97-AF65-F5344CB8AC3E}">
        <p14:creationId xmlns:p14="http://schemas.microsoft.com/office/powerpoint/2010/main" val="34799157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9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D0B4EBB-1C2F-4997-9A94-3C5FEE0252F3}" type="slidenum">
              <a:rPr kumimoji="1" lang="ja-JP" altLang="en-US" smtClean="0"/>
              <a:t>1</a:t>
            </a:fld>
            <a:endParaRPr kumimoji="1" lang="ja-JP" altLang="en-US"/>
          </a:p>
        </p:txBody>
      </p:sp>
    </p:spTree>
    <p:extLst>
      <p:ext uri="{BB962C8B-B14F-4D97-AF65-F5344CB8AC3E}">
        <p14:creationId xmlns:p14="http://schemas.microsoft.com/office/powerpoint/2010/main" val="3563847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kern="100" dirty="0">
                <a:effectLst/>
                <a:latin typeface="UD デジタル 教科書体 N-R" panose="02020400000000000000" pitchFamily="17" charset="-128"/>
                <a:ea typeface="游明朝" panose="02020400000000000000" pitchFamily="18" charset="-128"/>
                <a:cs typeface="Times New Roman" panose="02020603050405020304" pitchFamily="18" charset="0"/>
              </a:rPr>
              <a:t>This slide illustrates the proportion of patients with acute lymphoblastic leukemia with prior hematopoietic cell transplant. The percentage of patients who did not receive a hematopoietic cell transplant prior to CAR-T cell therapy is increasing, with 56% of patients with acute lymphoblastic leukemia in 2022.</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1D0B4EBB-1C2F-4997-9A94-3C5FEE0252F3}" type="slidenum">
              <a:rPr kumimoji="1" lang="ja-JP" altLang="en-US" smtClean="0"/>
              <a:t>10</a:t>
            </a:fld>
            <a:endParaRPr kumimoji="1" lang="ja-JP" altLang="en-US"/>
          </a:p>
        </p:txBody>
      </p:sp>
    </p:spTree>
    <p:extLst>
      <p:ext uri="{BB962C8B-B14F-4D97-AF65-F5344CB8AC3E}">
        <p14:creationId xmlns:p14="http://schemas.microsoft.com/office/powerpoint/2010/main" val="2335688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43633-DDD2-0AED-65C4-1576F02E83D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B4FC0EC-17A8-C571-D377-CADB569D055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97DE1D9-FD7C-3030-061F-79C97C11189A}"/>
              </a:ext>
            </a:extLst>
          </p:cNvPr>
          <p:cNvSpPr>
            <a:spLocks noGrp="1"/>
          </p:cNvSpPr>
          <p:nvPr>
            <p:ph type="body" idx="1"/>
          </p:nvPr>
        </p:nvSpPr>
        <p:spPr/>
        <p:txBody>
          <a:bodyPr/>
          <a:lstStyle/>
          <a:p>
            <a:pPr algn="just"/>
            <a:r>
              <a:rPr lang="en-US" altLang="ja-JP" kern="100" dirty="0">
                <a:effectLst/>
                <a:latin typeface="UD デジタル 教科書体 N-R" panose="02020400000000000000" pitchFamily="17" charset="-128"/>
                <a:ea typeface="游明朝" panose="02020400000000000000" pitchFamily="18" charset="-128"/>
                <a:cs typeface="Times New Roman" panose="02020603050405020304" pitchFamily="18" charset="0"/>
              </a:rPr>
              <a:t>This slide illustrates the proportion of patients with non-Hodgkin lymphoma with prior hematopoietic cell transplant. The percentage of patients who did not receive a hematopoietic cell transplant prior to CAR-T cell therapy is increasing, with 70% of patients with non-Hodgkin lymphoma in 2022.</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E210A872-AF46-BEBE-71CB-8D8D8B893965}"/>
              </a:ext>
            </a:extLst>
          </p:cNvPr>
          <p:cNvSpPr>
            <a:spLocks noGrp="1"/>
          </p:cNvSpPr>
          <p:nvPr>
            <p:ph type="sldNum" sz="quarter" idx="5"/>
          </p:nvPr>
        </p:nvSpPr>
        <p:spPr/>
        <p:txBody>
          <a:bodyPr/>
          <a:lstStyle/>
          <a:p>
            <a:fld id="{1D0B4EBB-1C2F-4997-9A94-3C5FEE0252F3}" type="slidenum">
              <a:rPr kumimoji="1" lang="ja-JP" altLang="en-US" smtClean="0"/>
              <a:t>11</a:t>
            </a:fld>
            <a:endParaRPr kumimoji="1" lang="ja-JP" altLang="en-US"/>
          </a:p>
        </p:txBody>
      </p:sp>
    </p:spTree>
    <p:extLst>
      <p:ext uri="{BB962C8B-B14F-4D97-AF65-F5344CB8AC3E}">
        <p14:creationId xmlns:p14="http://schemas.microsoft.com/office/powerpoint/2010/main" val="696156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1D0B4EBB-1C2F-4997-9A94-3C5FEE0252F3}" type="slidenum">
              <a:rPr kumimoji="1" lang="ja-JP" altLang="en-US" smtClean="0"/>
              <a:t>2</a:t>
            </a:fld>
            <a:endParaRPr kumimoji="1" lang="ja-JP" altLang="en-US"/>
          </a:p>
        </p:txBody>
      </p:sp>
    </p:spTree>
    <p:extLst>
      <p:ext uri="{BB962C8B-B14F-4D97-AF65-F5344CB8AC3E}">
        <p14:creationId xmlns:p14="http://schemas.microsoft.com/office/powerpoint/2010/main" val="1943435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The cumulative number of CAR-T cell infusions from 2019 to 2023 was 861.</a:t>
            </a:r>
            <a:endParaRPr lang="ja-JP"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algn="just"/>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The number of CAR-T cell infusions has increased each year, with 356 infusions in 2022.</a:t>
            </a:r>
            <a:endParaRPr lang="ja-JP"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endParaRPr kumimoji="1" lang="ja-JP" altLang="en-US"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1D0B4EBB-1C2F-4997-9A94-3C5FEE0252F3}" type="slidenum">
              <a:rPr kumimoji="1" lang="ja-JP" altLang="en-US" smtClean="0"/>
              <a:t>3</a:t>
            </a:fld>
            <a:endParaRPr kumimoji="1" lang="ja-JP" altLang="en-US"/>
          </a:p>
        </p:txBody>
      </p:sp>
    </p:spTree>
    <p:extLst>
      <p:ext uri="{BB962C8B-B14F-4D97-AF65-F5344CB8AC3E}">
        <p14:creationId xmlns:p14="http://schemas.microsoft.com/office/powerpoint/2010/main" val="518189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The most common indication for CAR-T cell therapy is non-Hodgkin lymphoma, accounting for 84% of all cases, followed by acute lymphoblastic leukemia (11%) and multiple myeloma / plasma cell disorder (5%).</a:t>
            </a:r>
            <a:endParaRPr lang="ja-JP"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1D0B4EBB-1C2F-4997-9A94-3C5FEE0252F3}" type="slidenum">
              <a:rPr kumimoji="1" lang="ja-JP" altLang="en-US" smtClean="0"/>
              <a:t>4</a:t>
            </a:fld>
            <a:endParaRPr kumimoji="1" lang="ja-JP" altLang="en-US"/>
          </a:p>
        </p:txBody>
      </p:sp>
    </p:spTree>
    <p:extLst>
      <p:ext uri="{BB962C8B-B14F-4D97-AF65-F5344CB8AC3E}">
        <p14:creationId xmlns:p14="http://schemas.microsoft.com/office/powerpoint/2010/main" val="2645524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The number of CAR-T cell infusions for non-Hodgkin lymphoma has increased, with 287 infusions in 2022.</a:t>
            </a:r>
            <a:endParaRPr lang="ja-JP"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algn="just"/>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Approximately 25 CAR-T cell infusions for acute lymphocytic leukemia have been registered annually.</a:t>
            </a:r>
            <a:endParaRPr lang="ja-JP"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algn="just"/>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CAR-T cell therapy has been used for the treatment of multiple myeloma / plasma cell disorder since 2022, aligning with the recent approval.</a:t>
            </a:r>
            <a:endParaRPr lang="ja-JP"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endParaRPr kumimoji="1" lang="en-US" altLang="ja-JP"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1D0B4EBB-1C2F-4997-9A94-3C5FEE0252F3}" type="slidenum">
              <a:rPr kumimoji="1" lang="ja-JP" altLang="en-US" smtClean="0"/>
              <a:t>5</a:t>
            </a:fld>
            <a:endParaRPr kumimoji="1" lang="ja-JP" altLang="en-US"/>
          </a:p>
        </p:txBody>
      </p:sp>
    </p:spTree>
    <p:extLst>
      <p:ext uri="{BB962C8B-B14F-4D97-AF65-F5344CB8AC3E}">
        <p14:creationId xmlns:p14="http://schemas.microsoft.com/office/powerpoint/2010/main" val="3978015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The number of CAR-T cell infusions for non-Hodgkin lymphoma has increased, with 287 infusions in 2022.</a:t>
            </a:r>
            <a:endParaRPr lang="ja-JP"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algn="just"/>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Approximately 25 CAR-T cell infusions for acute lymphocytic leukemia have been registered annually.</a:t>
            </a:r>
            <a:endParaRPr lang="ja-JP"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algn="just"/>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CAR-T cell therapy has been used for the treatment of multiple myeloma / plasma cell disorder since 2022, aligning with the recent approval.</a:t>
            </a:r>
            <a:endParaRPr lang="ja-JP"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endParaRPr kumimoji="1" lang="ja-JP" altLang="en-US"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1D0B4EBB-1C2F-4997-9A94-3C5FEE0252F3}" type="slidenum">
              <a:rPr kumimoji="1" lang="ja-JP" altLang="en-US" smtClean="0"/>
              <a:t>6</a:t>
            </a:fld>
            <a:endParaRPr kumimoji="1" lang="ja-JP" altLang="en-US"/>
          </a:p>
        </p:txBody>
      </p:sp>
    </p:spTree>
    <p:extLst>
      <p:ext uri="{BB962C8B-B14F-4D97-AF65-F5344CB8AC3E}">
        <p14:creationId xmlns:p14="http://schemas.microsoft.com/office/powerpoint/2010/main" val="636438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The median age at the time of CAR-T cell infusion was 60 years (1-79 years). Those aged 65 years or older have recently accounted for one-third of all patients.</a:t>
            </a:r>
            <a:endParaRPr lang="ja-JP"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endParaRPr kumimoji="1" lang="ja-JP" altLang="en-US"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1D0B4EBB-1C2F-4997-9A94-3C5FEE0252F3}" type="slidenum">
              <a:rPr kumimoji="1" lang="ja-JP" altLang="en-US" smtClean="0"/>
              <a:t>7</a:t>
            </a:fld>
            <a:endParaRPr kumimoji="1" lang="ja-JP" altLang="en-US"/>
          </a:p>
        </p:txBody>
      </p:sp>
    </p:spTree>
    <p:extLst>
      <p:ext uri="{BB962C8B-B14F-4D97-AF65-F5344CB8AC3E}">
        <p14:creationId xmlns:p14="http://schemas.microsoft.com/office/powerpoint/2010/main" val="662909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The trend of the composition of CAR-T cell infusions by age group demonstrates that the proportion of older patients has increased year by year. Those aged 60 to 69 years accounted for 37% of all patients and those aged 70 years or older accounted for 20% of the total in 2022.</a:t>
            </a:r>
            <a:endParaRPr lang="ja-JP"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endParaRPr kumimoji="1" lang="en-US" altLang="ja-JP"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1D0B4EBB-1C2F-4997-9A94-3C5FEE0252F3}" type="slidenum">
              <a:rPr kumimoji="1" lang="ja-JP" altLang="en-US" smtClean="0"/>
              <a:t>8</a:t>
            </a:fld>
            <a:endParaRPr kumimoji="1" lang="ja-JP" altLang="en-US"/>
          </a:p>
        </p:txBody>
      </p:sp>
    </p:spTree>
    <p:extLst>
      <p:ext uri="{BB962C8B-B14F-4D97-AF65-F5344CB8AC3E}">
        <p14:creationId xmlns:p14="http://schemas.microsoft.com/office/powerpoint/2010/main" val="1350229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kern="100" dirty="0">
                <a:effectLst/>
                <a:latin typeface="UD デジタル 教科書体 N-R" panose="02020400000000000000" pitchFamily="17" charset="-128"/>
                <a:ea typeface="游明朝" panose="02020400000000000000" pitchFamily="18" charset="-128"/>
                <a:cs typeface="Times New Roman" panose="02020603050405020304" pitchFamily="18" charset="0"/>
              </a:rPr>
              <a:t>It is possible that the final product of CAR-T cells may not meet specifications, termed out of specification (OOS). OOS products may be provided under corporate clinical trials to patients who have no other treatment options. OOS products accounted for 5% of the total CAR-T </a:t>
            </a:r>
            <a:r>
              <a:rPr lang="en-US" altLang="ja-JP" kern="100">
                <a:effectLst/>
                <a:latin typeface="UD デジタル 教科書体 N-R" panose="02020400000000000000" pitchFamily="17" charset="-128"/>
                <a:ea typeface="游明朝" panose="02020400000000000000" pitchFamily="18" charset="-128"/>
                <a:cs typeface="Times New Roman" panose="02020603050405020304" pitchFamily="18" charset="0"/>
              </a:rPr>
              <a:t>cell infusions. </a:t>
            </a:r>
            <a:r>
              <a:rPr lang="en-US" altLang="ja-JP" kern="100" dirty="0">
                <a:effectLst/>
                <a:latin typeface="UD デジタル 教科書体 N-R" panose="02020400000000000000" pitchFamily="17" charset="-128"/>
                <a:ea typeface="游明朝" panose="02020400000000000000" pitchFamily="18" charset="-128"/>
                <a:cs typeface="Times New Roman" panose="02020603050405020304" pitchFamily="18" charset="0"/>
              </a:rPr>
              <a:t>(Only post-launch products were included for the analysis.)</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1D0B4EBB-1C2F-4997-9A94-3C5FEE0252F3}" type="slidenum">
              <a:rPr kumimoji="1" lang="ja-JP" altLang="en-US" smtClean="0"/>
              <a:t>9</a:t>
            </a:fld>
            <a:endParaRPr kumimoji="1" lang="ja-JP" altLang="en-US"/>
          </a:p>
        </p:txBody>
      </p:sp>
    </p:spTree>
    <p:extLst>
      <p:ext uri="{BB962C8B-B14F-4D97-AF65-F5344CB8AC3E}">
        <p14:creationId xmlns:p14="http://schemas.microsoft.com/office/powerpoint/2010/main" val="3639824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5E3868D-5EF9-4986-B4AD-31738BBBC7C8}" type="datetimeFigureOut">
              <a:rPr kumimoji="1" lang="ja-JP" altLang="en-US" smtClean="0"/>
              <a:t>2024/3/21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244665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5E3868D-5EF9-4986-B4AD-31738BBBC7C8}" type="datetimeFigureOut">
              <a:rPr kumimoji="1" lang="ja-JP" altLang="en-US" smtClean="0"/>
              <a:t>2024/3/21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3662883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5E3868D-5EF9-4986-B4AD-31738BBBC7C8}" type="datetimeFigureOut">
              <a:rPr kumimoji="1" lang="ja-JP" altLang="en-US" smtClean="0"/>
              <a:t>2024/3/21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3008396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664509-DDCE-5648-052E-ADC67B064CC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26EEE00-360E-68ED-2B8D-8B69448AF3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1E8FDAC-41DF-306B-9601-53E1AAC9CB1F}"/>
              </a:ext>
            </a:extLst>
          </p:cNvPr>
          <p:cNvSpPr>
            <a:spLocks noGrp="1"/>
          </p:cNvSpPr>
          <p:nvPr>
            <p:ph type="dt" sz="half" idx="10"/>
          </p:nvPr>
        </p:nvSpPr>
        <p:spPr/>
        <p:txBody>
          <a:bodyPr/>
          <a:lstStyle/>
          <a:p>
            <a:fld id="{45E3868D-5EF9-4986-B4AD-31738BBBC7C8}" type="datetimeFigureOut">
              <a:rPr kumimoji="1" lang="ja-JP" altLang="en-US" smtClean="0"/>
              <a:t>2024/3/21</a:t>
            </a:fld>
            <a:endParaRPr kumimoji="1" lang="ja-JP" altLang="en-US"/>
          </a:p>
        </p:txBody>
      </p:sp>
      <p:sp>
        <p:nvSpPr>
          <p:cNvPr id="5" name="フッター プレースホルダー 4">
            <a:extLst>
              <a:ext uri="{FF2B5EF4-FFF2-40B4-BE49-F238E27FC236}">
                <a16:creationId xmlns:a16="http://schemas.microsoft.com/office/drawing/2014/main" id="{6EEAF44A-87B5-5C2D-31E4-81CC5280662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38F4294-7DCD-1FB6-AB71-B365C914E55D}"/>
              </a:ext>
            </a:extLst>
          </p:cNvPr>
          <p:cNvSpPr>
            <a:spLocks noGrp="1"/>
          </p:cNvSpPr>
          <p:nvPr>
            <p:ph type="sldNum" sz="quarter" idx="12"/>
          </p:nvPr>
        </p:nvSpPr>
        <p:spPr>
          <a:xfrm>
            <a:off x="8610600" y="6356350"/>
            <a:ext cx="2743200" cy="365125"/>
          </a:xfrm>
          <a:prstGeom prst="rect">
            <a:avLst/>
          </a:prstGeom>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893378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AB5160-3F4A-9DC2-7F98-4E914F32C62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D6B771A-70B0-F7B1-3A21-7135672A1AD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D2127E8-C3F1-BAC9-F040-23049BE749CE}"/>
              </a:ext>
            </a:extLst>
          </p:cNvPr>
          <p:cNvSpPr>
            <a:spLocks noGrp="1"/>
          </p:cNvSpPr>
          <p:nvPr>
            <p:ph type="dt" sz="half" idx="10"/>
          </p:nvPr>
        </p:nvSpPr>
        <p:spPr/>
        <p:txBody>
          <a:bodyPr/>
          <a:lstStyle/>
          <a:p>
            <a:fld id="{45E3868D-5EF9-4986-B4AD-31738BBBC7C8}" type="datetimeFigureOut">
              <a:rPr kumimoji="1" lang="ja-JP" altLang="en-US" smtClean="0"/>
              <a:t>2024/3/21</a:t>
            </a:fld>
            <a:endParaRPr kumimoji="1" lang="ja-JP" altLang="en-US"/>
          </a:p>
        </p:txBody>
      </p:sp>
      <p:sp>
        <p:nvSpPr>
          <p:cNvPr id="5" name="フッター プレースホルダー 4">
            <a:extLst>
              <a:ext uri="{FF2B5EF4-FFF2-40B4-BE49-F238E27FC236}">
                <a16:creationId xmlns:a16="http://schemas.microsoft.com/office/drawing/2014/main" id="{0E0F4283-A1C4-2636-261F-1709CEFA2AF7}"/>
              </a:ext>
            </a:extLst>
          </p:cNvPr>
          <p:cNvSpPr>
            <a:spLocks noGrp="1"/>
          </p:cNvSpPr>
          <p:nvPr>
            <p:ph type="ftr" sz="quarter" idx="11"/>
          </p:nvPr>
        </p:nvSpPr>
        <p:spPr/>
        <p:txBody>
          <a:bodyPr/>
          <a:lstStyle/>
          <a:p>
            <a:endParaRPr kumimoji="1" lang="ja-JP" altLang="en-US"/>
          </a:p>
        </p:txBody>
      </p:sp>
      <p:grpSp>
        <p:nvGrpSpPr>
          <p:cNvPr id="7" name="グループ化 17">
            <a:extLst>
              <a:ext uri="{FF2B5EF4-FFF2-40B4-BE49-F238E27FC236}">
                <a16:creationId xmlns:a16="http://schemas.microsoft.com/office/drawing/2014/main" id="{33FB666A-A40E-9112-A664-492AE74A3F0B}"/>
              </a:ext>
            </a:extLst>
          </p:cNvPr>
          <p:cNvGrpSpPr/>
          <p:nvPr userDrawn="1"/>
        </p:nvGrpSpPr>
        <p:grpSpPr>
          <a:xfrm>
            <a:off x="62552" y="6357600"/>
            <a:ext cx="3749040" cy="499982"/>
            <a:chOff x="62552" y="6357600"/>
            <a:chExt cx="3749040" cy="499982"/>
          </a:xfrm>
        </p:grpSpPr>
        <p:pic>
          <p:nvPicPr>
            <p:cNvPr id="8" name="図 7" descr="jdchct_logo_only_131104.png">
              <a:extLst>
                <a:ext uri="{FF2B5EF4-FFF2-40B4-BE49-F238E27FC236}">
                  <a16:creationId xmlns:a16="http://schemas.microsoft.com/office/drawing/2014/main" id="{C7FD25F0-72AB-8D1E-6E6E-71FE1020BA6B}"/>
                </a:ext>
              </a:extLst>
            </p:cNvPr>
            <p:cNvPicPr>
              <a:picLocks/>
            </p:cNvPicPr>
            <p:nvPr/>
          </p:nvPicPr>
          <p:blipFill>
            <a:blip r:embed="rId2"/>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9" name="テキスト ボックス 6">
              <a:extLst>
                <a:ext uri="{FF2B5EF4-FFF2-40B4-BE49-F238E27FC236}">
                  <a16:creationId xmlns:a16="http://schemas.microsoft.com/office/drawing/2014/main" id="{32B1636C-F0EF-2CF9-82DA-D35540669053}"/>
                </a:ext>
              </a:extLst>
            </p:cNvPr>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cs typeface="+mn-cs"/>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cs typeface="+mn-cs"/>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cs typeface="+mn-cs"/>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cs typeface="+mn-cs"/>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cs typeface="+mn-cs"/>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cs typeface="+mn-cs"/>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cs typeface="+mn-cs"/>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cs typeface="+mn-cs"/>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cs typeface="+mn-cs"/>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cs typeface="+mn-cs"/>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cs typeface="+mn-cs"/>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cs typeface="+mn-cs"/>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cs typeface="+mn-cs"/>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cs typeface="+mn-cs"/>
              </a:endParaRPr>
            </a:p>
          </p:txBody>
        </p:sp>
      </p:grpSp>
    </p:spTree>
    <p:extLst>
      <p:ext uri="{BB962C8B-B14F-4D97-AF65-F5344CB8AC3E}">
        <p14:creationId xmlns:p14="http://schemas.microsoft.com/office/powerpoint/2010/main" val="95208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886871-3D17-AB76-4BAD-C3B042F0EE24}"/>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B11ABC9-7CDE-F34D-8F9A-68A7C6CF58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704EAC9-8225-6C56-6332-B659FA6BE24D}"/>
              </a:ext>
            </a:extLst>
          </p:cNvPr>
          <p:cNvSpPr>
            <a:spLocks noGrp="1"/>
          </p:cNvSpPr>
          <p:nvPr>
            <p:ph type="dt" sz="half" idx="10"/>
          </p:nvPr>
        </p:nvSpPr>
        <p:spPr/>
        <p:txBody>
          <a:bodyPr/>
          <a:lstStyle/>
          <a:p>
            <a:fld id="{45E3868D-5EF9-4986-B4AD-31738BBBC7C8}" type="datetimeFigureOut">
              <a:rPr kumimoji="1" lang="ja-JP" altLang="en-US" smtClean="0"/>
              <a:t>2024/3/21</a:t>
            </a:fld>
            <a:endParaRPr kumimoji="1" lang="ja-JP" altLang="en-US"/>
          </a:p>
        </p:txBody>
      </p:sp>
      <p:sp>
        <p:nvSpPr>
          <p:cNvPr id="5" name="フッター プレースホルダー 4">
            <a:extLst>
              <a:ext uri="{FF2B5EF4-FFF2-40B4-BE49-F238E27FC236}">
                <a16:creationId xmlns:a16="http://schemas.microsoft.com/office/drawing/2014/main" id="{97976700-8891-63C5-2C01-47B373B2981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45A346B-7067-7D45-7B3B-3960A4687738}"/>
              </a:ext>
            </a:extLst>
          </p:cNvPr>
          <p:cNvSpPr>
            <a:spLocks noGrp="1"/>
          </p:cNvSpPr>
          <p:nvPr>
            <p:ph type="sldNum" sz="quarter" idx="12"/>
          </p:nvPr>
        </p:nvSpPr>
        <p:spPr>
          <a:xfrm>
            <a:off x="8610600" y="6356350"/>
            <a:ext cx="2743200" cy="365125"/>
          </a:xfrm>
          <a:prstGeom prst="rect">
            <a:avLst/>
          </a:prstGeom>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3767187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56C0AD-E815-5852-B51C-2799E505B07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1291A73-C920-DC4D-8756-6AC56584C54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28FF47E-3D19-B36B-5572-4F03CA693C2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9E82D3F-DD56-B0AC-A9D2-5E33B9BE27BB}"/>
              </a:ext>
            </a:extLst>
          </p:cNvPr>
          <p:cNvSpPr>
            <a:spLocks noGrp="1"/>
          </p:cNvSpPr>
          <p:nvPr>
            <p:ph type="dt" sz="half" idx="10"/>
          </p:nvPr>
        </p:nvSpPr>
        <p:spPr/>
        <p:txBody>
          <a:bodyPr/>
          <a:lstStyle/>
          <a:p>
            <a:fld id="{45E3868D-5EF9-4986-B4AD-31738BBBC7C8}" type="datetimeFigureOut">
              <a:rPr kumimoji="1" lang="ja-JP" altLang="en-US" smtClean="0"/>
              <a:t>2024/3/21</a:t>
            </a:fld>
            <a:endParaRPr kumimoji="1" lang="ja-JP" altLang="en-US"/>
          </a:p>
        </p:txBody>
      </p:sp>
      <p:sp>
        <p:nvSpPr>
          <p:cNvPr id="6" name="フッター プレースホルダー 5">
            <a:extLst>
              <a:ext uri="{FF2B5EF4-FFF2-40B4-BE49-F238E27FC236}">
                <a16:creationId xmlns:a16="http://schemas.microsoft.com/office/drawing/2014/main" id="{406CF987-1414-4B22-1B06-03AAE858C84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233DAC6-E9D3-7603-6DEE-10A511F88E69}"/>
              </a:ext>
            </a:extLst>
          </p:cNvPr>
          <p:cNvSpPr>
            <a:spLocks noGrp="1"/>
          </p:cNvSpPr>
          <p:nvPr>
            <p:ph type="sldNum" sz="quarter" idx="12"/>
          </p:nvPr>
        </p:nvSpPr>
        <p:spPr>
          <a:xfrm>
            <a:off x="8610600" y="6356350"/>
            <a:ext cx="2743200" cy="365125"/>
          </a:xfrm>
          <a:prstGeom prst="rect">
            <a:avLst/>
          </a:prstGeom>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2940171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3DDBE3-8B15-5D13-CA28-01CC6809A3D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5F8FC70-B4A2-A5CD-9295-899A8B996D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F946408-0E5E-3FB2-F518-726DA08CCA7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982A4B4-83B7-F587-0656-A5FF6FC9D2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3F1B062-E717-D886-BB04-E4E83E30192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97CD5EA-4851-919E-A0DE-1E590BC85220}"/>
              </a:ext>
            </a:extLst>
          </p:cNvPr>
          <p:cNvSpPr>
            <a:spLocks noGrp="1"/>
          </p:cNvSpPr>
          <p:nvPr>
            <p:ph type="dt" sz="half" idx="10"/>
          </p:nvPr>
        </p:nvSpPr>
        <p:spPr/>
        <p:txBody>
          <a:bodyPr/>
          <a:lstStyle/>
          <a:p>
            <a:fld id="{45E3868D-5EF9-4986-B4AD-31738BBBC7C8}" type="datetimeFigureOut">
              <a:rPr kumimoji="1" lang="ja-JP" altLang="en-US" smtClean="0"/>
              <a:t>2024/3/21</a:t>
            </a:fld>
            <a:endParaRPr kumimoji="1" lang="ja-JP" altLang="en-US"/>
          </a:p>
        </p:txBody>
      </p:sp>
      <p:sp>
        <p:nvSpPr>
          <p:cNvPr id="8" name="フッター プレースホルダー 7">
            <a:extLst>
              <a:ext uri="{FF2B5EF4-FFF2-40B4-BE49-F238E27FC236}">
                <a16:creationId xmlns:a16="http://schemas.microsoft.com/office/drawing/2014/main" id="{059E2748-F98F-4946-72EE-F2F23F45C8F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71CFF8C-132E-65F8-8318-DC42889788E2}"/>
              </a:ext>
            </a:extLst>
          </p:cNvPr>
          <p:cNvSpPr>
            <a:spLocks noGrp="1"/>
          </p:cNvSpPr>
          <p:nvPr>
            <p:ph type="sldNum" sz="quarter" idx="12"/>
          </p:nvPr>
        </p:nvSpPr>
        <p:spPr>
          <a:xfrm>
            <a:off x="8610600" y="6356350"/>
            <a:ext cx="2743200" cy="365125"/>
          </a:xfrm>
          <a:prstGeom prst="rect">
            <a:avLst/>
          </a:prstGeom>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1887470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D870B9-9143-D067-277A-21570BB2DC5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5D1E8E3-F1DB-E58B-1968-D1D419AE37C4}"/>
              </a:ext>
            </a:extLst>
          </p:cNvPr>
          <p:cNvSpPr>
            <a:spLocks noGrp="1"/>
          </p:cNvSpPr>
          <p:nvPr>
            <p:ph type="dt" sz="half" idx="10"/>
          </p:nvPr>
        </p:nvSpPr>
        <p:spPr/>
        <p:txBody>
          <a:bodyPr/>
          <a:lstStyle/>
          <a:p>
            <a:fld id="{45E3868D-5EF9-4986-B4AD-31738BBBC7C8}" type="datetimeFigureOut">
              <a:rPr kumimoji="1" lang="ja-JP" altLang="en-US" smtClean="0"/>
              <a:t>2024/3/21</a:t>
            </a:fld>
            <a:endParaRPr kumimoji="1" lang="ja-JP" altLang="en-US"/>
          </a:p>
        </p:txBody>
      </p:sp>
      <p:sp>
        <p:nvSpPr>
          <p:cNvPr id="4" name="フッター プレースホルダー 3">
            <a:extLst>
              <a:ext uri="{FF2B5EF4-FFF2-40B4-BE49-F238E27FC236}">
                <a16:creationId xmlns:a16="http://schemas.microsoft.com/office/drawing/2014/main" id="{E44F5EAD-BC40-3851-A669-A51244D2FB09}"/>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867449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B2F3DCD-AF40-C21E-D622-4D70E4893D0B}"/>
              </a:ext>
            </a:extLst>
          </p:cNvPr>
          <p:cNvSpPr>
            <a:spLocks noGrp="1"/>
          </p:cNvSpPr>
          <p:nvPr>
            <p:ph type="dt" sz="half" idx="10"/>
          </p:nvPr>
        </p:nvSpPr>
        <p:spPr/>
        <p:txBody>
          <a:bodyPr/>
          <a:lstStyle/>
          <a:p>
            <a:fld id="{45E3868D-5EF9-4986-B4AD-31738BBBC7C8}" type="datetimeFigureOut">
              <a:rPr kumimoji="1" lang="ja-JP" altLang="en-US" smtClean="0"/>
              <a:t>2024/3/21</a:t>
            </a:fld>
            <a:endParaRPr kumimoji="1" lang="ja-JP" altLang="en-US"/>
          </a:p>
        </p:txBody>
      </p:sp>
      <p:sp>
        <p:nvSpPr>
          <p:cNvPr id="3" name="フッター プレースホルダー 2">
            <a:extLst>
              <a:ext uri="{FF2B5EF4-FFF2-40B4-BE49-F238E27FC236}">
                <a16:creationId xmlns:a16="http://schemas.microsoft.com/office/drawing/2014/main" id="{74FCF195-8E51-2E54-50BB-EE10BED14EDF}"/>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78948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4F71C8-0E20-24A0-7D8D-20BE8F7123E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B739C3A-F186-0D15-AFD4-BC064F0958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49A39CF-4AA3-13E0-4A68-DF397C8EA2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EBDD23A-9378-A83F-FFC0-06FCA3AA3C3B}"/>
              </a:ext>
            </a:extLst>
          </p:cNvPr>
          <p:cNvSpPr>
            <a:spLocks noGrp="1"/>
          </p:cNvSpPr>
          <p:nvPr>
            <p:ph type="dt" sz="half" idx="10"/>
          </p:nvPr>
        </p:nvSpPr>
        <p:spPr/>
        <p:txBody>
          <a:bodyPr/>
          <a:lstStyle/>
          <a:p>
            <a:fld id="{45E3868D-5EF9-4986-B4AD-31738BBBC7C8}" type="datetimeFigureOut">
              <a:rPr kumimoji="1" lang="ja-JP" altLang="en-US" smtClean="0"/>
              <a:t>2024/3/21</a:t>
            </a:fld>
            <a:endParaRPr kumimoji="1" lang="ja-JP" altLang="en-US"/>
          </a:p>
        </p:txBody>
      </p:sp>
      <p:sp>
        <p:nvSpPr>
          <p:cNvPr id="6" name="フッター プレースホルダー 5">
            <a:extLst>
              <a:ext uri="{FF2B5EF4-FFF2-40B4-BE49-F238E27FC236}">
                <a16:creationId xmlns:a16="http://schemas.microsoft.com/office/drawing/2014/main" id="{3C57425B-67C5-D958-C223-F59CB007181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9EA01A2-1405-A5D3-737C-4ED540A66456}"/>
              </a:ext>
            </a:extLst>
          </p:cNvPr>
          <p:cNvSpPr>
            <a:spLocks noGrp="1"/>
          </p:cNvSpPr>
          <p:nvPr>
            <p:ph type="sldNum" sz="quarter" idx="12"/>
          </p:nvPr>
        </p:nvSpPr>
        <p:spPr>
          <a:xfrm>
            <a:off x="8610600" y="6356350"/>
            <a:ext cx="2743200" cy="365125"/>
          </a:xfrm>
          <a:prstGeom prst="rect">
            <a:avLst/>
          </a:prstGeom>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202015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5E3868D-5EF9-4986-B4AD-31738BBBC7C8}" type="datetimeFigureOut">
              <a:rPr kumimoji="1" lang="ja-JP" altLang="en-US" smtClean="0"/>
              <a:t>2024/3/21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7115E6-84A8-424A-A2FE-8E88956F76AC}" type="slidenum">
              <a:rPr kumimoji="1" lang="ja-JP" altLang="en-US" smtClean="0"/>
              <a:t>‹#›</a:t>
            </a:fld>
            <a:endParaRPr kumimoji="1" lang="ja-JP" altLang="en-US"/>
          </a:p>
        </p:txBody>
      </p:sp>
      <p:grpSp>
        <p:nvGrpSpPr>
          <p:cNvPr id="7" name="グループ化 17">
            <a:extLst>
              <a:ext uri="{FF2B5EF4-FFF2-40B4-BE49-F238E27FC236}">
                <a16:creationId xmlns:a16="http://schemas.microsoft.com/office/drawing/2014/main" id="{6004E750-C913-46ED-0E53-DD33A0449094}"/>
              </a:ext>
            </a:extLst>
          </p:cNvPr>
          <p:cNvGrpSpPr/>
          <p:nvPr userDrawn="1"/>
        </p:nvGrpSpPr>
        <p:grpSpPr>
          <a:xfrm>
            <a:off x="62552" y="6357600"/>
            <a:ext cx="3749040" cy="499982"/>
            <a:chOff x="62552" y="6357600"/>
            <a:chExt cx="3749040" cy="499982"/>
          </a:xfrm>
        </p:grpSpPr>
        <p:pic>
          <p:nvPicPr>
            <p:cNvPr id="8" name="図 7" descr="jdchct_logo_only_131104.png">
              <a:extLst>
                <a:ext uri="{FF2B5EF4-FFF2-40B4-BE49-F238E27FC236}">
                  <a16:creationId xmlns:a16="http://schemas.microsoft.com/office/drawing/2014/main" id="{0D70135C-7294-C16F-0CB9-E5681998B82B}"/>
                </a:ext>
              </a:extLst>
            </p:cNvPr>
            <p:cNvPicPr>
              <a:picLocks/>
            </p:cNvPicPr>
            <p:nvPr/>
          </p:nvPicPr>
          <p:blipFill>
            <a:blip r:embed="rId2"/>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9" name="テキスト ボックス 6">
              <a:extLst>
                <a:ext uri="{FF2B5EF4-FFF2-40B4-BE49-F238E27FC236}">
                  <a16:creationId xmlns:a16="http://schemas.microsoft.com/office/drawing/2014/main" id="{59F95F3A-0DA7-CAD5-BCAD-6626E0809788}"/>
                </a:ext>
              </a:extLst>
            </p:cNvPr>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cs typeface="+mn-cs"/>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cs typeface="+mn-cs"/>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cs typeface="+mn-cs"/>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cs typeface="+mn-cs"/>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cs typeface="+mn-cs"/>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cs typeface="+mn-cs"/>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cs typeface="+mn-cs"/>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cs typeface="+mn-cs"/>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cs typeface="+mn-cs"/>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cs typeface="+mn-cs"/>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cs typeface="+mn-cs"/>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cs typeface="+mn-cs"/>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cs typeface="+mn-cs"/>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cs typeface="+mn-cs"/>
              </a:endParaRPr>
            </a:p>
          </p:txBody>
        </p:sp>
      </p:grpSp>
    </p:spTree>
    <p:extLst>
      <p:ext uri="{BB962C8B-B14F-4D97-AF65-F5344CB8AC3E}">
        <p14:creationId xmlns:p14="http://schemas.microsoft.com/office/powerpoint/2010/main" val="3665851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137C8B-0460-5FE1-9ED8-89FEF55FBC1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F2A6FDD-0D10-ECB9-5193-7ACE574351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AB93809-3066-82C5-3CBE-91EC332734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1D42F46-8078-EC62-88CD-8AE9CEFE08AF}"/>
              </a:ext>
            </a:extLst>
          </p:cNvPr>
          <p:cNvSpPr>
            <a:spLocks noGrp="1"/>
          </p:cNvSpPr>
          <p:nvPr>
            <p:ph type="dt" sz="half" idx="10"/>
          </p:nvPr>
        </p:nvSpPr>
        <p:spPr/>
        <p:txBody>
          <a:bodyPr/>
          <a:lstStyle/>
          <a:p>
            <a:fld id="{45E3868D-5EF9-4986-B4AD-31738BBBC7C8}" type="datetimeFigureOut">
              <a:rPr kumimoji="1" lang="ja-JP" altLang="en-US" smtClean="0"/>
              <a:t>2024/3/21</a:t>
            </a:fld>
            <a:endParaRPr kumimoji="1" lang="ja-JP" altLang="en-US"/>
          </a:p>
        </p:txBody>
      </p:sp>
      <p:sp>
        <p:nvSpPr>
          <p:cNvPr id="6" name="フッター プレースホルダー 5">
            <a:extLst>
              <a:ext uri="{FF2B5EF4-FFF2-40B4-BE49-F238E27FC236}">
                <a16:creationId xmlns:a16="http://schemas.microsoft.com/office/drawing/2014/main" id="{1EE5CE5E-0025-3D45-8D37-CFA1922C0F3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7FE0116-7823-214D-97E4-FAE6540648DF}"/>
              </a:ext>
            </a:extLst>
          </p:cNvPr>
          <p:cNvSpPr>
            <a:spLocks noGrp="1"/>
          </p:cNvSpPr>
          <p:nvPr>
            <p:ph type="sldNum" sz="quarter" idx="12"/>
          </p:nvPr>
        </p:nvSpPr>
        <p:spPr>
          <a:xfrm>
            <a:off x="8610600" y="6356350"/>
            <a:ext cx="2743200" cy="365125"/>
          </a:xfrm>
          <a:prstGeom prst="rect">
            <a:avLst/>
          </a:prstGeom>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419657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3B8172-6DB2-2641-A07C-E112454C5BB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468DE2B-58A2-C235-C9E8-50908944CC6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5CBBCAF-F8CF-85F0-7244-E84B772C63D8}"/>
              </a:ext>
            </a:extLst>
          </p:cNvPr>
          <p:cNvSpPr>
            <a:spLocks noGrp="1"/>
          </p:cNvSpPr>
          <p:nvPr>
            <p:ph type="dt" sz="half" idx="10"/>
          </p:nvPr>
        </p:nvSpPr>
        <p:spPr/>
        <p:txBody>
          <a:bodyPr/>
          <a:lstStyle/>
          <a:p>
            <a:fld id="{45E3868D-5EF9-4986-B4AD-31738BBBC7C8}" type="datetimeFigureOut">
              <a:rPr kumimoji="1" lang="ja-JP" altLang="en-US" smtClean="0"/>
              <a:t>2024/3/21</a:t>
            </a:fld>
            <a:endParaRPr kumimoji="1" lang="ja-JP" altLang="en-US"/>
          </a:p>
        </p:txBody>
      </p:sp>
      <p:sp>
        <p:nvSpPr>
          <p:cNvPr id="5" name="フッター プレースホルダー 4">
            <a:extLst>
              <a:ext uri="{FF2B5EF4-FFF2-40B4-BE49-F238E27FC236}">
                <a16:creationId xmlns:a16="http://schemas.microsoft.com/office/drawing/2014/main" id="{4BA64B9C-66D1-74B6-002B-ABC731BC88A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DDA526F-6CA5-2F34-94F1-D5F15E6DFBCC}"/>
              </a:ext>
            </a:extLst>
          </p:cNvPr>
          <p:cNvSpPr>
            <a:spLocks noGrp="1"/>
          </p:cNvSpPr>
          <p:nvPr>
            <p:ph type="sldNum" sz="quarter" idx="12"/>
          </p:nvPr>
        </p:nvSpPr>
        <p:spPr>
          <a:xfrm>
            <a:off x="8610600" y="6356350"/>
            <a:ext cx="2743200" cy="365125"/>
          </a:xfrm>
          <a:prstGeom prst="rect">
            <a:avLst/>
          </a:prstGeom>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3867791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FB269C1-273C-98CB-6B99-3CDD719F3227}"/>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59FFF4F-380B-D329-20F5-171AEBE3D21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AF3E39E-355E-00BF-7A8A-DA29936915C9}"/>
              </a:ext>
            </a:extLst>
          </p:cNvPr>
          <p:cNvSpPr>
            <a:spLocks noGrp="1"/>
          </p:cNvSpPr>
          <p:nvPr>
            <p:ph type="dt" sz="half" idx="10"/>
          </p:nvPr>
        </p:nvSpPr>
        <p:spPr/>
        <p:txBody>
          <a:bodyPr/>
          <a:lstStyle/>
          <a:p>
            <a:fld id="{45E3868D-5EF9-4986-B4AD-31738BBBC7C8}" type="datetimeFigureOut">
              <a:rPr kumimoji="1" lang="ja-JP" altLang="en-US" smtClean="0"/>
              <a:t>2024/3/21</a:t>
            </a:fld>
            <a:endParaRPr kumimoji="1" lang="ja-JP" altLang="en-US"/>
          </a:p>
        </p:txBody>
      </p:sp>
      <p:sp>
        <p:nvSpPr>
          <p:cNvPr id="5" name="フッター プレースホルダー 4">
            <a:extLst>
              <a:ext uri="{FF2B5EF4-FFF2-40B4-BE49-F238E27FC236}">
                <a16:creationId xmlns:a16="http://schemas.microsoft.com/office/drawing/2014/main" id="{867E044D-BDDD-7627-F625-DBEAD405C79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CE7C0A9-19D0-C661-705F-BBF17495F39D}"/>
              </a:ext>
            </a:extLst>
          </p:cNvPr>
          <p:cNvSpPr>
            <a:spLocks noGrp="1"/>
          </p:cNvSpPr>
          <p:nvPr>
            <p:ph type="sldNum" sz="quarter" idx="12"/>
          </p:nvPr>
        </p:nvSpPr>
        <p:spPr>
          <a:xfrm>
            <a:off x="8610600" y="6356350"/>
            <a:ext cx="2743200" cy="365125"/>
          </a:xfrm>
          <a:prstGeom prst="rect">
            <a:avLst/>
          </a:prstGeom>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2857570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5E3868D-5EF9-4986-B4AD-31738BBBC7C8}" type="datetimeFigureOut">
              <a:rPr kumimoji="1" lang="ja-JP" altLang="en-US" smtClean="0"/>
              <a:t>2024/3/21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72211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5E3868D-5EF9-4986-B4AD-31738BBBC7C8}" type="datetimeFigureOut">
              <a:rPr kumimoji="1" lang="ja-JP" altLang="en-US" smtClean="0"/>
              <a:t>2024/3/21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2462324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5E3868D-5EF9-4986-B4AD-31738BBBC7C8}" type="datetimeFigureOut">
              <a:rPr kumimoji="1" lang="ja-JP" altLang="en-US" smtClean="0"/>
              <a:t>2024/3/21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205017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5E3868D-5EF9-4986-B4AD-31738BBBC7C8}" type="datetimeFigureOut">
              <a:rPr kumimoji="1" lang="ja-JP" altLang="en-US" smtClean="0"/>
              <a:t>2024/3/21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27115E6-84A8-424A-A2FE-8E88956F76AC}" type="slidenum">
              <a:rPr kumimoji="1" lang="ja-JP" altLang="en-US" smtClean="0"/>
              <a:t>‹#›</a:t>
            </a:fld>
            <a:endParaRPr kumimoji="1" lang="ja-JP" altLang="en-US"/>
          </a:p>
        </p:txBody>
      </p:sp>
    </p:spTree>
    <p:extLst>
      <p:ext uri="{BB962C8B-B14F-4D97-AF65-F5344CB8AC3E}">
        <p14:creationId xmlns:p14="http://schemas.microsoft.com/office/powerpoint/2010/main" val="1635295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E3868D-5EF9-4986-B4AD-31738BBBC7C8}" type="datetimeFigureOut">
              <a:rPr kumimoji="1" lang="ja-JP" altLang="en-US" smtClean="0"/>
              <a:t>2024/3/21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27115E6-84A8-424A-A2FE-8E88956F76AC}" type="slidenum">
              <a:rPr kumimoji="1" lang="ja-JP" altLang="en-US" smtClean="0"/>
              <a:t>‹#›</a:t>
            </a:fld>
            <a:endParaRPr kumimoji="1" lang="ja-JP" altLang="en-US"/>
          </a:p>
        </p:txBody>
      </p:sp>
    </p:spTree>
    <p:extLst>
      <p:ext uri="{BB962C8B-B14F-4D97-AF65-F5344CB8AC3E}">
        <p14:creationId xmlns:p14="http://schemas.microsoft.com/office/powerpoint/2010/main" val="1882242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5E3868D-5EF9-4986-B4AD-31738BBBC7C8}" type="datetimeFigureOut">
              <a:rPr kumimoji="1" lang="ja-JP" altLang="en-US" smtClean="0"/>
              <a:t>2024/3/21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4258341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5E3868D-5EF9-4986-B4AD-31738BBBC7C8}" type="datetimeFigureOut">
              <a:rPr kumimoji="1" lang="ja-JP" altLang="en-US" smtClean="0"/>
              <a:t>2024/3/21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3376455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E3868D-5EF9-4986-B4AD-31738BBBC7C8}" type="datetimeFigureOut">
              <a:rPr kumimoji="1" lang="ja-JP" altLang="en-US" smtClean="0"/>
              <a:t>2024/3/21</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115E6-84A8-424A-A2FE-8E88956F76AC}" type="slidenum">
              <a:rPr kumimoji="1" lang="ja-JP" altLang="en-US" smtClean="0"/>
              <a:t>‹#›</a:t>
            </a:fld>
            <a:endParaRPr kumimoji="1" lang="ja-JP" altLang="en-US"/>
          </a:p>
        </p:txBody>
      </p:sp>
    </p:spTree>
    <p:extLst>
      <p:ext uri="{BB962C8B-B14F-4D97-AF65-F5344CB8AC3E}">
        <p14:creationId xmlns:p14="http://schemas.microsoft.com/office/powerpoint/2010/main" val="14415077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FA2353C-BB53-03C4-F066-4B1D281C91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043D581-EB14-1334-76A9-81E66B9143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48D733C-9D41-909E-5558-EF879DD46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E3868D-5EF9-4986-B4AD-31738BBBC7C8}" type="datetimeFigureOut">
              <a:rPr kumimoji="1" lang="ja-JP" altLang="en-US" smtClean="0"/>
              <a:t>2024/3/21</a:t>
            </a:fld>
            <a:endParaRPr kumimoji="1" lang="ja-JP" altLang="en-US"/>
          </a:p>
        </p:txBody>
      </p:sp>
      <p:sp>
        <p:nvSpPr>
          <p:cNvPr id="5" name="フッター プレースホルダー 4">
            <a:extLst>
              <a:ext uri="{FF2B5EF4-FFF2-40B4-BE49-F238E27FC236}">
                <a16:creationId xmlns:a16="http://schemas.microsoft.com/office/drawing/2014/main" id="{9D774B6E-8C82-5168-9A3B-1DD3C85947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3670131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2C0D4"/>
        </a:solidFill>
        <a:effectLst/>
      </p:bgPr>
    </p:bg>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5E6BBEE8-252E-00FF-0518-8D57B4F3BFAD}"/>
              </a:ext>
            </a:extLst>
          </p:cNvPr>
          <p:cNvSpPr>
            <a:spLocks noGrp="1"/>
          </p:cNvSpPr>
          <p:nvPr>
            <p:ph type="ctrTitle"/>
          </p:nvPr>
        </p:nvSpPr>
        <p:spPr>
          <a:xfrm>
            <a:off x="23549" y="2401"/>
            <a:ext cx="2187088" cy="640694"/>
          </a:xfrm>
        </p:spPr>
        <p:txBody>
          <a:bodyPr>
            <a:normAutofit/>
          </a:bodyPr>
          <a:lstStyle/>
          <a:p>
            <a:r>
              <a:rPr kumimoji="1" lang="en-US" altLang="ja-JP" sz="2500" dirty="0">
                <a:solidFill>
                  <a:srgbClr val="82C0D4"/>
                </a:solidFill>
                <a:latin typeface="Arial" panose="020B0604020202020204" pitchFamily="34" charset="0"/>
                <a:cs typeface="Arial" panose="020B0604020202020204" pitchFamily="34" charset="0"/>
              </a:rPr>
              <a:t>Cover</a:t>
            </a:r>
            <a:endParaRPr kumimoji="1" lang="ja-JP" altLang="en-US" sz="2500" dirty="0">
              <a:solidFill>
                <a:srgbClr val="82C0D4"/>
              </a:solidFill>
              <a:latin typeface="Arial" panose="020B0604020202020204" pitchFamily="34" charset="0"/>
              <a:cs typeface="Arial" panose="020B0604020202020204" pitchFamily="34" charset="0"/>
            </a:endParaRPr>
          </a:p>
        </p:txBody>
      </p:sp>
      <p:pic>
        <p:nvPicPr>
          <p:cNvPr id="12" name="図 11" descr="グラフィカル ユーザー インターフェイス&#10;&#10;中程度の精度で自動的に生成された説明">
            <a:extLst>
              <a:ext uri="{FF2B5EF4-FFF2-40B4-BE49-F238E27FC236}">
                <a16:creationId xmlns:a16="http://schemas.microsoft.com/office/drawing/2014/main" id="{19DFAAF6-14A7-35B3-386B-20E2CF545E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 y="0"/>
            <a:ext cx="12190615" cy="6858000"/>
          </a:xfrm>
          <a:prstGeom prst="rect">
            <a:avLst/>
          </a:prstGeom>
        </p:spPr>
      </p:pic>
    </p:spTree>
    <p:extLst>
      <p:ext uri="{BB962C8B-B14F-4D97-AF65-F5344CB8AC3E}">
        <p14:creationId xmlns:p14="http://schemas.microsoft.com/office/powerpoint/2010/main" val="117929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73EE40-40BD-604C-4D1F-8EA1FD8EBCD4}"/>
              </a:ext>
            </a:extLst>
          </p:cNvPr>
          <p:cNvSpPr>
            <a:spLocks noGrp="1"/>
          </p:cNvSpPr>
          <p:nvPr>
            <p:ph type="title"/>
          </p:nvPr>
        </p:nvSpPr>
        <p:spPr>
          <a:xfrm>
            <a:off x="612250" y="24027"/>
            <a:ext cx="11190730" cy="828000"/>
          </a:xfrm>
        </p:spPr>
        <p:txBody>
          <a:bodyPr>
            <a:normAutofit/>
          </a:bodyPr>
          <a:lstStyle/>
          <a:p>
            <a:r>
              <a:rPr lang="en-US" sz="2500" dirty="0">
                <a:solidFill>
                  <a:schemeClr val="bg1"/>
                </a:solidFill>
                <a:latin typeface="Arial" panose="020B0604020202020204" pitchFamily="34" charset="0"/>
                <a:cs typeface="Arial" panose="020B0604020202020204" pitchFamily="34" charset="0"/>
              </a:rPr>
              <a:t>Prior HCT to CAR-T cell Infusions: Acute </a:t>
            </a:r>
            <a:r>
              <a:rPr lang="en-US" altLang="ja-JP" sz="2500" dirty="0">
                <a:solidFill>
                  <a:schemeClr val="bg1"/>
                </a:solidFill>
                <a:latin typeface="Arial" panose="020B0604020202020204" pitchFamily="34" charset="0"/>
                <a:cs typeface="Arial" panose="020B0604020202020204" pitchFamily="34" charset="0"/>
              </a:rPr>
              <a:t>L</a:t>
            </a:r>
            <a:r>
              <a:rPr lang="en-US" sz="2500" dirty="0">
                <a:solidFill>
                  <a:schemeClr val="bg1"/>
                </a:solidFill>
                <a:latin typeface="Arial" panose="020B0604020202020204" pitchFamily="34" charset="0"/>
                <a:cs typeface="Arial" panose="020B0604020202020204" pitchFamily="34" charset="0"/>
              </a:rPr>
              <a:t>ymphoblastic </a:t>
            </a:r>
            <a:r>
              <a:rPr lang="en-US" altLang="ja-JP" sz="2500" dirty="0">
                <a:solidFill>
                  <a:schemeClr val="bg1"/>
                </a:solidFill>
                <a:latin typeface="Arial" panose="020B0604020202020204" pitchFamily="34" charset="0"/>
                <a:cs typeface="Arial" panose="020B0604020202020204" pitchFamily="34" charset="0"/>
              </a:rPr>
              <a:t>L</a:t>
            </a:r>
            <a:r>
              <a:rPr lang="en-US" sz="2500" dirty="0">
                <a:solidFill>
                  <a:schemeClr val="bg1"/>
                </a:solidFill>
                <a:latin typeface="Arial" panose="020B0604020202020204" pitchFamily="34" charset="0"/>
                <a:cs typeface="Arial" panose="020B0604020202020204" pitchFamily="34" charset="0"/>
              </a:rPr>
              <a:t>eukemia</a:t>
            </a:r>
          </a:p>
        </p:txBody>
      </p:sp>
      <p:pic>
        <p:nvPicPr>
          <p:cNvPr id="3" name="図 2" descr="グラフ, 棒グラフ&#10;&#10;自動的に生成された説明">
            <a:extLst>
              <a:ext uri="{FF2B5EF4-FFF2-40B4-BE49-F238E27FC236}">
                <a16:creationId xmlns:a16="http://schemas.microsoft.com/office/drawing/2014/main" id="{89A177E4-38A0-AEBA-4AEF-DE7C20723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 y="0"/>
            <a:ext cx="12190615" cy="6858000"/>
          </a:xfrm>
          <a:prstGeom prst="rect">
            <a:avLst/>
          </a:prstGeom>
        </p:spPr>
      </p:pic>
    </p:spTree>
    <p:extLst>
      <p:ext uri="{BB962C8B-B14F-4D97-AF65-F5344CB8AC3E}">
        <p14:creationId xmlns:p14="http://schemas.microsoft.com/office/powerpoint/2010/main" val="954309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845A9-5D31-C2B9-A12B-2B4DEB2CF7B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33E52D0-6A46-1505-F572-A60344512A55}"/>
              </a:ext>
            </a:extLst>
          </p:cNvPr>
          <p:cNvSpPr>
            <a:spLocks noGrp="1"/>
          </p:cNvSpPr>
          <p:nvPr>
            <p:ph type="title"/>
          </p:nvPr>
        </p:nvSpPr>
        <p:spPr>
          <a:xfrm>
            <a:off x="609600" y="24027"/>
            <a:ext cx="11193380" cy="828000"/>
          </a:xfrm>
        </p:spPr>
        <p:txBody>
          <a:bodyPr>
            <a:normAutofit/>
          </a:bodyPr>
          <a:lstStyle/>
          <a:p>
            <a:r>
              <a:rPr lang="en-US" sz="2500" dirty="0">
                <a:solidFill>
                  <a:schemeClr val="bg1"/>
                </a:solidFill>
                <a:latin typeface="Arial" panose="020B0604020202020204" pitchFamily="34" charset="0"/>
                <a:cs typeface="Arial" panose="020B0604020202020204" pitchFamily="34" charset="0"/>
              </a:rPr>
              <a:t>Prior HCT to CAR-T cell Infusions: Non-Hodgkin </a:t>
            </a:r>
            <a:r>
              <a:rPr lang="en-US" altLang="ja-JP" sz="2500" dirty="0">
                <a:solidFill>
                  <a:schemeClr val="bg1"/>
                </a:solidFill>
                <a:latin typeface="Arial" panose="020B0604020202020204" pitchFamily="34" charset="0"/>
                <a:cs typeface="Arial" panose="020B0604020202020204" pitchFamily="34" charset="0"/>
              </a:rPr>
              <a:t>L</a:t>
            </a:r>
            <a:r>
              <a:rPr lang="en-US" sz="2500" dirty="0">
                <a:solidFill>
                  <a:schemeClr val="bg1"/>
                </a:solidFill>
                <a:latin typeface="Arial" panose="020B0604020202020204" pitchFamily="34" charset="0"/>
                <a:cs typeface="Arial" panose="020B0604020202020204" pitchFamily="34" charset="0"/>
              </a:rPr>
              <a:t>ymphoma</a:t>
            </a:r>
          </a:p>
        </p:txBody>
      </p:sp>
      <p:pic>
        <p:nvPicPr>
          <p:cNvPr id="3" name="図 2" descr="グラフ, 棒グラフ&#10;&#10;自動的に生成された説明">
            <a:extLst>
              <a:ext uri="{FF2B5EF4-FFF2-40B4-BE49-F238E27FC236}">
                <a16:creationId xmlns:a16="http://schemas.microsoft.com/office/drawing/2014/main" id="{5C92CBF1-9A5B-7518-936D-C02DD552C5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 y="0"/>
            <a:ext cx="12190615" cy="6858000"/>
          </a:xfrm>
          <a:prstGeom prst="rect">
            <a:avLst/>
          </a:prstGeom>
        </p:spPr>
      </p:pic>
    </p:spTree>
    <p:extLst>
      <p:ext uri="{BB962C8B-B14F-4D97-AF65-F5344CB8AC3E}">
        <p14:creationId xmlns:p14="http://schemas.microsoft.com/office/powerpoint/2010/main" val="83142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B53342-2005-125D-2825-AF3DFA38E36E}"/>
              </a:ext>
            </a:extLst>
          </p:cNvPr>
          <p:cNvSpPr>
            <a:spLocks noGrp="1"/>
          </p:cNvSpPr>
          <p:nvPr>
            <p:ph type="title"/>
          </p:nvPr>
        </p:nvSpPr>
        <p:spPr>
          <a:xfrm>
            <a:off x="609600" y="12607"/>
            <a:ext cx="10515600" cy="828000"/>
          </a:xfrm>
        </p:spPr>
        <p:txBody>
          <a:bodyPr/>
          <a:lstStyle/>
          <a:p>
            <a:r>
              <a:rPr lang="en-US" altLang="ja-JP" sz="2500" kern="1200" dirty="0">
                <a:solidFill>
                  <a:schemeClr val="bg1"/>
                </a:solidFill>
                <a:effectLst/>
                <a:latin typeface="Arial" panose="020B0604020202020204" pitchFamily="34" charset="0"/>
                <a:ea typeface="+mn-ea"/>
                <a:cs typeface="Arial" panose="020B0604020202020204" pitchFamily="34" charset="0"/>
              </a:rPr>
              <a:t>Introduction</a:t>
            </a:r>
            <a:endParaRPr kumimoji="1" lang="ja-JP" altLang="en-US" dirty="0">
              <a:solidFill>
                <a:schemeClr val="bg1"/>
              </a:solidFill>
            </a:endParaRPr>
          </a:p>
        </p:txBody>
      </p:sp>
      <p:pic>
        <p:nvPicPr>
          <p:cNvPr id="4" name="図 3" descr="テキスト&#10;&#10;自動的に生成された説明">
            <a:extLst>
              <a:ext uri="{FF2B5EF4-FFF2-40B4-BE49-F238E27FC236}">
                <a16:creationId xmlns:a16="http://schemas.microsoft.com/office/drawing/2014/main" id="{FC230DB9-007F-11F6-17D5-2435767CA1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 y="0"/>
            <a:ext cx="12190615" cy="6858000"/>
          </a:xfrm>
          <a:prstGeom prst="rect">
            <a:avLst/>
          </a:prstGeom>
        </p:spPr>
      </p:pic>
    </p:spTree>
    <p:extLst>
      <p:ext uri="{BB962C8B-B14F-4D97-AF65-F5344CB8AC3E}">
        <p14:creationId xmlns:p14="http://schemas.microsoft.com/office/powerpoint/2010/main" val="2004146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AB1D2DFD-F5FE-D06B-0F20-55E244413238}"/>
              </a:ext>
            </a:extLst>
          </p:cNvPr>
          <p:cNvSpPr>
            <a:spLocks noGrp="1"/>
          </p:cNvSpPr>
          <p:nvPr>
            <p:ph type="title"/>
          </p:nvPr>
        </p:nvSpPr>
        <p:spPr>
          <a:xfrm>
            <a:off x="609600" y="32952"/>
            <a:ext cx="10972800" cy="828000"/>
          </a:xfrm>
          <a:ln>
            <a:noFill/>
          </a:ln>
        </p:spPr>
        <p:txBody>
          <a:bodyPr>
            <a:normAutofit/>
          </a:bodyPr>
          <a:lstStyle/>
          <a:p>
            <a:r>
              <a:rPr lang="en-US" sz="2500" dirty="0">
                <a:solidFill>
                  <a:schemeClr val="bg1"/>
                </a:solidFill>
                <a:latin typeface="Arial" panose="020B0604020202020204" pitchFamily="34" charset="0"/>
                <a:cs typeface="Arial" panose="020B0604020202020204" pitchFamily="34" charset="0"/>
              </a:rPr>
              <a:t>Number of CAR-T</a:t>
            </a:r>
            <a:r>
              <a:rPr lang="ja-JP" altLang="en-US" sz="2500" dirty="0">
                <a:solidFill>
                  <a:schemeClr val="bg1"/>
                </a:solidFill>
                <a:latin typeface="Arial" panose="020B0604020202020204" pitchFamily="34" charset="0"/>
                <a:cs typeface="Arial" panose="020B0604020202020204" pitchFamily="34" charset="0"/>
              </a:rPr>
              <a:t> </a:t>
            </a:r>
            <a:r>
              <a:rPr lang="en-US" sz="2500" dirty="0">
                <a:solidFill>
                  <a:schemeClr val="bg1"/>
                </a:solidFill>
                <a:latin typeface="Arial" panose="020B0604020202020204" pitchFamily="34" charset="0"/>
                <a:cs typeface="Arial" panose="020B0604020202020204" pitchFamily="34" charset="0"/>
              </a:rPr>
              <a:t>cell Infusions</a:t>
            </a:r>
          </a:p>
        </p:txBody>
      </p:sp>
      <p:pic>
        <p:nvPicPr>
          <p:cNvPr id="5" name="図 4" descr="グラフ&#10;&#10;自動的に生成された説明">
            <a:extLst>
              <a:ext uri="{FF2B5EF4-FFF2-40B4-BE49-F238E27FC236}">
                <a16:creationId xmlns:a16="http://schemas.microsoft.com/office/drawing/2014/main" id="{D1A002E7-0FFE-175F-9EDC-D993687FDD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 y="0"/>
            <a:ext cx="12190615" cy="6858000"/>
          </a:xfrm>
          <a:prstGeom prst="rect">
            <a:avLst/>
          </a:prstGeom>
        </p:spPr>
      </p:pic>
    </p:spTree>
    <p:extLst>
      <p:ext uri="{BB962C8B-B14F-4D97-AF65-F5344CB8AC3E}">
        <p14:creationId xmlns:p14="http://schemas.microsoft.com/office/powerpoint/2010/main" val="606607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C2D4DA-369D-A0F3-EFD3-297D75DCF3C1}"/>
              </a:ext>
            </a:extLst>
          </p:cNvPr>
          <p:cNvSpPr>
            <a:spLocks noGrp="1"/>
          </p:cNvSpPr>
          <p:nvPr>
            <p:ph type="title"/>
          </p:nvPr>
        </p:nvSpPr>
        <p:spPr>
          <a:xfrm>
            <a:off x="604823" y="36787"/>
            <a:ext cx="10515600" cy="828000"/>
          </a:xfrm>
        </p:spPr>
        <p:txBody>
          <a:bodyPr/>
          <a:lstStyle/>
          <a:p>
            <a:pPr rtl="0" eaLnBrk="1" latinLnBrk="0" hangingPunct="1"/>
            <a:r>
              <a:rPr lang="en-US" altLang="ja-JP" sz="2500" kern="1200" dirty="0">
                <a:solidFill>
                  <a:schemeClr val="bg1"/>
                </a:solidFill>
                <a:effectLst/>
                <a:latin typeface="Arial" panose="020B0604020202020204" pitchFamily="34" charset="0"/>
                <a:ea typeface="游ゴシック" panose="020B0400000000000000" pitchFamily="50" charset="-128"/>
                <a:cs typeface="Arial" panose="020B0604020202020204" pitchFamily="34" charset="0"/>
              </a:rPr>
              <a:t>CAR-T cell Indications</a:t>
            </a:r>
            <a:endParaRPr lang="ja-JP" altLang="ja-JP" dirty="0">
              <a:solidFill>
                <a:schemeClr val="bg1"/>
              </a:solidFill>
              <a:effectLst/>
            </a:endParaRPr>
          </a:p>
        </p:txBody>
      </p:sp>
      <p:pic>
        <p:nvPicPr>
          <p:cNvPr id="7" name="図 6" descr="グラフ, 円グラフ&#10;&#10;自動的に生成された説明">
            <a:extLst>
              <a:ext uri="{FF2B5EF4-FFF2-40B4-BE49-F238E27FC236}">
                <a16:creationId xmlns:a16="http://schemas.microsoft.com/office/drawing/2014/main" id="{76A00A64-EB11-E1EE-BA15-F2723A46E2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 y="0"/>
            <a:ext cx="12190615" cy="6858000"/>
          </a:xfrm>
          <a:prstGeom prst="rect">
            <a:avLst/>
          </a:prstGeom>
        </p:spPr>
      </p:pic>
    </p:spTree>
    <p:extLst>
      <p:ext uri="{BB962C8B-B14F-4D97-AF65-F5344CB8AC3E}">
        <p14:creationId xmlns:p14="http://schemas.microsoft.com/office/powerpoint/2010/main" val="3967456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A7A3B4-064B-54A7-D4D6-772C59536CC8}"/>
              </a:ext>
            </a:extLst>
          </p:cNvPr>
          <p:cNvSpPr>
            <a:spLocks noGrp="1"/>
          </p:cNvSpPr>
          <p:nvPr>
            <p:ph type="title"/>
          </p:nvPr>
        </p:nvSpPr>
        <p:spPr>
          <a:xfrm>
            <a:off x="603809" y="39228"/>
            <a:ext cx="10515600" cy="828000"/>
          </a:xfrm>
        </p:spPr>
        <p:txBody>
          <a:bodyPr/>
          <a:lstStyle/>
          <a:p>
            <a:pPr rtl="0" eaLnBrk="1" latinLnBrk="0" hangingPunct="1"/>
            <a:r>
              <a:rPr lang="en-US" altLang="ja-JP" sz="2500" kern="1200" dirty="0">
                <a:solidFill>
                  <a:schemeClr val="bg1"/>
                </a:solidFill>
                <a:effectLst/>
                <a:latin typeface="Arial" panose="020B0604020202020204" pitchFamily="34" charset="0"/>
                <a:ea typeface="游ゴシック" panose="020B0400000000000000" pitchFamily="50" charset="-128"/>
                <a:cs typeface="Arial" panose="020B0604020202020204" pitchFamily="34" charset="0"/>
              </a:rPr>
              <a:t>CAR-T cell Indications </a:t>
            </a:r>
            <a:r>
              <a:rPr lang="en-US" altLang="ja-JP" sz="2500" kern="1200" dirty="0">
                <a:solidFill>
                  <a:schemeClr val="bg1"/>
                </a:solidFill>
                <a:effectLst/>
                <a:latin typeface="Arial" panose="020B0604020202020204" pitchFamily="34" charset="0"/>
                <a:ea typeface="+mn-ea"/>
                <a:cs typeface="Arial" panose="020B0604020202020204" pitchFamily="34" charset="0"/>
              </a:rPr>
              <a:t>Annually</a:t>
            </a:r>
            <a:endParaRPr lang="ja-JP" altLang="ja-JP" dirty="0">
              <a:solidFill>
                <a:schemeClr val="bg1"/>
              </a:solidFill>
              <a:effectLst/>
            </a:endParaRPr>
          </a:p>
        </p:txBody>
      </p:sp>
      <p:pic>
        <p:nvPicPr>
          <p:cNvPr id="6" name="図 5" descr="グラフ, 棒グラフ&#10;&#10;自動的に生成された説明">
            <a:extLst>
              <a:ext uri="{FF2B5EF4-FFF2-40B4-BE49-F238E27FC236}">
                <a16:creationId xmlns:a16="http://schemas.microsoft.com/office/drawing/2014/main" id="{1CBFF11A-513B-557A-3E5A-9933BF7676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 y="0"/>
            <a:ext cx="12190615" cy="6858000"/>
          </a:xfrm>
          <a:prstGeom prst="rect">
            <a:avLst/>
          </a:prstGeom>
        </p:spPr>
      </p:pic>
    </p:spTree>
    <p:extLst>
      <p:ext uri="{BB962C8B-B14F-4D97-AF65-F5344CB8AC3E}">
        <p14:creationId xmlns:p14="http://schemas.microsoft.com/office/powerpoint/2010/main" val="4024015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EA9E698-7E05-1353-AF98-5AD77ABFDA44}"/>
              </a:ext>
            </a:extLst>
          </p:cNvPr>
          <p:cNvSpPr>
            <a:spLocks noGrp="1"/>
          </p:cNvSpPr>
          <p:nvPr>
            <p:ph type="title"/>
          </p:nvPr>
        </p:nvSpPr>
        <p:spPr>
          <a:xfrm>
            <a:off x="601648" y="23853"/>
            <a:ext cx="9240253" cy="828000"/>
          </a:xfrm>
        </p:spPr>
        <p:txBody>
          <a:bodyPr>
            <a:normAutofit/>
          </a:bodyPr>
          <a:lstStyle/>
          <a:p>
            <a:r>
              <a:rPr lang="en-US" sz="2500" dirty="0">
                <a:solidFill>
                  <a:schemeClr val="bg1"/>
                </a:solidFill>
                <a:latin typeface="Arial" panose="020B0604020202020204" pitchFamily="34" charset="0"/>
                <a:cs typeface="Arial" panose="020B0604020202020204" pitchFamily="34" charset="0"/>
              </a:rPr>
              <a:t>CAR-T cell Indications Annually</a:t>
            </a:r>
          </a:p>
        </p:txBody>
      </p:sp>
      <p:pic>
        <p:nvPicPr>
          <p:cNvPr id="4" name="図 3" descr="グラフ, 折れ線グラフ&#10;&#10;自動的に生成された説明">
            <a:extLst>
              <a:ext uri="{FF2B5EF4-FFF2-40B4-BE49-F238E27FC236}">
                <a16:creationId xmlns:a16="http://schemas.microsoft.com/office/drawing/2014/main" id="{DB314047-B2CB-CABE-B0F1-E69F8C6C5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 y="0"/>
            <a:ext cx="12190615" cy="6858000"/>
          </a:xfrm>
          <a:prstGeom prst="rect">
            <a:avLst/>
          </a:prstGeom>
        </p:spPr>
      </p:pic>
    </p:spTree>
    <p:extLst>
      <p:ext uri="{BB962C8B-B14F-4D97-AF65-F5344CB8AC3E}">
        <p14:creationId xmlns:p14="http://schemas.microsoft.com/office/powerpoint/2010/main" val="2643547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223606-FB8E-3998-FD83-737C225C0B9E}"/>
              </a:ext>
            </a:extLst>
          </p:cNvPr>
          <p:cNvSpPr>
            <a:spLocks noGrp="1"/>
          </p:cNvSpPr>
          <p:nvPr>
            <p:ph type="title"/>
          </p:nvPr>
        </p:nvSpPr>
        <p:spPr>
          <a:xfrm>
            <a:off x="587824" y="26102"/>
            <a:ext cx="11568223" cy="828000"/>
          </a:xfrm>
        </p:spPr>
        <p:txBody>
          <a:bodyPr>
            <a:normAutofit/>
          </a:bodyPr>
          <a:lstStyle/>
          <a:p>
            <a:r>
              <a:rPr kumimoji="1" lang="en-US" altLang="ja-JP" sz="2500" dirty="0">
                <a:solidFill>
                  <a:schemeClr val="bg1"/>
                </a:solidFill>
                <a:latin typeface="Arial" panose="020B0604020202020204" pitchFamily="34" charset="0"/>
                <a:cs typeface="Arial" panose="020B0604020202020204" pitchFamily="34" charset="0"/>
              </a:rPr>
              <a:t>Distribution of CAR-T cell</a:t>
            </a:r>
            <a:r>
              <a:rPr lang="ja-JP" altLang="en-US" sz="2500" dirty="0">
                <a:solidFill>
                  <a:schemeClr val="bg1"/>
                </a:solidFill>
                <a:latin typeface="Arial" panose="020B0604020202020204" pitchFamily="34" charset="0"/>
                <a:cs typeface="Arial" panose="020B0604020202020204" pitchFamily="34" charset="0"/>
              </a:rPr>
              <a:t> </a:t>
            </a:r>
            <a:r>
              <a:rPr lang="en-US" altLang="ja-JP" sz="2500" dirty="0">
                <a:solidFill>
                  <a:schemeClr val="bg1"/>
                </a:solidFill>
                <a:latin typeface="Arial" panose="020B0604020202020204" pitchFamily="34" charset="0"/>
                <a:cs typeface="Arial" panose="020B0604020202020204" pitchFamily="34" charset="0"/>
              </a:rPr>
              <a:t>Recipients</a:t>
            </a:r>
            <a:r>
              <a:rPr lang="ja-JP" altLang="en-US" sz="2500" dirty="0">
                <a:solidFill>
                  <a:schemeClr val="bg1"/>
                </a:solidFill>
                <a:latin typeface="Arial" panose="020B0604020202020204" pitchFamily="34" charset="0"/>
                <a:cs typeface="Arial" panose="020B0604020202020204" pitchFamily="34" charset="0"/>
              </a:rPr>
              <a:t> </a:t>
            </a:r>
            <a:r>
              <a:rPr lang="en-US" altLang="ja-JP" sz="2500" dirty="0">
                <a:solidFill>
                  <a:schemeClr val="bg1"/>
                </a:solidFill>
                <a:latin typeface="Arial" panose="020B0604020202020204" pitchFamily="34" charset="0"/>
                <a:cs typeface="Arial" panose="020B0604020202020204" pitchFamily="34" charset="0"/>
              </a:rPr>
              <a:t>by</a:t>
            </a:r>
            <a:r>
              <a:rPr lang="ja-JP" altLang="en-US" sz="2500" dirty="0">
                <a:solidFill>
                  <a:schemeClr val="bg1"/>
                </a:solidFill>
                <a:latin typeface="Arial" panose="020B0604020202020204" pitchFamily="34" charset="0"/>
                <a:cs typeface="Arial" panose="020B0604020202020204" pitchFamily="34" charset="0"/>
              </a:rPr>
              <a:t> </a:t>
            </a:r>
            <a:r>
              <a:rPr lang="en-US" altLang="ja-JP" sz="2500" dirty="0">
                <a:solidFill>
                  <a:schemeClr val="bg1"/>
                </a:solidFill>
                <a:latin typeface="Arial" panose="020B0604020202020204" pitchFamily="34" charset="0"/>
                <a:cs typeface="Arial" panose="020B0604020202020204" pitchFamily="34" charset="0"/>
              </a:rPr>
              <a:t>Age</a:t>
            </a:r>
            <a:endParaRPr kumimoji="1" lang="ja-JP" altLang="en-US" sz="2500" dirty="0">
              <a:solidFill>
                <a:schemeClr val="bg1"/>
              </a:solidFill>
              <a:latin typeface="Arial" panose="020B0604020202020204" pitchFamily="34" charset="0"/>
              <a:cs typeface="Arial" panose="020B0604020202020204" pitchFamily="34" charset="0"/>
            </a:endParaRPr>
          </a:p>
        </p:txBody>
      </p:sp>
      <p:pic>
        <p:nvPicPr>
          <p:cNvPr id="7" name="図 6" descr="グラフ&#10;&#10;自動的に生成された説明">
            <a:extLst>
              <a:ext uri="{FF2B5EF4-FFF2-40B4-BE49-F238E27FC236}">
                <a16:creationId xmlns:a16="http://schemas.microsoft.com/office/drawing/2014/main" id="{D8047873-5FDC-0113-8675-0DB03BCA8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 y="0"/>
            <a:ext cx="12190615" cy="6858000"/>
          </a:xfrm>
          <a:prstGeom prst="rect">
            <a:avLst/>
          </a:prstGeom>
        </p:spPr>
      </p:pic>
    </p:spTree>
    <p:extLst>
      <p:ext uri="{BB962C8B-B14F-4D97-AF65-F5344CB8AC3E}">
        <p14:creationId xmlns:p14="http://schemas.microsoft.com/office/powerpoint/2010/main" val="887979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36049F-6C83-A4FE-2F08-E9284402459C}"/>
              </a:ext>
            </a:extLst>
          </p:cNvPr>
          <p:cNvSpPr>
            <a:spLocks noGrp="1"/>
          </p:cNvSpPr>
          <p:nvPr>
            <p:ph type="title"/>
          </p:nvPr>
        </p:nvSpPr>
        <p:spPr>
          <a:xfrm>
            <a:off x="609600" y="39375"/>
            <a:ext cx="10515600" cy="828000"/>
          </a:xfrm>
        </p:spPr>
        <p:txBody>
          <a:bodyPr/>
          <a:lstStyle/>
          <a:p>
            <a:pPr rtl="0" eaLnBrk="1" latinLnBrk="0" hangingPunct="1"/>
            <a:r>
              <a:rPr kumimoji="1" lang="en-US" altLang="ja-JP" sz="2500" kern="1200" dirty="0">
                <a:solidFill>
                  <a:schemeClr val="bg1"/>
                </a:solidFill>
                <a:effectLst/>
                <a:latin typeface="Arial" panose="020B0604020202020204" pitchFamily="34" charset="0"/>
                <a:ea typeface="游ゴシック" panose="020B0400000000000000" pitchFamily="50" charset="-128"/>
                <a:cs typeface="Arial" panose="020B0604020202020204" pitchFamily="34" charset="0"/>
              </a:rPr>
              <a:t>CAR-T cell</a:t>
            </a:r>
            <a:r>
              <a:rPr lang="ja-JP" altLang="ja-JP" sz="2500" kern="1200" dirty="0">
                <a:solidFill>
                  <a:schemeClr val="bg1"/>
                </a:solidFill>
                <a:effectLst/>
                <a:latin typeface="Arial" panose="020B0604020202020204" pitchFamily="34" charset="0"/>
                <a:ea typeface="Arial" panose="020B0604020202020204" pitchFamily="34" charset="0"/>
                <a:cs typeface="Arial" panose="020B0604020202020204" pitchFamily="34" charset="0"/>
              </a:rPr>
              <a:t> </a:t>
            </a:r>
            <a:r>
              <a:rPr lang="en-US" altLang="ja-JP" sz="2500" kern="1200" dirty="0">
                <a:solidFill>
                  <a:schemeClr val="bg1"/>
                </a:solidFill>
                <a:effectLst/>
                <a:latin typeface="Arial" panose="020B0604020202020204" pitchFamily="34" charset="0"/>
                <a:ea typeface="游ゴシック" panose="020B0400000000000000" pitchFamily="50" charset="-128"/>
                <a:cs typeface="Arial" panose="020B0604020202020204" pitchFamily="34" charset="0"/>
              </a:rPr>
              <a:t>Recipients</a:t>
            </a:r>
            <a:r>
              <a:rPr lang="ja-JP" altLang="ja-JP" sz="2500" kern="1200" dirty="0">
                <a:solidFill>
                  <a:schemeClr val="bg1"/>
                </a:solidFill>
                <a:effectLst/>
                <a:latin typeface="Arial" panose="020B0604020202020204" pitchFamily="34" charset="0"/>
                <a:ea typeface="Arial" panose="020B0604020202020204" pitchFamily="34" charset="0"/>
                <a:cs typeface="Arial" panose="020B0604020202020204" pitchFamily="34" charset="0"/>
              </a:rPr>
              <a:t> </a:t>
            </a:r>
            <a:r>
              <a:rPr lang="en-US" altLang="ja-JP" sz="2500" kern="1200" dirty="0">
                <a:solidFill>
                  <a:schemeClr val="bg1"/>
                </a:solidFill>
                <a:effectLst/>
                <a:latin typeface="Arial" panose="020B0604020202020204" pitchFamily="34" charset="0"/>
                <a:ea typeface="游ゴシック" panose="020B0400000000000000" pitchFamily="50" charset="-128"/>
                <a:cs typeface="Arial" panose="020B0604020202020204" pitchFamily="34" charset="0"/>
              </a:rPr>
              <a:t>by</a:t>
            </a:r>
            <a:r>
              <a:rPr lang="ja-JP" altLang="ja-JP" sz="2500" kern="1200" dirty="0">
                <a:solidFill>
                  <a:schemeClr val="bg1"/>
                </a:solidFill>
                <a:effectLst/>
                <a:latin typeface="Arial" panose="020B0604020202020204" pitchFamily="34" charset="0"/>
                <a:ea typeface="Arial" panose="020B0604020202020204" pitchFamily="34" charset="0"/>
                <a:cs typeface="Arial" panose="020B0604020202020204" pitchFamily="34" charset="0"/>
              </a:rPr>
              <a:t> </a:t>
            </a:r>
            <a:r>
              <a:rPr lang="en-US" altLang="ja-JP" sz="2500" kern="1200" dirty="0">
                <a:solidFill>
                  <a:schemeClr val="bg1"/>
                </a:solidFill>
                <a:effectLst/>
                <a:latin typeface="Arial" panose="020B0604020202020204" pitchFamily="34" charset="0"/>
                <a:ea typeface="游ゴシック" panose="020B0400000000000000" pitchFamily="50" charset="-128"/>
                <a:cs typeface="Arial" panose="020B0604020202020204" pitchFamily="34" charset="0"/>
              </a:rPr>
              <a:t>Age Annually</a:t>
            </a:r>
            <a:endParaRPr lang="ja-JP" altLang="ja-JP" dirty="0">
              <a:solidFill>
                <a:schemeClr val="bg1"/>
              </a:solidFill>
              <a:effectLst/>
            </a:endParaRPr>
          </a:p>
        </p:txBody>
      </p:sp>
      <p:pic>
        <p:nvPicPr>
          <p:cNvPr id="4" name="図 3" descr="グラフ, 棒グラフ&#10;&#10;自動的に生成された説明">
            <a:extLst>
              <a:ext uri="{FF2B5EF4-FFF2-40B4-BE49-F238E27FC236}">
                <a16:creationId xmlns:a16="http://schemas.microsoft.com/office/drawing/2014/main" id="{509BDCC3-05BA-7DA1-06CD-CB87C477A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 y="0"/>
            <a:ext cx="12190615" cy="6858000"/>
          </a:xfrm>
          <a:prstGeom prst="rect">
            <a:avLst/>
          </a:prstGeom>
        </p:spPr>
      </p:pic>
    </p:spTree>
    <p:extLst>
      <p:ext uri="{BB962C8B-B14F-4D97-AF65-F5344CB8AC3E}">
        <p14:creationId xmlns:p14="http://schemas.microsoft.com/office/powerpoint/2010/main" val="844806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6AA656-5778-B508-6822-1C5EDF9687D8}"/>
              </a:ext>
            </a:extLst>
          </p:cNvPr>
          <p:cNvSpPr>
            <a:spLocks noGrp="1"/>
          </p:cNvSpPr>
          <p:nvPr>
            <p:ph type="title"/>
          </p:nvPr>
        </p:nvSpPr>
        <p:spPr>
          <a:xfrm>
            <a:off x="609600" y="19775"/>
            <a:ext cx="11364096" cy="828000"/>
          </a:xfrm>
        </p:spPr>
        <p:txBody>
          <a:bodyPr>
            <a:noAutofit/>
          </a:bodyPr>
          <a:lstStyle/>
          <a:p>
            <a:r>
              <a:rPr kumimoji="1" lang="en-US" altLang="ja-JP" sz="2500" dirty="0">
                <a:solidFill>
                  <a:schemeClr val="bg1"/>
                </a:solidFill>
                <a:latin typeface="Arial" panose="020B0604020202020204" pitchFamily="34" charset="0"/>
                <a:cs typeface="Arial" panose="020B0604020202020204" pitchFamily="34" charset="0"/>
              </a:rPr>
              <a:t>Distribution of CAR-T cell</a:t>
            </a:r>
            <a:r>
              <a:rPr lang="ja-JP" altLang="en-US" sz="2500" dirty="0">
                <a:solidFill>
                  <a:schemeClr val="bg1"/>
                </a:solidFill>
                <a:latin typeface="Arial" panose="020B0604020202020204" pitchFamily="34" charset="0"/>
                <a:cs typeface="Arial" panose="020B0604020202020204" pitchFamily="34" charset="0"/>
              </a:rPr>
              <a:t> </a:t>
            </a:r>
            <a:r>
              <a:rPr lang="en-US" altLang="ja-JP" sz="2500" dirty="0">
                <a:solidFill>
                  <a:schemeClr val="bg1"/>
                </a:solidFill>
                <a:latin typeface="Arial" panose="020B0604020202020204" pitchFamily="34" charset="0"/>
                <a:cs typeface="Arial" panose="020B0604020202020204" pitchFamily="34" charset="0"/>
              </a:rPr>
              <a:t>Recipients</a:t>
            </a:r>
            <a:r>
              <a:rPr lang="ja-JP" altLang="en-US" sz="2500" dirty="0">
                <a:solidFill>
                  <a:schemeClr val="bg1"/>
                </a:solidFill>
                <a:latin typeface="Arial" panose="020B0604020202020204" pitchFamily="34" charset="0"/>
                <a:cs typeface="Arial" panose="020B0604020202020204" pitchFamily="34" charset="0"/>
              </a:rPr>
              <a:t> </a:t>
            </a:r>
            <a:r>
              <a:rPr lang="en-US" altLang="ja-JP" sz="2500" dirty="0">
                <a:solidFill>
                  <a:schemeClr val="bg1"/>
                </a:solidFill>
                <a:latin typeface="Arial" panose="020B0604020202020204" pitchFamily="34" charset="0"/>
                <a:cs typeface="Arial" panose="020B0604020202020204" pitchFamily="34" charset="0"/>
              </a:rPr>
              <a:t>by</a:t>
            </a:r>
            <a:r>
              <a:rPr lang="ja-JP" altLang="en-US" sz="2500" dirty="0">
                <a:solidFill>
                  <a:schemeClr val="bg1"/>
                </a:solidFill>
                <a:latin typeface="Arial" panose="020B0604020202020204" pitchFamily="34" charset="0"/>
                <a:cs typeface="Arial" panose="020B0604020202020204" pitchFamily="34" charset="0"/>
              </a:rPr>
              <a:t> </a:t>
            </a:r>
            <a:r>
              <a:rPr lang="en-US" altLang="ja-JP" sz="2500" dirty="0">
                <a:solidFill>
                  <a:schemeClr val="bg1"/>
                </a:solidFill>
                <a:latin typeface="Arial" panose="020B0604020202020204" pitchFamily="34" charset="0"/>
                <a:cs typeface="Arial" panose="020B0604020202020204" pitchFamily="34" charset="0"/>
              </a:rPr>
              <a:t>In-specification / Out-of-specification</a:t>
            </a:r>
            <a:endParaRPr lang="en-US" sz="2500" dirty="0">
              <a:solidFill>
                <a:schemeClr val="bg1"/>
              </a:solidFill>
              <a:latin typeface="Arial" panose="020B0604020202020204" pitchFamily="34" charset="0"/>
              <a:cs typeface="Arial" panose="020B0604020202020204" pitchFamily="34" charset="0"/>
            </a:endParaRPr>
          </a:p>
        </p:txBody>
      </p:sp>
      <p:pic>
        <p:nvPicPr>
          <p:cNvPr id="6" name="図 5" descr="グラフ, 円グラフ&#10;&#10;自動的に生成された説明">
            <a:extLst>
              <a:ext uri="{FF2B5EF4-FFF2-40B4-BE49-F238E27FC236}">
                <a16:creationId xmlns:a16="http://schemas.microsoft.com/office/drawing/2014/main" id="{02FC91AD-785D-99C7-EA27-6FCF135560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 y="0"/>
            <a:ext cx="12190615" cy="6858000"/>
          </a:xfrm>
          <a:prstGeom prst="rect">
            <a:avLst/>
          </a:prstGeom>
        </p:spPr>
      </p:pic>
    </p:spTree>
    <p:extLst>
      <p:ext uri="{BB962C8B-B14F-4D97-AF65-F5344CB8AC3E}">
        <p14:creationId xmlns:p14="http://schemas.microsoft.com/office/powerpoint/2010/main" val="2219749179"/>
      </p:ext>
    </p:extLst>
  </p:cSld>
  <p:clrMapOvr>
    <a:masterClrMapping/>
  </p:clrMapOvr>
</p:sld>
</file>

<file path=ppt/theme/theme1.xml><?xml version="1.0" encoding="utf-8"?>
<a:theme xmlns:a="http://schemas.openxmlformats.org/drawingml/2006/main" name="Office テーマ">
  <a:themeElements>
    <a:clrScheme name="ユーザー定義 9">
      <a:dk1>
        <a:sysClr val="windowText" lastClr="000000"/>
      </a:dk1>
      <a:lt1>
        <a:sysClr val="window" lastClr="FFFFFF"/>
      </a:lt1>
      <a:dk2>
        <a:srgbClr val="FFFFFF"/>
      </a:dk2>
      <a:lt2>
        <a:srgbClr val="FFFFFF"/>
      </a:lt2>
      <a:accent1>
        <a:srgbClr val="0B5395"/>
      </a:accent1>
      <a:accent2>
        <a:srgbClr val="FFCC00"/>
      </a:accent2>
      <a:accent3>
        <a:srgbClr val="92D050"/>
      </a:accent3>
      <a:accent4>
        <a:srgbClr val="FF9900"/>
      </a:accent4>
      <a:accent5>
        <a:srgbClr val="0070C0"/>
      </a:accent5>
      <a:accent6>
        <a:srgbClr val="3399FF"/>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テーマ">
  <a:themeElements>
    <a:clrScheme name="マーキー">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499</Words>
  <Application>Microsoft Office PowerPoint</Application>
  <PresentationFormat>ワイド画面</PresentationFormat>
  <Paragraphs>36</Paragraphs>
  <Slides>11</Slides>
  <Notes>11</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11</vt:i4>
      </vt:variant>
    </vt:vector>
  </HeadingPairs>
  <TitlesOfParts>
    <vt:vector size="21" baseType="lpstr">
      <vt:lpstr>UD デジタル 教科書体 N-R</vt:lpstr>
      <vt:lpstr>游ゴシック</vt:lpstr>
      <vt:lpstr>游ゴシック Light</vt:lpstr>
      <vt:lpstr>游明朝</vt:lpstr>
      <vt:lpstr>Arial</vt:lpstr>
      <vt:lpstr>Calibri</vt:lpstr>
      <vt:lpstr>Calibri Light</vt:lpstr>
      <vt:lpstr>Cambria</vt:lpstr>
      <vt:lpstr>Office テーマ</vt:lpstr>
      <vt:lpstr>1_Office テーマ</vt:lpstr>
      <vt:lpstr>Cover</vt:lpstr>
      <vt:lpstr>Introduction</vt:lpstr>
      <vt:lpstr>Number of CAR-T cell Infusions</vt:lpstr>
      <vt:lpstr>CAR-T cell Indications</vt:lpstr>
      <vt:lpstr>CAR-T cell Indications Annually</vt:lpstr>
      <vt:lpstr>CAR-T cell Indications Annually</vt:lpstr>
      <vt:lpstr>Distribution of CAR-T cell Recipients by Age</vt:lpstr>
      <vt:lpstr>CAR-T cell Recipients by Age Annually</vt:lpstr>
      <vt:lpstr>Distribution of CAR-T cell Recipients by In-specification / Out-of-specification</vt:lpstr>
      <vt:lpstr>Prior HCT to CAR-T cell Infusions: Acute Lymphoblastic Leukemia</vt:lpstr>
      <vt:lpstr>Prior HCT to CAR-T cell Infusions: Non-Hodgkin Lymphoma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CTRスライド案 表紙</dc:title>
  <dc:creator/>
  <cp:lastModifiedBy/>
  <cp:revision>105</cp:revision>
  <dcterms:created xsi:type="dcterms:W3CDTF">2023-06-23T07:04:20Z</dcterms:created>
  <dcterms:modified xsi:type="dcterms:W3CDTF">2024-03-21T03:34:42Z</dcterms:modified>
</cp:coreProperties>
</file>