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94"/>
  </p:notesMasterIdLst>
  <p:handoutMasterIdLst>
    <p:handoutMasterId r:id="rId95"/>
  </p:handoutMasterIdLst>
  <p:sldIdLst>
    <p:sldId id="535" r:id="rId2"/>
    <p:sldId id="883" r:id="rId3"/>
    <p:sldId id="809" r:id="rId4"/>
    <p:sldId id="784" r:id="rId5"/>
    <p:sldId id="785" r:id="rId6"/>
    <p:sldId id="786" r:id="rId7"/>
    <p:sldId id="884" r:id="rId8"/>
    <p:sldId id="885" r:id="rId9"/>
    <p:sldId id="886" r:id="rId10"/>
    <p:sldId id="887" r:id="rId11"/>
    <p:sldId id="888" r:id="rId12"/>
    <p:sldId id="889" r:id="rId13"/>
    <p:sldId id="890" r:id="rId14"/>
    <p:sldId id="891" r:id="rId15"/>
    <p:sldId id="892" r:id="rId16"/>
    <p:sldId id="788" r:id="rId17"/>
    <p:sldId id="789" r:id="rId18"/>
    <p:sldId id="790" r:id="rId19"/>
    <p:sldId id="791" r:id="rId20"/>
    <p:sldId id="684" r:id="rId21"/>
    <p:sldId id="799" r:id="rId22"/>
    <p:sldId id="894" r:id="rId23"/>
    <p:sldId id="895" r:id="rId24"/>
    <p:sldId id="896" r:id="rId25"/>
    <p:sldId id="897" r:id="rId26"/>
    <p:sldId id="898" r:id="rId27"/>
    <p:sldId id="899" r:id="rId28"/>
    <p:sldId id="810" r:id="rId29"/>
    <p:sldId id="794" r:id="rId30"/>
    <p:sldId id="795" r:id="rId31"/>
    <p:sldId id="862" r:id="rId32"/>
    <p:sldId id="863" r:id="rId33"/>
    <p:sldId id="536" r:id="rId34"/>
    <p:sldId id="775" r:id="rId35"/>
    <p:sldId id="893" r:id="rId36"/>
    <p:sldId id="782" r:id="rId37"/>
    <p:sldId id="879" r:id="rId38"/>
    <p:sldId id="783" r:id="rId39"/>
    <p:sldId id="779" r:id="rId40"/>
    <p:sldId id="767" r:id="rId41"/>
    <p:sldId id="768" r:id="rId42"/>
    <p:sldId id="797" r:id="rId43"/>
    <p:sldId id="798" r:id="rId44"/>
    <p:sldId id="692" r:id="rId45"/>
    <p:sldId id="552" r:id="rId46"/>
    <p:sldId id="699" r:id="rId47"/>
    <p:sldId id="554" r:id="rId48"/>
    <p:sldId id="555" r:id="rId49"/>
    <p:sldId id="556" r:id="rId50"/>
    <p:sldId id="557" r:id="rId51"/>
    <p:sldId id="705" r:id="rId52"/>
    <p:sldId id="707" r:id="rId53"/>
    <p:sldId id="708" r:id="rId54"/>
    <p:sldId id="709" r:id="rId55"/>
    <p:sldId id="710" r:id="rId56"/>
    <p:sldId id="711" r:id="rId57"/>
    <p:sldId id="558" r:id="rId58"/>
    <p:sldId id="559" r:id="rId59"/>
    <p:sldId id="713" r:id="rId60"/>
    <p:sldId id="714" r:id="rId61"/>
    <p:sldId id="715" r:id="rId62"/>
    <p:sldId id="716" r:id="rId63"/>
    <p:sldId id="717" r:id="rId64"/>
    <p:sldId id="718" r:id="rId65"/>
    <p:sldId id="722" r:id="rId66"/>
    <p:sldId id="723" r:id="rId67"/>
    <p:sldId id="725" r:id="rId68"/>
    <p:sldId id="727" r:id="rId69"/>
    <p:sldId id="729" r:id="rId70"/>
    <p:sldId id="731" r:id="rId71"/>
    <p:sldId id="563" r:id="rId72"/>
    <p:sldId id="733" r:id="rId73"/>
    <p:sldId id="734" r:id="rId74"/>
    <p:sldId id="735" r:id="rId75"/>
    <p:sldId id="736" r:id="rId76"/>
    <p:sldId id="737" r:id="rId77"/>
    <p:sldId id="738" r:id="rId78"/>
    <p:sldId id="740" r:id="rId79"/>
    <p:sldId id="741" r:id="rId80"/>
    <p:sldId id="744" r:id="rId81"/>
    <p:sldId id="745" r:id="rId82"/>
    <p:sldId id="746" r:id="rId83"/>
    <p:sldId id="747" r:id="rId84"/>
    <p:sldId id="748" r:id="rId85"/>
    <p:sldId id="750" r:id="rId86"/>
    <p:sldId id="566" r:id="rId87"/>
    <p:sldId id="800" r:id="rId88"/>
    <p:sldId id="801" r:id="rId89"/>
    <p:sldId id="805" r:id="rId90"/>
    <p:sldId id="806" r:id="rId91"/>
    <p:sldId id="807" r:id="rId92"/>
    <p:sldId id="808" r:id="rId93"/>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0734FBA1-A19D-4E7F-8C2C-034FD7E89E9C}">
          <p14:sldIdLst>
            <p14:sldId id="535"/>
          </p14:sldIdLst>
        </p14:section>
        <p14:section name="Table of contents" id="{F4E0E745-50C1-4E49-8F7F-AEC0095B8DC2}">
          <p14:sldIdLst>
            <p14:sldId id="883"/>
          </p14:sldIdLst>
        </p14:section>
        <p14:section name="Introduction" id="{1B778B5B-ACBA-47E1-901C-AB63D14F4A6C}">
          <p14:sldIdLst>
            <p14:sldId id="809"/>
          </p14:sldIdLst>
        </p14:section>
        <p14:section name="Number of HCT" id="{9E4DFE2D-693F-4112-8CB4-DF35351F04DC}">
          <p14:sldIdLst>
            <p14:sldId id="784"/>
            <p14:sldId id="785"/>
            <p14:sldId id="786"/>
            <p14:sldId id="884"/>
            <p14:sldId id="885"/>
            <p14:sldId id="886"/>
            <p14:sldId id="887"/>
            <p14:sldId id="888"/>
            <p14:sldId id="889"/>
            <p14:sldId id="890"/>
            <p14:sldId id="891"/>
            <p14:sldId id="892"/>
            <p14:sldId id="788"/>
            <p14:sldId id="789"/>
            <p14:sldId id="790"/>
            <p14:sldId id="791"/>
            <p14:sldId id="684"/>
            <p14:sldId id="799"/>
            <p14:sldId id="894"/>
            <p14:sldId id="895"/>
            <p14:sldId id="896"/>
            <p14:sldId id="897"/>
            <p14:sldId id="898"/>
            <p14:sldId id="899"/>
            <p14:sldId id="810"/>
            <p14:sldId id="794"/>
            <p14:sldId id="795"/>
            <p14:sldId id="862"/>
            <p14:sldId id="863"/>
            <p14:sldId id="536"/>
          </p14:sldIdLst>
        </p14:section>
        <p14:section name="100-day / One-year Survival after HCT" id="{8F6459C4-6D98-46DA-AE65-77B91BC741BB}">
          <p14:sldIdLst>
            <p14:sldId id="775"/>
            <p14:sldId id="893"/>
            <p14:sldId id="782"/>
            <p14:sldId id="879"/>
            <p14:sldId id="783"/>
            <p14:sldId id="779"/>
            <p14:sldId id="767"/>
            <p14:sldId id="768"/>
          </p14:sldIdLst>
        </p14:section>
        <p14:section name="Survival Outcomes" id="{F0BDC336-ABCF-4E2C-AA28-7E6E0E84A5C5}">
          <p14:sldIdLst>
            <p14:sldId id="797"/>
            <p14:sldId id="798"/>
            <p14:sldId id="692"/>
            <p14:sldId id="552"/>
            <p14:sldId id="699"/>
            <p14:sldId id="554"/>
            <p14:sldId id="555"/>
          </p14:sldIdLst>
        </p14:section>
        <p14:section name="Survival Outcomes – AML" id="{279D0B47-8493-47A9-93A3-9BBBBFBB74F8}">
          <p14:sldIdLst>
            <p14:sldId id="556"/>
            <p14:sldId id="557"/>
            <p14:sldId id="705"/>
            <p14:sldId id="707"/>
            <p14:sldId id="708"/>
            <p14:sldId id="709"/>
            <p14:sldId id="710"/>
            <p14:sldId id="711"/>
          </p14:sldIdLst>
        </p14:section>
        <p14:section name="Survival Outcomes – ALL" id="{529CC5E9-3821-4D81-909E-07911E0FEB43}">
          <p14:sldIdLst>
            <p14:sldId id="558"/>
            <p14:sldId id="559"/>
            <p14:sldId id="713"/>
            <p14:sldId id="714"/>
            <p14:sldId id="715"/>
            <p14:sldId id="716"/>
            <p14:sldId id="717"/>
            <p14:sldId id="718"/>
          </p14:sldIdLst>
        </p14:section>
        <p14:section name="Survival Outcomes – CML" id="{DBBC09EB-AB4A-4B76-8F03-723C09EA2C94}">
          <p14:sldIdLst>
            <p14:sldId id="722"/>
            <p14:sldId id="723"/>
            <p14:sldId id="725"/>
            <p14:sldId id="727"/>
            <p14:sldId id="729"/>
          </p14:sldIdLst>
        </p14:section>
        <p14:section name="Survival Outcomes – MDS" id="{3E66A7E9-6A27-4C74-9E37-5346FFF050B1}">
          <p14:sldIdLst>
            <p14:sldId id="731"/>
            <p14:sldId id="563"/>
            <p14:sldId id="733"/>
            <p14:sldId id="734"/>
            <p14:sldId id="735"/>
            <p14:sldId id="736"/>
            <p14:sldId id="737"/>
            <p14:sldId id="738"/>
          </p14:sldIdLst>
        </p14:section>
        <p14:section name="Survival Outcomes – NHL" id="{27981003-CB9E-4850-9015-FF487E094359}">
          <p14:sldIdLst>
            <p14:sldId id="740"/>
            <p14:sldId id="741"/>
            <p14:sldId id="744"/>
            <p14:sldId id="745"/>
            <p14:sldId id="746"/>
            <p14:sldId id="747"/>
            <p14:sldId id="748"/>
          </p14:sldIdLst>
        </p14:section>
        <p14:section name="Survival Outcomes – MM/PCD" id="{66B5331F-083A-4B41-8938-1E4027537BFE}">
          <p14:sldIdLst>
            <p14:sldId id="750"/>
            <p14:sldId id="566"/>
            <p14:sldId id="800"/>
            <p14:sldId id="801"/>
          </p14:sldIdLst>
        </p14:section>
        <p14:section name="Survival Outcomes – AA" id="{DDD33CB9-1C3B-4A73-A1C2-9559B28696BE}">
          <p14:sldIdLst>
            <p14:sldId id="805"/>
            <p14:sldId id="806"/>
            <p14:sldId id="807"/>
            <p14:sldId id="8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1448" userDrawn="1">
          <p15:clr>
            <a:srgbClr val="A4A3A4"/>
          </p15:clr>
        </p15:guide>
        <p15:guide id="2" pos="4551" userDrawn="1">
          <p15:clr>
            <a:srgbClr val="A4A3A4"/>
          </p15:clr>
        </p15:guide>
        <p15:guide id="3" orient="horz" pos="2122" userDrawn="1">
          <p15:clr>
            <a:srgbClr val="A4A3A4"/>
          </p15:clr>
        </p15:guide>
        <p15:guide id="4" pos="31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FA1"/>
    <a:srgbClr val="595959"/>
    <a:srgbClr val="5C5C5C"/>
    <a:srgbClr val="FFF5E7"/>
    <a:srgbClr val="F0FEDE"/>
    <a:srgbClr val="FFCC66"/>
    <a:srgbClr val="FF9900"/>
    <a:srgbClr val="FFCCCC"/>
    <a:srgbClr val="87CB3D"/>
    <a:srgbClr val="007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55" autoAdjust="0"/>
  </p:normalViewPr>
  <p:slideViewPr>
    <p:cSldViewPr snapToGrid="0" snapToObjects="1">
      <p:cViewPr varScale="1">
        <p:scale>
          <a:sx n="58" d="100"/>
          <a:sy n="58" d="100"/>
        </p:scale>
        <p:origin x="84" y="816"/>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100" d="100"/>
        <a:sy n="100" d="100"/>
      </p:scale>
      <p:origin x="0" y="-18222"/>
    </p:cViewPr>
  </p:sorterViewPr>
  <p:notesViewPr>
    <p:cSldViewPr snapToGrid="0" snapToObjects="1">
      <p:cViewPr varScale="1">
        <p:scale>
          <a:sx n="120" d="100"/>
          <a:sy n="120" d="100"/>
        </p:scale>
        <p:origin x="1770" y="96"/>
      </p:cViewPr>
      <p:guideLst>
        <p:guide orient="horz" pos="1448"/>
        <p:guide pos="4551"/>
        <p:guide orient="horz" pos="2122"/>
        <p:guide pos="310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7" y="3"/>
            <a:ext cx="4275403" cy="336788"/>
          </a:xfrm>
          <a:prstGeom prst="rect">
            <a:avLst/>
          </a:prstGeom>
        </p:spPr>
        <p:txBody>
          <a:bodyPr vert="horz" lIns="91387" tIns="45694" rIns="91387" bIns="45694"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8" y="3"/>
            <a:ext cx="4275403" cy="336788"/>
          </a:xfrm>
          <a:prstGeom prst="rect">
            <a:avLst/>
          </a:prstGeom>
        </p:spPr>
        <p:txBody>
          <a:bodyPr vert="horz" lIns="91387" tIns="45694" rIns="91387" bIns="45694" rtlCol="0"/>
          <a:lstStyle>
            <a:lvl1pPr algn="r">
              <a:defRPr sz="1200"/>
            </a:lvl1pPr>
          </a:lstStyle>
          <a:p>
            <a:fld id="{292F48DE-8B2D-4940-86CC-8FD3CA4E3F37}" type="datetimeFigureOut">
              <a:rPr kumimoji="1" lang="ja-JP" altLang="en-US" smtClean="0"/>
              <a:pPr/>
              <a:t>2024/3/21</a:t>
            </a:fld>
            <a:endParaRPr kumimoji="1" lang="ja-JP" altLang="en-US"/>
          </a:p>
        </p:txBody>
      </p:sp>
      <p:sp>
        <p:nvSpPr>
          <p:cNvPr id="4" name="フッター プレースホルダ 3"/>
          <p:cNvSpPr>
            <a:spLocks noGrp="1"/>
          </p:cNvSpPr>
          <p:nvPr>
            <p:ph type="ftr" sz="quarter" idx="2"/>
          </p:nvPr>
        </p:nvSpPr>
        <p:spPr>
          <a:xfrm>
            <a:off x="7" y="6397806"/>
            <a:ext cx="4275403" cy="336788"/>
          </a:xfrm>
          <a:prstGeom prst="rect">
            <a:avLst/>
          </a:prstGeom>
        </p:spPr>
        <p:txBody>
          <a:bodyPr vert="horz" lIns="91387" tIns="45694" rIns="91387" bIns="45694" rtlCol="0" anchor="b"/>
          <a:lstStyle>
            <a:lvl1pPr algn="l">
              <a:defRPr sz="12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5588638" y="6397806"/>
            <a:ext cx="4275403" cy="336788"/>
          </a:xfrm>
          <a:prstGeom prst="rect">
            <a:avLst/>
          </a:prstGeom>
        </p:spPr>
        <p:txBody>
          <a:bodyPr vert="horz" lIns="91387" tIns="45694" rIns="91387" bIns="45694"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2125663" y="0"/>
            <a:ext cx="5614987" cy="4211638"/>
          </a:xfrm>
          <a:prstGeom prst="rect">
            <a:avLst/>
          </a:prstGeom>
          <a:noFill/>
          <a:ln w="12700">
            <a:solidFill>
              <a:schemeClr val="bg1">
                <a:lumMod val="65000"/>
              </a:schemeClr>
            </a:solidFill>
          </a:ln>
        </p:spPr>
        <p:txBody>
          <a:bodyPr vert="horz" lIns="91387" tIns="45694" rIns="91387" bIns="45694" rtlCol="0" anchor="ctr"/>
          <a:lstStyle/>
          <a:p>
            <a:endParaRPr lang="ja-JP" altLang="en-US"/>
          </a:p>
        </p:txBody>
      </p:sp>
      <p:sp>
        <p:nvSpPr>
          <p:cNvPr id="5" name="ノート プレースホルダ 4"/>
          <p:cNvSpPr>
            <a:spLocks noGrp="1"/>
          </p:cNvSpPr>
          <p:nvPr>
            <p:ph type="body" sz="quarter" idx="3"/>
          </p:nvPr>
        </p:nvSpPr>
        <p:spPr>
          <a:xfrm>
            <a:off x="666888" y="4228518"/>
            <a:ext cx="8462778" cy="2507245"/>
          </a:xfrm>
          <a:prstGeom prst="rect">
            <a:avLst/>
          </a:prstGeom>
        </p:spPr>
        <p:txBody>
          <a:bodyPr vert="horz" lIns="91387" tIns="45694" rIns="91387" bIns="45694" rtlCol="0">
            <a:normAutofit/>
          </a:bodyPr>
          <a:lstStyle/>
          <a:p>
            <a:pPr lvl="0"/>
            <a:r>
              <a:rPr kumimoji="1" lang="ja-JP" altLang="en-US" dirty="0"/>
              <a:t>マスタ テキストの書式設定</a:t>
            </a:r>
            <a:endParaRPr kumimoji="1" lang="en-US" altLang="ja-JP" dirty="0"/>
          </a:p>
          <a:p>
            <a:pPr lvl="0"/>
            <a:r>
              <a:rPr kumimoji="1" lang="en-US" altLang="ja-JP" dirty="0"/>
              <a:t>	</a:t>
            </a:r>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3" name="スライド番号プレースホルダー 2">
            <a:extLst>
              <a:ext uri="{FF2B5EF4-FFF2-40B4-BE49-F238E27FC236}">
                <a16:creationId xmlns:a16="http://schemas.microsoft.com/office/drawing/2014/main" id="{34111D36-4080-BE70-A8D9-11FE6D4FB15F}"/>
              </a:ext>
            </a:extLst>
          </p:cNvPr>
          <p:cNvSpPr>
            <a:spLocks noGrp="1"/>
          </p:cNvSpPr>
          <p:nvPr>
            <p:ph type="sldNum" sz="quarter" idx="5"/>
          </p:nvPr>
        </p:nvSpPr>
        <p:spPr>
          <a:xfrm>
            <a:off x="5588001" y="6397625"/>
            <a:ext cx="4276725" cy="338138"/>
          </a:xfrm>
          <a:prstGeom prst="rect">
            <a:avLst/>
          </a:prstGeom>
        </p:spPr>
        <p:txBody>
          <a:bodyPr vert="horz" lIns="91433" tIns="45716" rIns="91433" bIns="45716" rtlCol="0" anchor="b"/>
          <a:lstStyle>
            <a:lvl1pPr algn="r">
              <a:defRPr sz="1200"/>
            </a:lvl1pPr>
          </a:lstStyle>
          <a:p>
            <a:fld id="{E4ECA9F5-E38C-4C56-BF4E-98AB725D03CA}" type="slidenum">
              <a:rPr kumimoji="1" lang="ja-JP" altLang="en-US" smtClean="0"/>
              <a:t>‹#›</a:t>
            </a:fld>
            <a:endParaRPr kumimoji="1" lang="ja-JP" altLang="en-US"/>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indent="180000" algn="l" defTabSz="360000" rtl="0" eaLnBrk="1" latinLnBrk="0" hangingPunct="1">
      <a:defRPr kumimoji="1" sz="900" kern="1200" baseline="0">
        <a:solidFill>
          <a:schemeClr val="tx1"/>
        </a:solidFill>
        <a:latin typeface="Consolas" panose="020B0609020204030204" pitchFamily="49" charset="0"/>
        <a:ea typeface="BIZ UDゴシック" panose="020B0400000000000000" pitchFamily="49" charset="-128"/>
        <a:cs typeface="Arial" panose="020B0604020202020204" pitchFamily="34" charset="0"/>
      </a:defRPr>
    </a:lvl1pPr>
    <a:lvl2pPr marL="457200" indent="180000" algn="l" defTabSz="360000" rtl="0" eaLnBrk="1" latinLnBrk="0" hangingPunct="1">
      <a:tabLst>
        <a:tab pos="0" algn="l"/>
      </a:tabLst>
      <a:defRPr kumimoji="1" sz="900" kern="1200" baseline="0">
        <a:solidFill>
          <a:schemeClr val="tx1"/>
        </a:solidFill>
        <a:latin typeface="Consolas" panose="020B0609020204030204" pitchFamily="49" charset="0"/>
        <a:ea typeface="BIZ UDゴシック" panose="020B0400000000000000" pitchFamily="49" charset="-128"/>
        <a:cs typeface="Arial" panose="020B0604020202020204" pitchFamily="34" charset="0"/>
      </a:defRPr>
    </a:lvl2pPr>
    <a:lvl3pPr marL="914400" indent="180000" algn="l" defTabSz="914400" rtl="0" eaLnBrk="1" latinLnBrk="0" hangingPunct="1">
      <a:defRPr kumimoji="1" sz="900" kern="1200" baseline="0">
        <a:solidFill>
          <a:schemeClr val="tx1"/>
        </a:solidFill>
        <a:latin typeface="Consolas" panose="020B0609020204030204" pitchFamily="49" charset="0"/>
        <a:ea typeface="BIZ UDゴシック" panose="020B0400000000000000" pitchFamily="49" charset="-128"/>
        <a:cs typeface="Arial" panose="020B0604020202020204" pitchFamily="34" charset="0"/>
      </a:defRPr>
    </a:lvl3pPr>
    <a:lvl4pPr marL="1371600" indent="180000" algn="l" defTabSz="914400" rtl="0" eaLnBrk="1" latinLnBrk="0" hangingPunct="1">
      <a:defRPr kumimoji="1" sz="900" kern="1200" baseline="0">
        <a:solidFill>
          <a:schemeClr val="tx1"/>
        </a:solidFill>
        <a:latin typeface="Consolas" panose="020B0609020204030204" pitchFamily="49" charset="0"/>
        <a:ea typeface="BIZ UDゴシック" panose="020B0400000000000000" pitchFamily="49" charset="-128"/>
        <a:cs typeface="Arial" panose="020B0604020202020204" pitchFamily="34" charset="0"/>
      </a:defRPr>
    </a:lvl4pPr>
    <a:lvl5pPr marL="1828800" indent="180000" algn="l" defTabSz="914400" rtl="0" eaLnBrk="1" latinLnBrk="0" hangingPunct="1">
      <a:defRPr kumimoji="1" sz="900" kern="1200" baseline="0">
        <a:solidFill>
          <a:schemeClr val="tx1"/>
        </a:solidFill>
        <a:latin typeface="Consolas" panose="020B0609020204030204" pitchFamily="49" charset="0"/>
        <a:ea typeface="BIZ UDゴシック" panose="020B0400000000000000" pitchFamily="49" charset="-128"/>
        <a:cs typeface="Arial" panose="020B0604020202020204" pitchFamily="34"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22" userDrawn="1">
          <p15:clr>
            <a:srgbClr val="F26B43"/>
          </p15:clr>
        </p15:guide>
        <p15:guide id="2" pos="31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E0D8B214-F675-AF58-97B4-EB52CDD95000}"/>
              </a:ext>
            </a:extLst>
          </p:cNvPr>
          <p:cNvSpPr>
            <a:spLocks noGrp="1" noRot="1" noChangeAspect="1"/>
          </p:cNvSpPr>
          <p:nvPr>
            <p:ph type="sldImg"/>
          </p:nvPr>
        </p:nvSpPr>
        <p:spPr>
          <a:xfrm>
            <a:off x="2632075" y="0"/>
            <a:ext cx="5616575" cy="4211638"/>
          </a:xfrm>
        </p:spPr>
      </p:sp>
      <p:sp>
        <p:nvSpPr>
          <p:cNvPr id="7" name="ノート プレースホルダー 6">
            <a:extLst>
              <a:ext uri="{FF2B5EF4-FFF2-40B4-BE49-F238E27FC236}">
                <a16:creationId xmlns:a16="http://schemas.microsoft.com/office/drawing/2014/main" id="{F1E8CDEE-34DB-191B-5B42-BE0DCC8A1BBA}"/>
              </a:ext>
            </a:extLst>
          </p:cNvPr>
          <p:cNvSpPr>
            <a:spLocks noGrp="1"/>
          </p:cNvSpPr>
          <p:nvPr>
            <p:ph type="body" idx="1"/>
          </p:nvPr>
        </p:nvSpPr>
        <p:spPr/>
        <p:txBody>
          <a:bodyPr/>
          <a:lstStyle/>
          <a:p>
            <a:endParaRPr kumimoji="1" lang="ja-JP" altLang="en-US" dirty="0"/>
          </a:p>
        </p:txBody>
      </p:sp>
      <p:sp>
        <p:nvSpPr>
          <p:cNvPr id="8" name="スライド番号プレースホルダー 7">
            <a:extLst>
              <a:ext uri="{FF2B5EF4-FFF2-40B4-BE49-F238E27FC236}">
                <a16:creationId xmlns:a16="http://schemas.microsoft.com/office/drawing/2014/main" id="{E852BA1D-759C-CE16-A5B3-96D737013E31}"/>
              </a:ext>
            </a:extLst>
          </p:cNvPr>
          <p:cNvSpPr>
            <a:spLocks noGrp="1"/>
          </p:cNvSpPr>
          <p:nvPr>
            <p:ph type="sldNum" sz="quarter" idx="5"/>
          </p:nvPr>
        </p:nvSpPr>
        <p:spPr>
          <a:xfrm>
            <a:off x="5589589" y="6397625"/>
            <a:ext cx="4276725" cy="338138"/>
          </a:xfrm>
          <a:prstGeom prst="rect">
            <a:avLst/>
          </a:prstGeom>
        </p:spPr>
        <p:txBody>
          <a:bodyPr/>
          <a:lstStyle/>
          <a:p>
            <a:pPr algn="r"/>
            <a:fld id="{80C736B6-7E3E-4D0D-AA13-4A618FE8F5D4}" type="slidenum">
              <a:rPr kumimoji="1" lang="ja-JP" altLang="en-US" smtClean="0"/>
              <a:pPr algn="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DE0A5-8D52-306C-4887-D7C781748CA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7CAB882-BD26-DAAD-A4A0-CECAE30D4ADD}"/>
              </a:ext>
            </a:extLst>
          </p:cNvPr>
          <p:cNvSpPr>
            <a:spLocks noGrp="1"/>
          </p:cNvSpPr>
          <p:nvPr>
            <p:ph type="body" idx="1"/>
          </p:nvPr>
        </p:nvSpPr>
        <p:spPr/>
        <p:txBody>
          <a:bodyPr/>
          <a:lstStyle/>
          <a:p>
            <a:r>
              <a:rPr lang="en-US" altLang="ja-JP" dirty="0"/>
              <a:t>The number of peripheral blood stem cell transplantation from related donors in older age groups has increased.</a:t>
            </a:r>
            <a:endParaRPr lang="ja-JP" altLang="ja-JP" dirty="0"/>
          </a:p>
        </p:txBody>
      </p:sp>
      <p:sp>
        <p:nvSpPr>
          <p:cNvPr id="2" name="スライド番号プレースホルダー 1">
            <a:extLst>
              <a:ext uri="{FF2B5EF4-FFF2-40B4-BE49-F238E27FC236}">
                <a16:creationId xmlns:a16="http://schemas.microsoft.com/office/drawing/2014/main" id="{EB1F8CDF-19FD-2A28-BE59-1B7B787114F4}"/>
              </a:ext>
            </a:extLst>
          </p:cNvPr>
          <p:cNvSpPr>
            <a:spLocks noGrp="1"/>
          </p:cNvSpPr>
          <p:nvPr>
            <p:ph type="sldNum" sz="quarter" idx="5"/>
          </p:nvPr>
        </p:nvSpPr>
        <p:spPr/>
        <p:txBody>
          <a:bodyPr/>
          <a:lstStyle/>
          <a:p>
            <a:fld id="{80C736B6-7E3E-4D0D-AA13-4A618FE8F5D4}" type="slidenum">
              <a:rPr lang="ja-JP" altLang="en-US" smtClean="0"/>
              <a:pPr/>
              <a:t>10</a:t>
            </a:fld>
            <a:endParaRPr lang="ja-JP" altLang="en-US"/>
          </a:p>
        </p:txBody>
      </p:sp>
      <p:sp>
        <p:nvSpPr>
          <p:cNvPr id="8" name="四角形: 角を丸くする 7">
            <a:extLst>
              <a:ext uri="{FF2B5EF4-FFF2-40B4-BE49-F238E27FC236}">
                <a16:creationId xmlns:a16="http://schemas.microsoft.com/office/drawing/2014/main" id="{DA159C1F-1C6A-8197-7E80-755453632E27}"/>
              </a:ext>
            </a:extLst>
          </p:cNvPr>
          <p:cNvSpPr/>
          <p:nvPr/>
        </p:nvSpPr>
        <p:spPr>
          <a:xfrm>
            <a:off x="6238446" y="40802"/>
            <a:ext cx="1348168" cy="418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915A868A-3AAF-4306-2BE0-E1F4CA5A0426}"/>
              </a:ext>
            </a:extLst>
          </p:cNvPr>
          <p:cNvSpPr>
            <a:spLocks noGrp="1" noRot="1" noChangeAspect="1"/>
          </p:cNvSpPr>
          <p:nvPr>
            <p:ph type="sldImg"/>
          </p:nvPr>
        </p:nvSpPr>
        <p:spPr/>
      </p:sp>
    </p:spTree>
    <p:extLst>
      <p:ext uri="{BB962C8B-B14F-4D97-AF65-F5344CB8AC3E}">
        <p14:creationId xmlns:p14="http://schemas.microsoft.com/office/powerpoint/2010/main" val="248650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AE798-9F47-A226-E172-6373163BD08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8B9FBD1D-FB8B-DAD6-CA8B-AB0067B4A08D}"/>
              </a:ext>
            </a:extLst>
          </p:cNvPr>
          <p:cNvSpPr>
            <a:spLocks noGrp="1"/>
          </p:cNvSpPr>
          <p:nvPr>
            <p:ph type="body" idx="1"/>
          </p:nvPr>
        </p:nvSpPr>
        <p:spPr/>
        <p:txBody>
          <a:bodyPr/>
          <a:lstStyle/>
          <a:p>
            <a:r>
              <a:rPr lang="en-US" altLang="ja-JP" dirty="0"/>
              <a:t>In bone marrow transplantation from unrelated donors, the proportion of transplants in older age groups has increased, and those aged 50 years or older accounted for more than 50</a:t>
            </a:r>
            <a:r>
              <a:rPr lang="ja-JP" altLang="ja-JP" dirty="0"/>
              <a:t>％</a:t>
            </a:r>
            <a:r>
              <a:rPr lang="en-US" altLang="ja-JP" dirty="0"/>
              <a:t>. </a:t>
            </a:r>
            <a:endParaRPr lang="ja-JP" altLang="ja-JP" dirty="0"/>
          </a:p>
        </p:txBody>
      </p:sp>
      <p:sp>
        <p:nvSpPr>
          <p:cNvPr id="2" name="スライド番号プレースホルダー 1">
            <a:extLst>
              <a:ext uri="{FF2B5EF4-FFF2-40B4-BE49-F238E27FC236}">
                <a16:creationId xmlns:a16="http://schemas.microsoft.com/office/drawing/2014/main" id="{9ADE9742-87D9-55A6-5D50-67AB5B6C58D5}"/>
              </a:ext>
            </a:extLst>
          </p:cNvPr>
          <p:cNvSpPr>
            <a:spLocks noGrp="1"/>
          </p:cNvSpPr>
          <p:nvPr>
            <p:ph type="sldNum" sz="quarter" idx="5"/>
          </p:nvPr>
        </p:nvSpPr>
        <p:spPr/>
        <p:txBody>
          <a:bodyPr/>
          <a:lstStyle/>
          <a:p>
            <a:fld id="{80C736B6-7E3E-4D0D-AA13-4A618FE8F5D4}" type="slidenum">
              <a:rPr lang="ja-JP" altLang="en-US" smtClean="0"/>
              <a:pPr/>
              <a:t>11</a:t>
            </a:fld>
            <a:endParaRPr lang="ja-JP" altLang="en-US"/>
          </a:p>
        </p:txBody>
      </p:sp>
      <p:sp>
        <p:nvSpPr>
          <p:cNvPr id="8" name="四角形: 角を丸くする 7">
            <a:extLst>
              <a:ext uri="{FF2B5EF4-FFF2-40B4-BE49-F238E27FC236}">
                <a16:creationId xmlns:a16="http://schemas.microsoft.com/office/drawing/2014/main" id="{FD3A5399-1D50-7CC5-E5DB-53821D2A507E}"/>
              </a:ext>
            </a:extLst>
          </p:cNvPr>
          <p:cNvSpPr/>
          <p:nvPr/>
        </p:nvSpPr>
        <p:spPr>
          <a:xfrm>
            <a:off x="6238446" y="40802"/>
            <a:ext cx="1348168" cy="418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975A79B2-6CA3-0317-65CC-73EB3704776F}"/>
              </a:ext>
            </a:extLst>
          </p:cNvPr>
          <p:cNvSpPr>
            <a:spLocks noGrp="1" noRot="1" noChangeAspect="1"/>
          </p:cNvSpPr>
          <p:nvPr>
            <p:ph type="sldImg"/>
          </p:nvPr>
        </p:nvSpPr>
        <p:spPr/>
      </p:sp>
    </p:spTree>
    <p:extLst>
      <p:ext uri="{BB962C8B-B14F-4D97-AF65-F5344CB8AC3E}">
        <p14:creationId xmlns:p14="http://schemas.microsoft.com/office/powerpoint/2010/main" val="2148953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8409-A95B-4509-1768-AF9FB287577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77125528-B16F-039B-D098-4E5DF9057887}"/>
              </a:ext>
            </a:extLst>
          </p:cNvPr>
          <p:cNvSpPr>
            <a:spLocks noGrp="1"/>
          </p:cNvSpPr>
          <p:nvPr>
            <p:ph type="body" idx="1"/>
          </p:nvPr>
        </p:nvSpPr>
        <p:spPr/>
        <p:txBody>
          <a:bodyPr/>
          <a:lstStyle/>
          <a:p>
            <a:r>
              <a:rPr lang="en-US" altLang="ja-JP" dirty="0"/>
              <a:t>In peripheral blood stem cell transplantation from unrelated donors, the proportion of transplants in older age groups has increased, and those aged 50 years or older accounted for more than 50</a:t>
            </a:r>
            <a:r>
              <a:rPr lang="ja-JP" altLang="en-US" dirty="0"/>
              <a:t>％</a:t>
            </a:r>
            <a:r>
              <a:rPr lang="en-US" altLang="ja-JP" dirty="0"/>
              <a:t>. The proportion of transplants in those aged 50 years or older is particularly high in peripheral blood stem cell transplantation.</a:t>
            </a:r>
            <a:endParaRPr lang="ja-JP" altLang="ja-JP" dirty="0"/>
          </a:p>
        </p:txBody>
      </p:sp>
      <p:sp>
        <p:nvSpPr>
          <p:cNvPr id="2" name="スライド番号プレースホルダー 1">
            <a:extLst>
              <a:ext uri="{FF2B5EF4-FFF2-40B4-BE49-F238E27FC236}">
                <a16:creationId xmlns:a16="http://schemas.microsoft.com/office/drawing/2014/main" id="{593B1146-7A2D-1C1F-8D92-7A8F3E1A7640}"/>
              </a:ext>
            </a:extLst>
          </p:cNvPr>
          <p:cNvSpPr>
            <a:spLocks noGrp="1"/>
          </p:cNvSpPr>
          <p:nvPr>
            <p:ph type="sldNum" sz="quarter" idx="5"/>
          </p:nvPr>
        </p:nvSpPr>
        <p:spPr/>
        <p:txBody>
          <a:bodyPr/>
          <a:lstStyle/>
          <a:p>
            <a:fld id="{80C736B6-7E3E-4D0D-AA13-4A618FE8F5D4}" type="slidenum">
              <a:rPr lang="ja-JP" altLang="en-US" smtClean="0"/>
              <a:pPr/>
              <a:t>12</a:t>
            </a:fld>
            <a:endParaRPr lang="ja-JP" altLang="en-US"/>
          </a:p>
        </p:txBody>
      </p:sp>
      <p:sp>
        <p:nvSpPr>
          <p:cNvPr id="8" name="四角形: 角を丸くする 7">
            <a:extLst>
              <a:ext uri="{FF2B5EF4-FFF2-40B4-BE49-F238E27FC236}">
                <a16:creationId xmlns:a16="http://schemas.microsoft.com/office/drawing/2014/main" id="{4CFA8CBD-E0F4-F0B2-648A-19B58E5C395E}"/>
              </a:ext>
            </a:extLst>
          </p:cNvPr>
          <p:cNvSpPr/>
          <p:nvPr/>
        </p:nvSpPr>
        <p:spPr>
          <a:xfrm>
            <a:off x="6238446" y="40802"/>
            <a:ext cx="1348168" cy="418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8B2BF7F2-8A61-8AD3-8728-F2D16A651A80}"/>
              </a:ext>
            </a:extLst>
          </p:cNvPr>
          <p:cNvSpPr>
            <a:spLocks noGrp="1" noRot="1" noChangeAspect="1"/>
          </p:cNvSpPr>
          <p:nvPr>
            <p:ph type="sldImg"/>
          </p:nvPr>
        </p:nvSpPr>
        <p:spPr/>
      </p:sp>
    </p:spTree>
    <p:extLst>
      <p:ext uri="{BB962C8B-B14F-4D97-AF65-F5344CB8AC3E}">
        <p14:creationId xmlns:p14="http://schemas.microsoft.com/office/powerpoint/2010/main" val="254855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E6D12-4759-99CF-76F2-1A5786E3A1E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3942308-6BCE-26CC-66AC-BF08D797E646}"/>
              </a:ext>
            </a:extLst>
          </p:cNvPr>
          <p:cNvSpPr>
            <a:spLocks noGrp="1"/>
          </p:cNvSpPr>
          <p:nvPr>
            <p:ph type="body" idx="1"/>
          </p:nvPr>
        </p:nvSpPr>
        <p:spPr/>
        <p:txBody>
          <a:bodyPr/>
          <a:lstStyle/>
          <a:p>
            <a:r>
              <a:rPr lang="en-US" altLang="ja-JP" dirty="0"/>
              <a:t>In cord blood transplantation from unrelated donors, the number of transplants in older age groups has increased, and those aged 50 years or older accounted for more than 50</a:t>
            </a:r>
            <a:r>
              <a:rPr lang="ja-JP" altLang="en-US" dirty="0"/>
              <a:t>％</a:t>
            </a:r>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92D6686D-BFCB-9B01-19E7-510E0B6D6C7B}"/>
              </a:ext>
            </a:extLst>
          </p:cNvPr>
          <p:cNvSpPr>
            <a:spLocks noGrp="1"/>
          </p:cNvSpPr>
          <p:nvPr>
            <p:ph type="sldNum" sz="quarter" idx="5"/>
          </p:nvPr>
        </p:nvSpPr>
        <p:spPr/>
        <p:txBody>
          <a:bodyPr/>
          <a:lstStyle/>
          <a:p>
            <a:fld id="{80C736B6-7E3E-4D0D-AA13-4A618FE8F5D4}" type="slidenum">
              <a:rPr lang="ja-JP" altLang="en-US" smtClean="0"/>
              <a:pPr/>
              <a:t>13</a:t>
            </a:fld>
            <a:endParaRPr lang="ja-JP" altLang="en-US"/>
          </a:p>
        </p:txBody>
      </p:sp>
      <p:sp>
        <p:nvSpPr>
          <p:cNvPr id="8" name="四角形: 角を丸くする 7">
            <a:extLst>
              <a:ext uri="{FF2B5EF4-FFF2-40B4-BE49-F238E27FC236}">
                <a16:creationId xmlns:a16="http://schemas.microsoft.com/office/drawing/2014/main" id="{7538CA20-3C54-2979-A45E-0CE3050A42F5}"/>
              </a:ext>
            </a:extLst>
          </p:cNvPr>
          <p:cNvSpPr/>
          <p:nvPr/>
        </p:nvSpPr>
        <p:spPr>
          <a:xfrm>
            <a:off x="6238446" y="40802"/>
            <a:ext cx="1348168" cy="418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5672BBF6-C559-B8E1-0573-ECFAE03F486C}"/>
              </a:ext>
            </a:extLst>
          </p:cNvPr>
          <p:cNvSpPr>
            <a:spLocks noGrp="1" noRot="1" noChangeAspect="1"/>
          </p:cNvSpPr>
          <p:nvPr>
            <p:ph type="sldImg"/>
          </p:nvPr>
        </p:nvSpPr>
        <p:spPr/>
      </p:sp>
    </p:spTree>
    <p:extLst>
      <p:ext uri="{BB962C8B-B14F-4D97-AF65-F5344CB8AC3E}">
        <p14:creationId xmlns:p14="http://schemas.microsoft.com/office/powerpoint/2010/main" val="278248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DFCF2-D7CA-A91E-D61B-00A27D398E7B}"/>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3661C100-E8E1-9AF5-3CCC-486BBF058513}"/>
              </a:ext>
            </a:extLst>
          </p:cNvPr>
          <p:cNvSpPr>
            <a:spLocks noGrp="1"/>
          </p:cNvSpPr>
          <p:nvPr>
            <p:ph type="body" idx="1"/>
          </p:nvPr>
        </p:nvSpPr>
        <p:spPr/>
        <p:txBody>
          <a:bodyPr/>
          <a:lstStyle/>
          <a:p>
            <a:r>
              <a:rPr lang="en-US" altLang="ja-JP" dirty="0"/>
              <a:t>In leukemia, the number of transplants (autologous transplantation and allogeneic transplantation) has increased in older age groups. Those aged 50 years or older accounted for about 60</a:t>
            </a:r>
            <a:r>
              <a:rPr lang="ja-JP" altLang="ja-JP" dirty="0"/>
              <a:t>％</a:t>
            </a:r>
            <a:r>
              <a:rPr lang="en-US" altLang="ja-JP" dirty="0"/>
              <a:t> of the total cases of leukemia.</a:t>
            </a:r>
            <a:endParaRPr lang="ja-JP" altLang="ja-JP" dirty="0"/>
          </a:p>
        </p:txBody>
      </p:sp>
      <p:sp>
        <p:nvSpPr>
          <p:cNvPr id="2" name="スライド番号プレースホルダー 1">
            <a:extLst>
              <a:ext uri="{FF2B5EF4-FFF2-40B4-BE49-F238E27FC236}">
                <a16:creationId xmlns:a16="http://schemas.microsoft.com/office/drawing/2014/main" id="{DD4CA261-8B7D-47C0-93FE-2541DCA0C952}"/>
              </a:ext>
            </a:extLst>
          </p:cNvPr>
          <p:cNvSpPr>
            <a:spLocks noGrp="1"/>
          </p:cNvSpPr>
          <p:nvPr>
            <p:ph type="sldNum" sz="quarter" idx="5"/>
          </p:nvPr>
        </p:nvSpPr>
        <p:spPr/>
        <p:txBody>
          <a:bodyPr/>
          <a:lstStyle/>
          <a:p>
            <a:fld id="{80C736B6-7E3E-4D0D-AA13-4A618FE8F5D4}" type="slidenum">
              <a:rPr lang="ja-JP" altLang="en-US" smtClean="0"/>
              <a:pPr/>
              <a:t>14</a:t>
            </a:fld>
            <a:endParaRPr lang="ja-JP" altLang="en-US"/>
          </a:p>
        </p:txBody>
      </p:sp>
      <p:sp>
        <p:nvSpPr>
          <p:cNvPr id="8" name="四角形: 角を丸くする 7">
            <a:extLst>
              <a:ext uri="{FF2B5EF4-FFF2-40B4-BE49-F238E27FC236}">
                <a16:creationId xmlns:a16="http://schemas.microsoft.com/office/drawing/2014/main" id="{47416FA8-76D7-4E03-154D-F20F592762AA}"/>
              </a:ext>
            </a:extLst>
          </p:cNvPr>
          <p:cNvSpPr/>
          <p:nvPr/>
        </p:nvSpPr>
        <p:spPr>
          <a:xfrm>
            <a:off x="6238446" y="40802"/>
            <a:ext cx="1348168" cy="418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8043F4EE-71DB-18A2-3E91-1114180C0E3F}"/>
              </a:ext>
            </a:extLst>
          </p:cNvPr>
          <p:cNvSpPr>
            <a:spLocks noGrp="1" noRot="1" noChangeAspect="1"/>
          </p:cNvSpPr>
          <p:nvPr>
            <p:ph type="sldImg"/>
          </p:nvPr>
        </p:nvSpPr>
        <p:spPr/>
      </p:sp>
    </p:spTree>
    <p:extLst>
      <p:ext uri="{BB962C8B-B14F-4D97-AF65-F5344CB8AC3E}">
        <p14:creationId xmlns:p14="http://schemas.microsoft.com/office/powerpoint/2010/main" val="12076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2DB4-CB5D-AD74-213A-CAB7BECDC10B}"/>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FE505302-9F4A-4BC1-FC19-B232E09A6392}"/>
              </a:ext>
            </a:extLst>
          </p:cNvPr>
          <p:cNvSpPr>
            <a:spLocks noGrp="1"/>
          </p:cNvSpPr>
          <p:nvPr>
            <p:ph type="body" idx="1"/>
          </p:nvPr>
        </p:nvSpPr>
        <p:spPr/>
        <p:txBody>
          <a:bodyPr/>
          <a:lstStyle/>
          <a:p>
            <a:r>
              <a:rPr lang="en-US" altLang="ja-JP" dirty="0"/>
              <a:t>In malignant lymphoma, the number of transplants (autologous transplantation and allogeneic transplantation) has increased in older age groups. Those aged 50 years or older accounted for about 70</a:t>
            </a:r>
            <a:r>
              <a:rPr lang="ja-JP" altLang="ja-JP" dirty="0"/>
              <a:t>％</a:t>
            </a:r>
            <a:r>
              <a:rPr lang="en-US" altLang="ja-JP" dirty="0"/>
              <a:t> of the total cases of malignant lymphoma.</a:t>
            </a:r>
            <a:endParaRPr lang="ja-JP" altLang="ja-JP" dirty="0"/>
          </a:p>
        </p:txBody>
      </p:sp>
      <p:sp>
        <p:nvSpPr>
          <p:cNvPr id="2" name="スライド番号プレースホルダー 1">
            <a:extLst>
              <a:ext uri="{FF2B5EF4-FFF2-40B4-BE49-F238E27FC236}">
                <a16:creationId xmlns:a16="http://schemas.microsoft.com/office/drawing/2014/main" id="{6AE4989D-C401-14D2-8FB4-552E581B2476}"/>
              </a:ext>
            </a:extLst>
          </p:cNvPr>
          <p:cNvSpPr>
            <a:spLocks noGrp="1"/>
          </p:cNvSpPr>
          <p:nvPr>
            <p:ph type="sldNum" sz="quarter" idx="5"/>
          </p:nvPr>
        </p:nvSpPr>
        <p:spPr/>
        <p:txBody>
          <a:bodyPr/>
          <a:lstStyle/>
          <a:p>
            <a:fld id="{80C736B6-7E3E-4D0D-AA13-4A618FE8F5D4}" type="slidenum">
              <a:rPr lang="ja-JP" altLang="en-US" smtClean="0"/>
              <a:pPr/>
              <a:t>15</a:t>
            </a:fld>
            <a:endParaRPr lang="ja-JP" altLang="en-US"/>
          </a:p>
        </p:txBody>
      </p:sp>
      <p:sp>
        <p:nvSpPr>
          <p:cNvPr id="8" name="四角形: 角を丸くする 7">
            <a:extLst>
              <a:ext uri="{FF2B5EF4-FFF2-40B4-BE49-F238E27FC236}">
                <a16:creationId xmlns:a16="http://schemas.microsoft.com/office/drawing/2014/main" id="{9E8BD811-A5C0-00CB-CFB9-1C313B85AE28}"/>
              </a:ext>
            </a:extLst>
          </p:cNvPr>
          <p:cNvSpPr/>
          <p:nvPr/>
        </p:nvSpPr>
        <p:spPr>
          <a:xfrm>
            <a:off x="6238446" y="40802"/>
            <a:ext cx="1348168" cy="418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3B857586-96CF-E7F8-531B-BDA6C96FB91E}"/>
              </a:ext>
            </a:extLst>
          </p:cNvPr>
          <p:cNvSpPr>
            <a:spLocks noGrp="1" noRot="1" noChangeAspect="1"/>
          </p:cNvSpPr>
          <p:nvPr>
            <p:ph type="sldImg"/>
          </p:nvPr>
        </p:nvSpPr>
        <p:spPr/>
      </p:sp>
    </p:spTree>
    <p:extLst>
      <p:ext uri="{BB962C8B-B14F-4D97-AF65-F5344CB8AC3E}">
        <p14:creationId xmlns:p14="http://schemas.microsoft.com/office/powerpoint/2010/main" val="3813406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pediatric patients, allogeneic transplants are most frequently performed for acute leukemia (acute myeloid leukemia and acute lymphoblastic leukemia) , which accounts for about 54</a:t>
            </a:r>
            <a:r>
              <a:rPr lang="ja-JP" altLang="en-US" dirty="0"/>
              <a:t>％ </a:t>
            </a:r>
            <a:r>
              <a:rPr lang="en-US" altLang="ja-JP" dirty="0"/>
              <a:t>of the total cases of allogeneic transplantation. Following this, allogeneic transplants are also frequently performed for aplastic anemia. Although aplastic anemia is a rare disease, allogeneic transplantation is the first choice for serious and most serious cases when HLA-matched sibling donors are available. Accordingly, aplastic anemia accounts for about 9</a:t>
            </a:r>
            <a:r>
              <a:rPr lang="ja-JP" altLang="en-US" dirty="0"/>
              <a:t>％ </a:t>
            </a:r>
            <a:r>
              <a:rPr lang="en-US" altLang="ja-JP" dirty="0"/>
              <a:t>of the allogeneic transplants in pediatric patients. </a:t>
            </a:r>
          </a:p>
          <a:p>
            <a:r>
              <a:rPr lang="en-US" altLang="ja-JP" dirty="0"/>
              <a:t>For solid tumors in pediatric patients, autologous transplants are performed in order to rescue hematopoietic dysfunction due to high-dose chemotherapy, accounting for about 80% of all autologous transplant cases.</a:t>
            </a:r>
          </a:p>
        </p:txBody>
      </p:sp>
      <p:sp>
        <p:nvSpPr>
          <p:cNvPr id="2" name="スライド番号プレースホルダー 1">
            <a:extLst>
              <a:ext uri="{FF2B5EF4-FFF2-40B4-BE49-F238E27FC236}">
                <a16:creationId xmlns:a16="http://schemas.microsoft.com/office/drawing/2014/main" id="{AD2C6A40-CEFD-37C9-168F-81FE76F561CE}"/>
              </a:ext>
            </a:extLst>
          </p:cNvPr>
          <p:cNvSpPr>
            <a:spLocks noGrp="1"/>
          </p:cNvSpPr>
          <p:nvPr>
            <p:ph type="sldNum" sz="quarter" idx="5"/>
          </p:nvPr>
        </p:nvSpPr>
        <p:spPr/>
        <p:txBody>
          <a:bodyPr/>
          <a:lstStyle/>
          <a:p>
            <a:fld id="{80C736B6-7E3E-4D0D-AA13-4A618FE8F5D4}" type="slidenum">
              <a:rPr lang="ja-JP" altLang="en-US" smtClean="0"/>
              <a:pPr/>
              <a:t>16</a:t>
            </a:fld>
            <a:endParaRPr lang="ja-JP" altLang="en-US"/>
          </a:p>
        </p:txBody>
      </p:sp>
      <p:sp>
        <p:nvSpPr>
          <p:cNvPr id="7" name="スライド イメージ プレースホルダー 6">
            <a:extLst>
              <a:ext uri="{FF2B5EF4-FFF2-40B4-BE49-F238E27FC236}">
                <a16:creationId xmlns:a16="http://schemas.microsoft.com/office/drawing/2014/main" id="{4A74B28E-357A-3D6F-07CE-CF6E967859A8}"/>
              </a:ext>
            </a:extLst>
          </p:cNvPr>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16 years or older, allogeneic transplants are most frequently performed for acute leukemia (acute myeloid leukemia and acute lymphoblastic leukemia) , which accounts for 57</a:t>
            </a:r>
            <a:r>
              <a:rPr lang="ja-JP" altLang="en-US" dirty="0"/>
              <a:t>％ </a:t>
            </a:r>
            <a:r>
              <a:rPr lang="en-US" altLang="ja-JP" dirty="0"/>
              <a:t>of the total cases of allogeneic transplants. Following this, allogeneic transplants are also frequently performed in myelodysplastic syndrome and non-Hodgkin lymphoma. </a:t>
            </a:r>
          </a:p>
          <a:p>
            <a:r>
              <a:rPr lang="en-US" altLang="ja-JP" dirty="0"/>
              <a:t>Multiple myeloma occurs more frequently in the elderly and the number of patients with multiple myeloma has shown a tendency to increase, as in malignant lymphoma. High-dose chemotherapy in combination with autologous transplantation is the established standard therapy for multiple myeloma in patients under 65 years of age, and autologous transplants account for about 90</a:t>
            </a:r>
            <a:r>
              <a:rPr lang="ja-JP" altLang="en-US" dirty="0"/>
              <a:t>％</a:t>
            </a:r>
            <a:r>
              <a:rPr lang="en-US" altLang="ja-JP" dirty="0"/>
              <a:t>.</a:t>
            </a:r>
          </a:p>
        </p:txBody>
      </p:sp>
      <p:sp>
        <p:nvSpPr>
          <p:cNvPr id="2" name="スライド番号プレースホルダー 1">
            <a:extLst>
              <a:ext uri="{FF2B5EF4-FFF2-40B4-BE49-F238E27FC236}">
                <a16:creationId xmlns:a16="http://schemas.microsoft.com/office/drawing/2014/main" id="{589CA3B2-81B8-2AD2-FB02-D4FAFF3B8A3F}"/>
              </a:ext>
            </a:extLst>
          </p:cNvPr>
          <p:cNvSpPr>
            <a:spLocks noGrp="1"/>
          </p:cNvSpPr>
          <p:nvPr>
            <p:ph type="sldNum" sz="quarter" idx="5"/>
          </p:nvPr>
        </p:nvSpPr>
        <p:spPr/>
        <p:txBody>
          <a:bodyPr/>
          <a:lstStyle/>
          <a:p>
            <a:fld id="{80C736B6-7E3E-4D0D-AA13-4A618FE8F5D4}" type="slidenum">
              <a:rPr lang="ja-JP" altLang="en-US" smtClean="0"/>
              <a:pPr/>
              <a:t>17</a:t>
            </a:fld>
            <a:endParaRPr lang="ja-JP" altLang="en-US"/>
          </a:p>
        </p:txBody>
      </p:sp>
      <p:sp>
        <p:nvSpPr>
          <p:cNvPr id="7" name="スライド イメージ プレースホルダー 6">
            <a:extLst>
              <a:ext uri="{FF2B5EF4-FFF2-40B4-BE49-F238E27FC236}">
                <a16:creationId xmlns:a16="http://schemas.microsoft.com/office/drawing/2014/main" id="{69EBDE74-978F-6A8E-8D23-85ABFBF0B54A}"/>
              </a:ext>
            </a:extLst>
          </p:cNvPr>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For solid tumors in pediatric patients, autologous transplants are performed in order to rescue hematopoietic dysfunction due to high-dose chemotherapy and therefore, autologous transplantation is most performed, and the number has been similar over the last decade.</a:t>
            </a:r>
            <a:endParaRPr lang="ja-JP" altLang="ja-JP" dirty="0"/>
          </a:p>
        </p:txBody>
      </p:sp>
      <p:sp>
        <p:nvSpPr>
          <p:cNvPr id="2" name="スライド番号プレースホルダー 1">
            <a:extLst>
              <a:ext uri="{FF2B5EF4-FFF2-40B4-BE49-F238E27FC236}">
                <a16:creationId xmlns:a16="http://schemas.microsoft.com/office/drawing/2014/main" id="{A22A3CC5-0B5D-6AFF-D112-DF16971B8A0E}"/>
              </a:ext>
            </a:extLst>
          </p:cNvPr>
          <p:cNvSpPr>
            <a:spLocks noGrp="1"/>
          </p:cNvSpPr>
          <p:nvPr>
            <p:ph type="sldNum" sz="quarter" idx="5"/>
          </p:nvPr>
        </p:nvSpPr>
        <p:spPr/>
        <p:txBody>
          <a:bodyPr/>
          <a:lstStyle/>
          <a:p>
            <a:fld id="{80C736B6-7E3E-4D0D-AA13-4A618FE8F5D4}" type="slidenum">
              <a:rPr lang="ja-JP" altLang="en-US" smtClean="0"/>
              <a:pPr/>
              <a:t>18</a:t>
            </a:fld>
            <a:endParaRPr lang="ja-JP" altLang="en-US"/>
          </a:p>
        </p:txBody>
      </p:sp>
      <p:sp>
        <p:nvSpPr>
          <p:cNvPr id="7" name="スライド イメージ プレースホルダー 6">
            <a:extLst>
              <a:ext uri="{FF2B5EF4-FFF2-40B4-BE49-F238E27FC236}">
                <a16:creationId xmlns:a16="http://schemas.microsoft.com/office/drawing/2014/main" id="{8817DE18-8F30-2303-DC51-39606F34943C}"/>
              </a:ext>
            </a:extLst>
          </p:cNvPr>
          <p:cNvSpPr>
            <a:spLocks noGrp="1" noRot="1" noChangeAspect="1"/>
          </p:cNvSpPr>
          <p:nvPr>
            <p:ph type="sldImg"/>
          </p:nvPr>
        </p:nvSpPr>
        <p:spPr/>
      </p:sp>
      <p:sp>
        <p:nvSpPr>
          <p:cNvPr id="8" name="四角形: 角を丸くする 7">
            <a:extLst>
              <a:ext uri="{FF2B5EF4-FFF2-40B4-BE49-F238E27FC236}">
                <a16:creationId xmlns:a16="http://schemas.microsoft.com/office/drawing/2014/main" id="{788AE200-B32E-D724-FE38-CA17DC5DD53D}"/>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Tree>
    <p:extLst>
      <p:ext uri="{BB962C8B-B14F-4D97-AF65-F5344CB8AC3E}">
        <p14:creationId xmlns:p14="http://schemas.microsoft.com/office/powerpoint/2010/main" val="3533901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pediatric patients, allogeneic transplants are frequently performed for acute lymphoblastic leukemia and acute myeloid leukemia.</a:t>
            </a:r>
            <a:endParaRPr lang="ja-JP" altLang="ja-JP" dirty="0"/>
          </a:p>
        </p:txBody>
      </p:sp>
      <p:sp>
        <p:nvSpPr>
          <p:cNvPr id="2" name="スライド番号プレースホルダー 1">
            <a:extLst>
              <a:ext uri="{FF2B5EF4-FFF2-40B4-BE49-F238E27FC236}">
                <a16:creationId xmlns:a16="http://schemas.microsoft.com/office/drawing/2014/main" id="{E5B1D3CC-4AE5-3551-8C88-3A372B230165}"/>
              </a:ext>
            </a:extLst>
          </p:cNvPr>
          <p:cNvSpPr>
            <a:spLocks noGrp="1"/>
          </p:cNvSpPr>
          <p:nvPr>
            <p:ph type="sldNum" sz="quarter" idx="5"/>
          </p:nvPr>
        </p:nvSpPr>
        <p:spPr/>
        <p:txBody>
          <a:bodyPr/>
          <a:lstStyle/>
          <a:p>
            <a:fld id="{80C736B6-7E3E-4D0D-AA13-4A618FE8F5D4}"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E5BE08C5-F626-D26F-DB34-0A8912658636}"/>
              </a:ext>
            </a:extLst>
          </p:cNvPr>
          <p:cNvSpPr>
            <a:spLocks noGrp="1" noRot="1" noChangeAspect="1"/>
          </p:cNvSpPr>
          <p:nvPr>
            <p:ph type="sldImg"/>
          </p:nvPr>
        </p:nvSpPr>
        <p:spPr/>
      </p:sp>
      <p:sp>
        <p:nvSpPr>
          <p:cNvPr id="8" name="四角形: 角を丸くする 7">
            <a:extLst>
              <a:ext uri="{FF2B5EF4-FFF2-40B4-BE49-F238E27FC236}">
                <a16:creationId xmlns:a16="http://schemas.microsoft.com/office/drawing/2014/main" id="{502C7A93-82BE-5CC1-AD12-93A778EBFF22}"/>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Tree>
    <p:extLst>
      <p:ext uri="{BB962C8B-B14F-4D97-AF65-F5344CB8AC3E}">
        <p14:creationId xmlns:p14="http://schemas.microsoft.com/office/powerpoint/2010/main" val="76730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B7D59B72-1B3E-29A0-779C-A7E527FD3472}"/>
              </a:ext>
            </a:extLst>
          </p:cNvPr>
          <p:cNvSpPr>
            <a:spLocks noGrp="1"/>
          </p:cNvSpPr>
          <p:nvPr>
            <p:ph type="sldNum" sz="quarter" idx="5"/>
          </p:nvPr>
        </p:nvSpPr>
        <p:spPr/>
        <p:txBody>
          <a:bodyPr/>
          <a:lstStyle/>
          <a:p>
            <a:fld id="{80C736B6-7E3E-4D0D-AA13-4A618FE8F5D4}" type="slidenum">
              <a:rPr lang="ja-JP" altLang="en-US" smtClean="0"/>
              <a:pPr/>
              <a:t>2</a:t>
            </a:fld>
            <a:endParaRPr lang="ja-JP" altLang="en-US" dirty="0"/>
          </a:p>
        </p:txBody>
      </p:sp>
      <p:sp>
        <p:nvSpPr>
          <p:cNvPr id="3" name="スライド イメージ プレースホルダー 2">
            <a:extLst>
              <a:ext uri="{FF2B5EF4-FFF2-40B4-BE49-F238E27FC236}">
                <a16:creationId xmlns:a16="http://schemas.microsoft.com/office/drawing/2014/main" id="{D541221E-34CF-DC9C-D7D0-E6CA13E26DFD}"/>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BEE886A1-C4CE-8308-416E-FB985DE3344B}"/>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630033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Multiple myeloma occurs more frequently in the elderly and the number of autologous transplants in adults with multiple myeloma has shown a tendency to increase, as in malignant lymphoma.</a:t>
            </a:r>
            <a:endParaRPr lang="ja-JP" altLang="ja-JP" dirty="0"/>
          </a:p>
        </p:txBody>
      </p:sp>
      <p:sp>
        <p:nvSpPr>
          <p:cNvPr id="2" name="スライド番号プレースホルダー 1">
            <a:extLst>
              <a:ext uri="{FF2B5EF4-FFF2-40B4-BE49-F238E27FC236}">
                <a16:creationId xmlns:a16="http://schemas.microsoft.com/office/drawing/2014/main" id="{470A10FE-F8B3-BC93-1B84-8BEC112E7562}"/>
              </a:ext>
            </a:extLst>
          </p:cNvPr>
          <p:cNvSpPr>
            <a:spLocks noGrp="1"/>
          </p:cNvSpPr>
          <p:nvPr>
            <p:ph type="sldNum" sz="quarter" idx="5"/>
          </p:nvPr>
        </p:nvSpPr>
        <p:spPr/>
        <p:txBody>
          <a:bodyPr/>
          <a:lstStyle/>
          <a:p>
            <a:fld id="{80C736B6-7E3E-4D0D-AA13-4A618FE8F5D4}"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8FD4EDCA-378C-0ED5-339B-19ED046AB37E}"/>
              </a:ext>
            </a:extLst>
          </p:cNvPr>
          <p:cNvSpPr>
            <a:spLocks noGrp="1" noRot="1" noChangeAspect="1"/>
          </p:cNvSpPr>
          <p:nvPr>
            <p:ph type="sldImg"/>
          </p:nvPr>
        </p:nvSpPr>
        <p:spPr/>
      </p:sp>
      <p:sp>
        <p:nvSpPr>
          <p:cNvPr id="8" name="四角形: 角を丸くする 7">
            <a:extLst>
              <a:ext uri="{FF2B5EF4-FFF2-40B4-BE49-F238E27FC236}">
                <a16:creationId xmlns:a16="http://schemas.microsoft.com/office/drawing/2014/main" id="{82785749-0C79-330B-0740-8810C6EE853C}"/>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Tree>
    <p:extLst>
      <p:ext uri="{BB962C8B-B14F-4D97-AF65-F5344CB8AC3E}">
        <p14:creationId xmlns:p14="http://schemas.microsoft.com/office/powerpoint/2010/main" val="41847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16 years or older, allogeneic transplants are most frequently performed for acute myeloid leukemia, followed by acute lymphoblastic leukemia and myelodysplastic syndrome. </a:t>
            </a:r>
          </a:p>
          <a:p>
            <a:r>
              <a:rPr lang="en-US" altLang="ja-JP" dirty="0"/>
              <a:t>In 2001, imatinib was officially approved in Japan as a molecular targeted therapy for chronic myeloid leukemia were approved. Since then, transplantation for chronic myeloid leukemia has decreased. </a:t>
            </a:r>
          </a:p>
          <a:p>
            <a:r>
              <a:rPr lang="en-US" altLang="ja-JP" dirty="0"/>
              <a:t>The number of allogeneic transplants for malignant lymphoma has shown a tendency to decrease in recent years, possibly due to the introduction of cellular therapy.</a:t>
            </a:r>
          </a:p>
        </p:txBody>
      </p:sp>
      <p:sp>
        <p:nvSpPr>
          <p:cNvPr id="2" name="スライド番号プレースホルダー 1">
            <a:extLst>
              <a:ext uri="{FF2B5EF4-FFF2-40B4-BE49-F238E27FC236}">
                <a16:creationId xmlns:a16="http://schemas.microsoft.com/office/drawing/2014/main" id="{20BD6B31-1196-7FC9-41A3-0911DCC4D7E1}"/>
              </a:ext>
            </a:extLst>
          </p:cNvPr>
          <p:cNvSpPr>
            <a:spLocks noGrp="1"/>
          </p:cNvSpPr>
          <p:nvPr>
            <p:ph type="sldNum" sz="quarter" idx="5"/>
          </p:nvPr>
        </p:nvSpPr>
        <p:spPr/>
        <p:txBody>
          <a:bodyPr/>
          <a:lstStyle/>
          <a:p>
            <a:fld id="{80C736B6-7E3E-4D0D-AA13-4A618FE8F5D4}" type="slidenum">
              <a:rPr lang="ja-JP" altLang="en-US" smtClean="0"/>
              <a:pPr/>
              <a:t>21</a:t>
            </a:fld>
            <a:endParaRPr lang="ja-JP" altLang="en-US"/>
          </a:p>
        </p:txBody>
      </p:sp>
      <p:sp>
        <p:nvSpPr>
          <p:cNvPr id="6" name="スライド イメージ プレースホルダー 5">
            <a:extLst>
              <a:ext uri="{FF2B5EF4-FFF2-40B4-BE49-F238E27FC236}">
                <a16:creationId xmlns:a16="http://schemas.microsoft.com/office/drawing/2014/main" id="{31DDEAB7-0841-4A42-AE5B-91C5B4AAE832}"/>
              </a:ext>
            </a:extLst>
          </p:cNvPr>
          <p:cNvSpPr>
            <a:spLocks noGrp="1" noRot="1" noChangeAspect="1"/>
          </p:cNvSpPr>
          <p:nvPr>
            <p:ph type="sldImg"/>
          </p:nvPr>
        </p:nvSpPr>
        <p:spPr/>
      </p:sp>
      <p:sp>
        <p:nvSpPr>
          <p:cNvPr id="7" name="四角形: 角を丸くする 6">
            <a:extLst>
              <a:ext uri="{FF2B5EF4-FFF2-40B4-BE49-F238E27FC236}">
                <a16:creationId xmlns:a16="http://schemas.microsoft.com/office/drawing/2014/main" id="{576DED7F-53DE-B72F-AB17-FAB987B0E569}"/>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Tree>
    <p:extLst>
      <p:ext uri="{BB962C8B-B14F-4D97-AF65-F5344CB8AC3E}">
        <p14:creationId xmlns:p14="http://schemas.microsoft.com/office/powerpoint/2010/main" val="2800730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8B3DD-4E6D-B66A-0ABA-E9E91A9D2437}"/>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40A1374F-F04E-B83B-F26D-256EB13A523A}"/>
              </a:ext>
            </a:extLst>
          </p:cNvPr>
          <p:cNvSpPr>
            <a:spLocks noGrp="1"/>
          </p:cNvSpPr>
          <p:nvPr>
            <p:ph type="body" idx="1"/>
          </p:nvPr>
        </p:nvSpPr>
        <p:spPr/>
        <p:txBody>
          <a:bodyPr/>
          <a:lstStyle/>
          <a:p>
            <a:r>
              <a:rPr lang="en-US" altLang="ja-JP" dirty="0"/>
              <a:t>Recently, peripheral blood stem cell transplantations account for about 95</a:t>
            </a:r>
            <a:r>
              <a:rPr lang="ja-JP" altLang="en-US" dirty="0"/>
              <a:t>％ </a:t>
            </a:r>
            <a:r>
              <a:rPr lang="en-US" altLang="ja-JP" dirty="0"/>
              <a:t>of the total cases of autologous transplants in patients aged 0 to 15 years.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decreased.</a:t>
            </a:r>
            <a:endParaRPr lang="ja-JP" altLang="ja-JP" dirty="0"/>
          </a:p>
        </p:txBody>
      </p:sp>
      <p:sp>
        <p:nvSpPr>
          <p:cNvPr id="2" name="スライド番号プレースホルダー 1">
            <a:extLst>
              <a:ext uri="{FF2B5EF4-FFF2-40B4-BE49-F238E27FC236}">
                <a16:creationId xmlns:a16="http://schemas.microsoft.com/office/drawing/2014/main" id="{4D7C27B1-688B-C937-C3D1-23F2417D2101}"/>
              </a:ext>
            </a:extLst>
          </p:cNvPr>
          <p:cNvSpPr>
            <a:spLocks noGrp="1"/>
          </p:cNvSpPr>
          <p:nvPr>
            <p:ph type="sldNum" sz="quarter" idx="5"/>
          </p:nvPr>
        </p:nvSpPr>
        <p:spPr/>
        <p:txBody>
          <a:bodyPr/>
          <a:lstStyle/>
          <a:p>
            <a:fld id="{80C736B6-7E3E-4D0D-AA13-4A618FE8F5D4}" type="slidenum">
              <a:rPr lang="ja-JP" altLang="en-US" smtClean="0"/>
              <a:pPr/>
              <a:t>22</a:t>
            </a:fld>
            <a:endParaRPr lang="ja-JP" altLang="en-US"/>
          </a:p>
        </p:txBody>
      </p:sp>
      <p:sp>
        <p:nvSpPr>
          <p:cNvPr id="8" name="四角形: 角を丸くする 7">
            <a:extLst>
              <a:ext uri="{FF2B5EF4-FFF2-40B4-BE49-F238E27FC236}">
                <a16:creationId xmlns:a16="http://schemas.microsoft.com/office/drawing/2014/main" id="{202278F4-EBD0-F87A-4FC9-EAEBD1DABDEA}"/>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7" name="スライド イメージ プレースホルダー 6">
            <a:extLst>
              <a:ext uri="{FF2B5EF4-FFF2-40B4-BE49-F238E27FC236}">
                <a16:creationId xmlns:a16="http://schemas.microsoft.com/office/drawing/2014/main" id="{A891E3EA-80D6-4E0A-CC62-596A2B98A74A}"/>
              </a:ext>
            </a:extLst>
          </p:cNvPr>
          <p:cNvSpPr>
            <a:spLocks noGrp="1" noRot="1" noChangeAspect="1"/>
          </p:cNvSpPr>
          <p:nvPr>
            <p:ph type="sldImg"/>
          </p:nvPr>
        </p:nvSpPr>
        <p:spPr/>
      </p:sp>
    </p:spTree>
    <p:extLst>
      <p:ext uri="{BB962C8B-B14F-4D97-AF65-F5344CB8AC3E}">
        <p14:creationId xmlns:p14="http://schemas.microsoft.com/office/powerpoint/2010/main" val="2384635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4CA81-FE69-5B09-BF16-EB46DE0A6DE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528D1EB-DD14-395F-EE53-874F2BCD3F81}"/>
              </a:ext>
            </a:extLst>
          </p:cNvPr>
          <p:cNvSpPr>
            <a:spLocks noGrp="1"/>
          </p:cNvSpPr>
          <p:nvPr>
            <p:ph type="body" idx="1"/>
          </p:nvPr>
        </p:nvSpPr>
        <p:spPr/>
        <p:txBody>
          <a:bodyPr/>
          <a:lstStyle/>
          <a:p>
            <a:r>
              <a:rPr lang="en-US" altLang="ja-JP" dirty="0"/>
              <a:t>Recently, peripheral blood stem cell transplantations account for 99</a:t>
            </a:r>
            <a:r>
              <a:rPr lang="ja-JP" altLang="ja-JP" dirty="0"/>
              <a:t>％</a:t>
            </a:r>
            <a:r>
              <a:rPr lang="en-US" altLang="ja-JP" dirty="0"/>
              <a:t> or more of the total cases of autologous transplants in patients aged 16 years or older.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decreased.</a:t>
            </a:r>
            <a:endParaRPr lang="ja-JP" altLang="ja-JP" dirty="0"/>
          </a:p>
        </p:txBody>
      </p:sp>
      <p:sp>
        <p:nvSpPr>
          <p:cNvPr id="2" name="スライド番号プレースホルダー 1">
            <a:extLst>
              <a:ext uri="{FF2B5EF4-FFF2-40B4-BE49-F238E27FC236}">
                <a16:creationId xmlns:a16="http://schemas.microsoft.com/office/drawing/2014/main" id="{8541A767-83F9-69D0-22C9-542FC4544AEF}"/>
              </a:ext>
            </a:extLst>
          </p:cNvPr>
          <p:cNvSpPr>
            <a:spLocks noGrp="1"/>
          </p:cNvSpPr>
          <p:nvPr>
            <p:ph type="sldNum" sz="quarter" idx="5"/>
          </p:nvPr>
        </p:nvSpPr>
        <p:spPr/>
        <p:txBody>
          <a:bodyPr/>
          <a:lstStyle/>
          <a:p>
            <a:fld id="{80C736B6-7E3E-4D0D-AA13-4A618FE8F5D4}" type="slidenum">
              <a:rPr lang="ja-JP" altLang="en-US" smtClean="0"/>
              <a:pPr/>
              <a:t>23</a:t>
            </a:fld>
            <a:endParaRPr lang="ja-JP" altLang="en-US"/>
          </a:p>
        </p:txBody>
      </p:sp>
      <p:sp>
        <p:nvSpPr>
          <p:cNvPr id="11" name="四角形: 角を丸くする 10">
            <a:extLst>
              <a:ext uri="{FF2B5EF4-FFF2-40B4-BE49-F238E27FC236}">
                <a16:creationId xmlns:a16="http://schemas.microsoft.com/office/drawing/2014/main" id="{DF0B5EE9-30BD-7CE8-1DCE-1F9EE012D067}"/>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185018B5-FB3F-130C-2509-36CA1C6DDE12}"/>
              </a:ext>
            </a:extLst>
          </p:cNvPr>
          <p:cNvSpPr>
            <a:spLocks noGrp="1" noRot="1" noChangeAspect="1"/>
          </p:cNvSpPr>
          <p:nvPr>
            <p:ph type="sldImg"/>
          </p:nvPr>
        </p:nvSpPr>
        <p:spPr/>
      </p:sp>
    </p:spTree>
    <p:extLst>
      <p:ext uri="{BB962C8B-B14F-4D97-AF65-F5344CB8AC3E}">
        <p14:creationId xmlns:p14="http://schemas.microsoft.com/office/powerpoint/2010/main" val="1423852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9134D-BDA5-C114-145D-9528F683F6F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BBA1BEBB-2968-1C31-18E4-98E37B27B073}"/>
              </a:ext>
            </a:extLst>
          </p:cNvPr>
          <p:cNvSpPr>
            <a:spLocks noGrp="1"/>
          </p:cNvSpPr>
          <p:nvPr>
            <p:ph type="body" idx="1"/>
          </p:nvPr>
        </p:nvSpPr>
        <p:spPr/>
        <p:txBody>
          <a:bodyPr/>
          <a:lstStyle/>
          <a:p>
            <a:r>
              <a:rPr lang="en-US" altLang="ja-JP" dirty="0"/>
              <a:t>The spread of cord blood transplantation and peripheral blood stem cell transplantation has made the proportion of allogeneic bone marrow transplantation show a tendency to decrease. Bone marrow transplants account for about half of all allogeneic transplants in patients aged 0 to 15 years. In recent years, cord blood transplants account for 30</a:t>
            </a:r>
            <a:r>
              <a:rPr lang="ja-JP" altLang="ja-JP" dirty="0"/>
              <a:t>％</a:t>
            </a:r>
            <a:r>
              <a:rPr lang="en-US" altLang="ja-JP" dirty="0"/>
              <a:t> or more of the total cases of allogeneic transplantation.</a:t>
            </a:r>
            <a:endParaRPr lang="ja-JP" altLang="ja-JP" dirty="0"/>
          </a:p>
        </p:txBody>
      </p:sp>
      <p:sp>
        <p:nvSpPr>
          <p:cNvPr id="2" name="スライド番号プレースホルダー 1">
            <a:extLst>
              <a:ext uri="{FF2B5EF4-FFF2-40B4-BE49-F238E27FC236}">
                <a16:creationId xmlns:a16="http://schemas.microsoft.com/office/drawing/2014/main" id="{984F0F98-67EE-4BA3-B33F-C16ED6C95019}"/>
              </a:ext>
            </a:extLst>
          </p:cNvPr>
          <p:cNvSpPr>
            <a:spLocks noGrp="1"/>
          </p:cNvSpPr>
          <p:nvPr>
            <p:ph type="sldNum" sz="quarter" idx="5"/>
          </p:nvPr>
        </p:nvSpPr>
        <p:spPr/>
        <p:txBody>
          <a:bodyPr/>
          <a:lstStyle/>
          <a:p>
            <a:fld id="{80C736B6-7E3E-4D0D-AA13-4A618FE8F5D4}" type="slidenum">
              <a:rPr lang="ja-JP" altLang="en-US" smtClean="0"/>
              <a:pPr/>
              <a:t>24</a:t>
            </a:fld>
            <a:endParaRPr lang="ja-JP" altLang="en-US"/>
          </a:p>
        </p:txBody>
      </p:sp>
      <p:sp>
        <p:nvSpPr>
          <p:cNvPr id="8" name="四角形: 角を丸くする 7">
            <a:extLst>
              <a:ext uri="{FF2B5EF4-FFF2-40B4-BE49-F238E27FC236}">
                <a16:creationId xmlns:a16="http://schemas.microsoft.com/office/drawing/2014/main" id="{CE1FCA3A-F9D7-3CFE-A38D-3361FC59EC45}"/>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316A12DF-5172-8B5A-787D-55BD6C1190DE}"/>
              </a:ext>
            </a:extLst>
          </p:cNvPr>
          <p:cNvSpPr>
            <a:spLocks noGrp="1" noRot="1" noChangeAspect="1"/>
          </p:cNvSpPr>
          <p:nvPr>
            <p:ph type="sldImg"/>
          </p:nvPr>
        </p:nvSpPr>
        <p:spPr/>
      </p:sp>
    </p:spTree>
    <p:extLst>
      <p:ext uri="{BB962C8B-B14F-4D97-AF65-F5344CB8AC3E}">
        <p14:creationId xmlns:p14="http://schemas.microsoft.com/office/powerpoint/2010/main" val="704108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AC926-6086-5718-3CA1-F249040662BC}"/>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C2B3D18F-2537-0384-221B-74C90B3CBB7E}"/>
              </a:ext>
            </a:extLst>
          </p:cNvPr>
          <p:cNvSpPr>
            <a:spLocks noGrp="1"/>
          </p:cNvSpPr>
          <p:nvPr>
            <p:ph type="body" idx="1"/>
          </p:nvPr>
        </p:nvSpPr>
        <p:spPr/>
        <p:txBody>
          <a:bodyPr/>
          <a:lstStyle/>
          <a:p>
            <a:r>
              <a:rPr lang="en-US" altLang="ja-JP" dirty="0"/>
              <a:t>The spread of cord blood transplantation and peripheral blood stem cell transplantation has made the proportion of allogeneic bone marrow transplantation show a tendency to decrease. Peripheral blood stem cell transplants outnumber bone marrow transplants in those aged 16 years or older. In recent years, cord blood transplants account for 30</a:t>
            </a:r>
            <a:r>
              <a:rPr lang="ja-JP" altLang="ja-JP" dirty="0"/>
              <a:t>％</a:t>
            </a:r>
            <a:r>
              <a:rPr lang="en-US" altLang="ja-JP" dirty="0"/>
              <a:t> or more of the total cases of allogeneic transplantation.</a:t>
            </a:r>
            <a:endParaRPr lang="ja-JP" altLang="ja-JP" dirty="0"/>
          </a:p>
        </p:txBody>
      </p:sp>
      <p:sp>
        <p:nvSpPr>
          <p:cNvPr id="2" name="スライド番号プレースホルダー 1">
            <a:extLst>
              <a:ext uri="{FF2B5EF4-FFF2-40B4-BE49-F238E27FC236}">
                <a16:creationId xmlns:a16="http://schemas.microsoft.com/office/drawing/2014/main" id="{8D1B1CD6-3F4A-7926-2C56-CD3ADEFD2729}"/>
              </a:ext>
            </a:extLst>
          </p:cNvPr>
          <p:cNvSpPr>
            <a:spLocks noGrp="1"/>
          </p:cNvSpPr>
          <p:nvPr>
            <p:ph type="sldNum" sz="quarter" idx="5"/>
          </p:nvPr>
        </p:nvSpPr>
        <p:spPr/>
        <p:txBody>
          <a:bodyPr/>
          <a:lstStyle/>
          <a:p>
            <a:fld id="{80C736B6-7E3E-4D0D-AA13-4A618FE8F5D4}" type="slidenum">
              <a:rPr lang="ja-JP" altLang="en-US" smtClean="0"/>
              <a:pPr/>
              <a:t>25</a:t>
            </a:fld>
            <a:endParaRPr lang="ja-JP" altLang="en-US"/>
          </a:p>
        </p:txBody>
      </p:sp>
      <p:sp>
        <p:nvSpPr>
          <p:cNvPr id="8" name="四角形: 角を丸くする 7">
            <a:extLst>
              <a:ext uri="{FF2B5EF4-FFF2-40B4-BE49-F238E27FC236}">
                <a16:creationId xmlns:a16="http://schemas.microsoft.com/office/drawing/2014/main" id="{ED8E9E45-CC51-68D9-A922-50170D43CDE7}"/>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390AA881-D54F-122E-DC51-DADF61CFB7D6}"/>
              </a:ext>
            </a:extLst>
          </p:cNvPr>
          <p:cNvSpPr>
            <a:spLocks noGrp="1" noRot="1" noChangeAspect="1"/>
          </p:cNvSpPr>
          <p:nvPr>
            <p:ph type="sldImg"/>
          </p:nvPr>
        </p:nvSpPr>
        <p:spPr/>
      </p:sp>
    </p:spTree>
    <p:extLst>
      <p:ext uri="{BB962C8B-B14F-4D97-AF65-F5344CB8AC3E}">
        <p14:creationId xmlns:p14="http://schemas.microsoft.com/office/powerpoint/2010/main" val="2614804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B3A3-9D12-074F-3AA7-1E4A823DBE1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C5C3845E-C3D4-AE0B-2458-4193F4EB7935}"/>
              </a:ext>
            </a:extLst>
          </p:cNvPr>
          <p:cNvSpPr>
            <a:spLocks noGrp="1"/>
          </p:cNvSpPr>
          <p:nvPr>
            <p:ph type="body" idx="1"/>
          </p:nvPr>
        </p:nvSpPr>
        <p:spPr/>
        <p:txBody>
          <a:bodyPr/>
          <a:lstStyle/>
          <a:p>
            <a:r>
              <a:rPr lang="en-US" altLang="ja-JP" dirty="0"/>
              <a:t>In transplantation from unrelated donors, the number of cord blood transplants has increased, accounts for about half in recent years.</a:t>
            </a:r>
            <a:endParaRPr lang="ja-JP" altLang="ja-JP" dirty="0"/>
          </a:p>
        </p:txBody>
      </p:sp>
      <p:sp>
        <p:nvSpPr>
          <p:cNvPr id="2" name="スライド番号プレースホルダー 1">
            <a:extLst>
              <a:ext uri="{FF2B5EF4-FFF2-40B4-BE49-F238E27FC236}">
                <a16:creationId xmlns:a16="http://schemas.microsoft.com/office/drawing/2014/main" id="{844B075F-F859-CFD7-B833-CEBA8C95B004}"/>
              </a:ext>
            </a:extLst>
          </p:cNvPr>
          <p:cNvSpPr>
            <a:spLocks noGrp="1"/>
          </p:cNvSpPr>
          <p:nvPr>
            <p:ph type="sldNum" sz="quarter" idx="5"/>
          </p:nvPr>
        </p:nvSpPr>
        <p:spPr/>
        <p:txBody>
          <a:bodyPr/>
          <a:lstStyle/>
          <a:p>
            <a:fld id="{80C736B6-7E3E-4D0D-AA13-4A618FE8F5D4}" type="slidenum">
              <a:rPr lang="ja-JP" altLang="en-US" smtClean="0"/>
              <a:pPr/>
              <a:t>26</a:t>
            </a:fld>
            <a:endParaRPr lang="ja-JP" altLang="en-US"/>
          </a:p>
        </p:txBody>
      </p:sp>
      <p:sp>
        <p:nvSpPr>
          <p:cNvPr id="8" name="四角形: 角を丸くする 7">
            <a:extLst>
              <a:ext uri="{FF2B5EF4-FFF2-40B4-BE49-F238E27FC236}">
                <a16:creationId xmlns:a16="http://schemas.microsoft.com/office/drawing/2014/main" id="{AAACC188-FB31-4922-3FAF-FE4FA460AAE1}"/>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9" name="四角形: 角を丸くする 8">
            <a:extLst>
              <a:ext uri="{FF2B5EF4-FFF2-40B4-BE49-F238E27FC236}">
                <a16:creationId xmlns:a16="http://schemas.microsoft.com/office/drawing/2014/main" id="{99743A0A-9288-D836-24CE-2A6415F8D76A}"/>
              </a:ext>
            </a:extLst>
          </p:cNvPr>
          <p:cNvSpPr/>
          <p:nvPr/>
        </p:nvSpPr>
        <p:spPr>
          <a:xfrm>
            <a:off x="5809223" y="84583"/>
            <a:ext cx="988656"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5ABB6CE6-44F7-E9AF-58AB-68507458EB60}"/>
              </a:ext>
            </a:extLst>
          </p:cNvPr>
          <p:cNvSpPr>
            <a:spLocks noGrp="1" noRot="1" noChangeAspect="1"/>
          </p:cNvSpPr>
          <p:nvPr>
            <p:ph type="sldImg"/>
          </p:nvPr>
        </p:nvSpPr>
        <p:spPr/>
      </p:sp>
    </p:spTree>
    <p:extLst>
      <p:ext uri="{BB962C8B-B14F-4D97-AF65-F5344CB8AC3E}">
        <p14:creationId xmlns:p14="http://schemas.microsoft.com/office/powerpoint/2010/main" val="3385476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63CD7-3476-F1FB-241C-959D9BC2630B}"/>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C11A06B0-0397-9B34-9D42-AB4C3E03EE64}"/>
              </a:ext>
            </a:extLst>
          </p:cNvPr>
          <p:cNvSpPr>
            <a:spLocks noGrp="1"/>
          </p:cNvSpPr>
          <p:nvPr>
            <p:ph type="body" idx="1"/>
          </p:nvPr>
        </p:nvSpPr>
        <p:spPr/>
        <p:txBody>
          <a:bodyPr/>
          <a:lstStyle/>
          <a:p>
            <a:r>
              <a:rPr lang="en-US" altLang="ja-JP" dirty="0"/>
              <a:t>In transplantation from unrelated donors, the number of cord blood transplants has increased, accounts for about half in recent years.</a:t>
            </a:r>
          </a:p>
        </p:txBody>
      </p:sp>
      <p:sp>
        <p:nvSpPr>
          <p:cNvPr id="2" name="スライド番号プレースホルダー 1">
            <a:extLst>
              <a:ext uri="{FF2B5EF4-FFF2-40B4-BE49-F238E27FC236}">
                <a16:creationId xmlns:a16="http://schemas.microsoft.com/office/drawing/2014/main" id="{88CB1557-5CF7-56FF-CA51-41EF2E7D1591}"/>
              </a:ext>
            </a:extLst>
          </p:cNvPr>
          <p:cNvSpPr>
            <a:spLocks noGrp="1"/>
          </p:cNvSpPr>
          <p:nvPr>
            <p:ph type="sldNum" sz="quarter" idx="5"/>
          </p:nvPr>
        </p:nvSpPr>
        <p:spPr/>
        <p:txBody>
          <a:bodyPr/>
          <a:lstStyle/>
          <a:p>
            <a:fld id="{80C736B6-7E3E-4D0D-AA13-4A618FE8F5D4}" type="slidenum">
              <a:rPr lang="ja-JP" altLang="en-US" smtClean="0"/>
              <a:pPr/>
              <a:t>27</a:t>
            </a:fld>
            <a:endParaRPr lang="ja-JP" altLang="en-US"/>
          </a:p>
        </p:txBody>
      </p:sp>
      <p:sp>
        <p:nvSpPr>
          <p:cNvPr id="8" name="四角形: 角を丸くする 7">
            <a:extLst>
              <a:ext uri="{FF2B5EF4-FFF2-40B4-BE49-F238E27FC236}">
                <a16:creationId xmlns:a16="http://schemas.microsoft.com/office/drawing/2014/main" id="{915F8F83-1E3E-C607-24DB-D228C2B2E479}"/>
              </a:ext>
            </a:extLst>
          </p:cNvPr>
          <p:cNvSpPr/>
          <p:nvPr/>
        </p:nvSpPr>
        <p:spPr>
          <a:xfrm>
            <a:off x="5809223" y="84583"/>
            <a:ext cx="988656"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9" name="四角形: 角を丸くする 8">
            <a:extLst>
              <a:ext uri="{FF2B5EF4-FFF2-40B4-BE49-F238E27FC236}">
                <a16:creationId xmlns:a16="http://schemas.microsoft.com/office/drawing/2014/main" id="{3A379762-EB18-1728-A44D-B0A6D5A6C250}"/>
              </a:ext>
            </a:extLst>
          </p:cNvPr>
          <p:cNvSpPr/>
          <p:nvPr/>
        </p:nvSpPr>
        <p:spPr>
          <a:xfrm>
            <a:off x="6797880" y="127500"/>
            <a:ext cx="819271" cy="3162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B3DC822A-03EB-35D3-29D6-7F4ED5ABDCBA}"/>
              </a:ext>
            </a:extLst>
          </p:cNvPr>
          <p:cNvSpPr>
            <a:spLocks noGrp="1" noRot="1" noChangeAspect="1"/>
          </p:cNvSpPr>
          <p:nvPr>
            <p:ph type="sldImg"/>
          </p:nvPr>
        </p:nvSpPr>
        <p:spPr/>
      </p:sp>
    </p:spTree>
    <p:extLst>
      <p:ext uri="{BB962C8B-B14F-4D97-AF65-F5344CB8AC3E}">
        <p14:creationId xmlns:p14="http://schemas.microsoft.com/office/powerpoint/2010/main" val="7068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recent years, about 350 to 400 allogeneic transplants have been performed annually for patients aged 0 to 15 years. Transplants from unrelated donors account for around 60%.</a:t>
            </a:r>
          </a:p>
        </p:txBody>
      </p:sp>
      <p:sp>
        <p:nvSpPr>
          <p:cNvPr id="2" name="スライド番号プレースホルダー 1">
            <a:extLst>
              <a:ext uri="{FF2B5EF4-FFF2-40B4-BE49-F238E27FC236}">
                <a16:creationId xmlns:a16="http://schemas.microsoft.com/office/drawing/2014/main" id="{4B08A850-44F3-C51A-8EE9-67D04BFF3778}"/>
              </a:ext>
            </a:extLst>
          </p:cNvPr>
          <p:cNvSpPr>
            <a:spLocks noGrp="1"/>
          </p:cNvSpPr>
          <p:nvPr>
            <p:ph type="sldNum" sz="quarter" idx="5"/>
          </p:nvPr>
        </p:nvSpPr>
        <p:spPr/>
        <p:txBody>
          <a:bodyPr/>
          <a:lstStyle/>
          <a:p>
            <a:fld id="{80C736B6-7E3E-4D0D-AA13-4A618FE8F5D4}" type="slidenum">
              <a:rPr lang="ja-JP" altLang="en-US" smtClean="0"/>
              <a:pPr/>
              <a:t>28</a:t>
            </a:fld>
            <a:endParaRPr lang="ja-JP" altLang="en-US"/>
          </a:p>
        </p:txBody>
      </p:sp>
      <p:sp>
        <p:nvSpPr>
          <p:cNvPr id="7" name="スライド イメージ プレースホルダー 6">
            <a:extLst>
              <a:ext uri="{FF2B5EF4-FFF2-40B4-BE49-F238E27FC236}">
                <a16:creationId xmlns:a16="http://schemas.microsoft.com/office/drawing/2014/main" id="{83B0C5D5-F159-906B-3281-174124C1C76C}"/>
              </a:ext>
            </a:extLst>
          </p:cNvPr>
          <p:cNvSpPr>
            <a:spLocks noGrp="1" noRot="1" noChangeAspect="1"/>
          </p:cNvSpPr>
          <p:nvPr>
            <p:ph type="sldImg"/>
          </p:nvPr>
        </p:nvSpPr>
        <p:spPr/>
      </p:sp>
    </p:spTree>
    <p:extLst>
      <p:ext uri="{BB962C8B-B14F-4D97-AF65-F5344CB8AC3E}">
        <p14:creationId xmlns:p14="http://schemas.microsoft.com/office/powerpoint/2010/main" val="703956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recent years, about 1,300 to 1,500 allogeneic transplants have been performed annually for patients aged 16 to 50 years. The percentage of cord blood transplants from unrelated donors is increasing, accounting for about one-third of all transplants.</a:t>
            </a:r>
          </a:p>
        </p:txBody>
      </p:sp>
      <p:sp>
        <p:nvSpPr>
          <p:cNvPr id="2" name="スライド番号プレースホルダー 1">
            <a:extLst>
              <a:ext uri="{FF2B5EF4-FFF2-40B4-BE49-F238E27FC236}">
                <a16:creationId xmlns:a16="http://schemas.microsoft.com/office/drawing/2014/main" id="{1072D3D8-3C6C-B336-2572-248316F6B162}"/>
              </a:ext>
            </a:extLst>
          </p:cNvPr>
          <p:cNvSpPr>
            <a:spLocks noGrp="1"/>
          </p:cNvSpPr>
          <p:nvPr>
            <p:ph type="sldNum" sz="quarter" idx="5"/>
          </p:nvPr>
        </p:nvSpPr>
        <p:spPr/>
        <p:txBody>
          <a:bodyPr/>
          <a:lstStyle/>
          <a:p>
            <a:fld id="{80C736B6-7E3E-4D0D-AA13-4A618FE8F5D4}" type="slidenum">
              <a:rPr lang="ja-JP" altLang="en-US" smtClean="0"/>
              <a:pPr/>
              <a:t>29</a:t>
            </a:fld>
            <a:endParaRPr lang="ja-JP" altLang="en-US"/>
          </a:p>
        </p:txBody>
      </p:sp>
      <p:sp>
        <p:nvSpPr>
          <p:cNvPr id="7" name="スライド イメージ プレースホルダー 6">
            <a:extLst>
              <a:ext uri="{FF2B5EF4-FFF2-40B4-BE49-F238E27FC236}">
                <a16:creationId xmlns:a16="http://schemas.microsoft.com/office/drawing/2014/main" id="{CACF83CB-3B52-9920-5DCA-0526077178B4}"/>
              </a:ext>
            </a:extLst>
          </p:cNvPr>
          <p:cNvSpPr>
            <a:spLocks noGrp="1" noRot="1" noChangeAspect="1"/>
          </p:cNvSpPr>
          <p:nvPr>
            <p:ph type="sldImg"/>
          </p:nvPr>
        </p:nvSpPr>
        <p:spPr/>
      </p:sp>
    </p:spTree>
    <p:extLst>
      <p:ext uri="{BB962C8B-B14F-4D97-AF65-F5344CB8AC3E}">
        <p14:creationId xmlns:p14="http://schemas.microsoft.com/office/powerpoint/2010/main" val="212410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DF8BEFAD-A556-81BD-DEF1-DC80C2466B11}"/>
              </a:ext>
            </a:extLst>
          </p:cNvPr>
          <p:cNvSpPr>
            <a:spLocks noGrp="1" noRot="1" noChangeAspect="1"/>
          </p:cNvSpPr>
          <p:nvPr>
            <p:ph type="sldImg"/>
          </p:nvPr>
        </p:nvSpPr>
        <p:spPr/>
      </p:sp>
      <p:sp>
        <p:nvSpPr>
          <p:cNvPr id="6" name="スライド番号プレースホルダー 5">
            <a:extLst>
              <a:ext uri="{FF2B5EF4-FFF2-40B4-BE49-F238E27FC236}">
                <a16:creationId xmlns:a16="http://schemas.microsoft.com/office/drawing/2014/main" id="{7F0A6DB9-D0AD-D02E-C0E6-42B9450650B3}"/>
              </a:ext>
            </a:extLst>
          </p:cNvPr>
          <p:cNvSpPr>
            <a:spLocks noGrp="1"/>
          </p:cNvSpPr>
          <p:nvPr>
            <p:ph type="sldNum" sz="quarter" idx="5"/>
          </p:nvPr>
        </p:nvSpPr>
        <p:spPr>
          <a:xfrm>
            <a:off x="5589589" y="6397625"/>
            <a:ext cx="4276725" cy="338138"/>
          </a:xfrm>
          <a:prstGeom prst="rect">
            <a:avLst/>
          </a:prstGeom>
        </p:spPr>
        <p:txBody>
          <a:bodyPr/>
          <a:lstStyle/>
          <a:p>
            <a:fld id="{80C736B6-7E3E-4D0D-AA13-4A618FE8F5D4}" type="slidenum">
              <a:rPr kumimoji="1" lang="ja-JP" altLang="en-US" smtClean="0"/>
              <a:t>3</a:t>
            </a:fld>
            <a:endParaRPr kumimoji="1" lang="ja-JP" altLang="en-US"/>
          </a:p>
        </p:txBody>
      </p:sp>
    </p:spTree>
    <p:extLst>
      <p:ext uri="{BB962C8B-B14F-4D97-AF65-F5344CB8AC3E}">
        <p14:creationId xmlns:p14="http://schemas.microsoft.com/office/powerpoint/2010/main" val="3117419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Due to the spread of transplants with reduced intensity conditioning (RIC), in all types of allogeneic transplants, the number of patients aged 51 years or older has increased. Approximately 1,900 allogeneic transplants have been performed annually for patients aged 51 years or older in recent years. Allogeneic transplants from unrelated donors account for more than 70% of all transplants, with cord blood transplantation being the most commonly used.</a:t>
            </a:r>
          </a:p>
        </p:txBody>
      </p:sp>
      <p:sp>
        <p:nvSpPr>
          <p:cNvPr id="2" name="スライド番号プレースホルダー 1">
            <a:extLst>
              <a:ext uri="{FF2B5EF4-FFF2-40B4-BE49-F238E27FC236}">
                <a16:creationId xmlns:a16="http://schemas.microsoft.com/office/drawing/2014/main" id="{511C95C1-D527-EB70-7261-6F80053E0644}"/>
              </a:ext>
            </a:extLst>
          </p:cNvPr>
          <p:cNvSpPr>
            <a:spLocks noGrp="1"/>
          </p:cNvSpPr>
          <p:nvPr>
            <p:ph type="sldNum" sz="quarter" idx="5"/>
          </p:nvPr>
        </p:nvSpPr>
        <p:spPr/>
        <p:txBody>
          <a:bodyPr/>
          <a:lstStyle/>
          <a:p>
            <a:fld id="{80C736B6-7E3E-4D0D-AA13-4A618FE8F5D4}" type="slidenum">
              <a:rPr lang="ja-JP" altLang="en-US" smtClean="0"/>
              <a:pPr/>
              <a:t>30</a:t>
            </a:fld>
            <a:endParaRPr lang="ja-JP" altLang="en-US"/>
          </a:p>
        </p:txBody>
      </p:sp>
      <p:sp>
        <p:nvSpPr>
          <p:cNvPr id="7" name="スライド イメージ プレースホルダー 6">
            <a:extLst>
              <a:ext uri="{FF2B5EF4-FFF2-40B4-BE49-F238E27FC236}">
                <a16:creationId xmlns:a16="http://schemas.microsoft.com/office/drawing/2014/main" id="{0C98DABA-4D0F-9E7D-2353-0E69C4C1E6B0}"/>
              </a:ext>
            </a:extLst>
          </p:cNvPr>
          <p:cNvSpPr>
            <a:spLocks noGrp="1" noRot="1" noChangeAspect="1"/>
          </p:cNvSpPr>
          <p:nvPr>
            <p:ph type="sldImg"/>
          </p:nvPr>
        </p:nvSpPr>
        <p:spPr/>
      </p:sp>
    </p:spTree>
    <p:extLst>
      <p:ext uri="{BB962C8B-B14F-4D97-AF65-F5344CB8AC3E}">
        <p14:creationId xmlns:p14="http://schemas.microsoft.com/office/powerpoint/2010/main" val="1546541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normAutofit fontScale="92500" lnSpcReduction="20000"/>
          </a:bodyPr>
          <a:lstStyle/>
          <a:p>
            <a:r>
              <a:rPr lang="en-US" altLang="ja-JP" sz="1000" dirty="0"/>
              <a:t>The high-risk group for leukemia has recently accounted for about 25% in autologous transplantation and 40 to 55% in allogeneic transplantation.</a:t>
            </a:r>
          </a:p>
          <a:p>
            <a:endParaRPr lang="en-US" altLang="ja-JP" dirty="0"/>
          </a:p>
          <a:p>
            <a:endParaRPr lang="en-US"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a:t>
            </a:r>
            <a:endParaRPr lang="ja-JP" altLang="ja-JP" dirty="0"/>
          </a:p>
          <a:p>
            <a:r>
              <a:rPr lang="en-US" altLang="ja-JP" dirty="0"/>
              <a:t>    </a:t>
            </a:r>
            <a:r>
              <a:rPr lang="ja-JP" altLang="ja-JP" dirty="0"/>
              <a:t>・</a:t>
            </a:r>
            <a:r>
              <a:rPr lang="en-US" altLang="ja-JP" dirty="0"/>
              <a:t>AML (first complete remission[1CR]</a:t>
            </a:r>
            <a:r>
              <a:rPr lang="ja-JP" altLang="ja-JP" dirty="0"/>
              <a:t>／</a:t>
            </a:r>
            <a:r>
              <a:rPr lang="en-US" altLang="ja-JP" dirty="0"/>
              <a:t>second complete remission[2CR]) </a:t>
            </a:r>
            <a:endParaRPr lang="ja-JP" altLang="ja-JP" dirty="0"/>
          </a:p>
          <a:p>
            <a:r>
              <a:rPr lang="en-US" altLang="ja-JP" dirty="0"/>
              <a:t>    </a:t>
            </a:r>
            <a:r>
              <a:rPr lang="ja-JP" altLang="ja-JP" dirty="0"/>
              <a:t>・</a:t>
            </a:r>
            <a:r>
              <a:rPr lang="en-US" altLang="ja-JP" dirty="0"/>
              <a:t>ALL  (1CR) </a:t>
            </a:r>
            <a:endParaRPr lang="ja-JP" altLang="ja-JP" dirty="0"/>
          </a:p>
          <a:p>
            <a:r>
              <a:rPr lang="en-US" altLang="ja-JP" dirty="0"/>
              <a:t>    </a:t>
            </a:r>
            <a:r>
              <a:rPr lang="ja-JP" altLang="ja-JP" dirty="0"/>
              <a:t>・</a:t>
            </a:r>
            <a:r>
              <a:rPr lang="en-US" altLang="ja-JP" dirty="0"/>
              <a:t>CML (complete hematologic response (CHR) </a:t>
            </a:r>
            <a:r>
              <a:rPr lang="ja-JP" altLang="ja-JP" dirty="0"/>
              <a:t>／</a:t>
            </a:r>
            <a:r>
              <a:rPr lang="en-US" altLang="ja-JP" dirty="0"/>
              <a:t>first chronic phase[1CP]) </a:t>
            </a:r>
            <a:endParaRPr lang="ja-JP" altLang="ja-JP" dirty="0"/>
          </a:p>
          <a:p>
            <a:r>
              <a:rPr lang="en-US" altLang="ja-JP" dirty="0"/>
              <a:t>    </a:t>
            </a:r>
            <a:r>
              <a:rPr lang="ja-JP" altLang="ja-JP" dirty="0"/>
              <a:t>・</a:t>
            </a:r>
            <a:r>
              <a:rPr lang="en-US" altLang="ja-JP" dirty="0"/>
              <a:t>MDS (WHO 2017 classification</a:t>
            </a:r>
            <a:r>
              <a:rPr lang="ja-JP" altLang="ja-JP" dirty="0"/>
              <a:t>： </a:t>
            </a:r>
            <a:r>
              <a:rPr lang="en-US" altLang="ja-JP" dirty="0"/>
              <a:t>MDS with single lineage dysplasia</a:t>
            </a:r>
            <a:r>
              <a:rPr lang="ja-JP" altLang="ja-JP" dirty="0"/>
              <a:t>／</a:t>
            </a:r>
            <a:r>
              <a:rPr lang="en-US" altLang="ja-JP" dirty="0"/>
              <a:t>MDS-RS and single lineage dysplasia</a:t>
            </a:r>
            <a:endParaRPr lang="ja-JP" altLang="ja-JP" dirty="0"/>
          </a:p>
          <a:p>
            <a:r>
              <a:rPr lang="ja-JP" altLang="ja-JP" dirty="0"/>
              <a:t>／</a:t>
            </a:r>
            <a:r>
              <a:rPr lang="en-US" altLang="ja-JP" dirty="0"/>
              <a:t>MDS-RS and multilineage dysplasia</a:t>
            </a:r>
            <a:endParaRPr lang="ja-JP" altLang="ja-JP" dirty="0"/>
          </a:p>
          <a:p>
            <a:r>
              <a:rPr lang="ja-JP" altLang="ja-JP" dirty="0"/>
              <a:t>／</a:t>
            </a:r>
            <a:r>
              <a:rPr lang="en-US" altLang="ja-JP" dirty="0"/>
              <a:t>MDS with multilineage dysplasia</a:t>
            </a:r>
            <a:endParaRPr lang="ja-JP" altLang="ja-JP" dirty="0"/>
          </a:p>
          <a:p>
            <a:r>
              <a:rPr lang="ja-JP" altLang="ja-JP" dirty="0"/>
              <a:t>／</a:t>
            </a:r>
            <a:r>
              <a:rPr lang="en-US" altLang="ja-JP" dirty="0"/>
              <a:t>MDS with isolated del (5q) </a:t>
            </a:r>
            <a:endParaRPr lang="ja-JP" altLang="ja-JP" dirty="0"/>
          </a:p>
          <a:p>
            <a:r>
              <a:rPr lang="ja-JP" altLang="ja-JP" dirty="0"/>
              <a:t>／</a:t>
            </a:r>
            <a:r>
              <a:rPr lang="en-US" altLang="ja-JP" dirty="0"/>
              <a:t>MDS, unclassifiable</a:t>
            </a:r>
            <a:endParaRPr lang="ja-JP" altLang="ja-JP" dirty="0"/>
          </a:p>
          <a:p>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refractory anemia[RA] </a:t>
            </a:r>
            <a:r>
              <a:rPr lang="ja-JP" altLang="ja-JP" dirty="0"/>
              <a:t>／</a:t>
            </a:r>
            <a:r>
              <a:rPr lang="en-US" altLang="ja-JP" dirty="0"/>
              <a:t>refractory anemia with ring </a:t>
            </a:r>
            <a:r>
              <a:rPr lang="en-US" altLang="ja-JP" dirty="0" err="1"/>
              <a:t>sideroblasts</a:t>
            </a:r>
            <a:r>
              <a:rPr lang="en-US" altLang="ja-JP" dirty="0"/>
              <a:t>[RARS]</a:t>
            </a:r>
            <a:r>
              <a:rPr lang="ja-JP" altLang="ja-JP" dirty="0"/>
              <a:t>／</a:t>
            </a:r>
            <a:r>
              <a:rPr lang="en-US" altLang="ja-JP" dirty="0"/>
              <a:t>refractory</a:t>
            </a:r>
            <a:endParaRPr lang="ja-JP" altLang="ja-JP" dirty="0"/>
          </a:p>
          <a:p>
            <a:r>
              <a:rPr lang="en-US" altLang="ja-JP" dirty="0"/>
              <a:t>cytopenia with multilineage dysplasia[RCMD]</a:t>
            </a:r>
            <a:r>
              <a:rPr lang="ja-JP" altLang="ja-JP" dirty="0"/>
              <a:t>／</a:t>
            </a:r>
            <a:r>
              <a:rPr lang="en-US" altLang="ja-JP" dirty="0"/>
              <a:t>refractory cytopenia with multilineage dysplasia and ringed </a:t>
            </a:r>
            <a:r>
              <a:rPr lang="en-US" altLang="ja-JP" dirty="0" err="1"/>
              <a:t>sideroblasts</a:t>
            </a:r>
            <a:r>
              <a:rPr lang="en-US" altLang="ja-JP" dirty="0"/>
              <a:t>[RCMD-RS]</a:t>
            </a:r>
            <a:r>
              <a:rPr lang="ja-JP" altLang="ja-JP" dirty="0"/>
              <a:t>／</a:t>
            </a:r>
            <a:r>
              <a:rPr lang="en-US" altLang="ja-JP" dirty="0"/>
              <a:t>myelodysplastic syndrome associated</a:t>
            </a:r>
            <a:endParaRPr lang="ja-JP" altLang="ja-JP" dirty="0"/>
          </a:p>
          <a:p>
            <a:r>
              <a:rPr lang="en-US" altLang="ja-JP" dirty="0"/>
              <a:t>with isolated del</a:t>
            </a:r>
            <a:r>
              <a:rPr lang="ja-JP" altLang="en-US" dirty="0"/>
              <a:t> </a:t>
            </a:r>
            <a:r>
              <a:rPr lang="en-US" altLang="ja-JP" dirty="0"/>
              <a:t>(5q) chromosome abnormality[5q−syndrome]) </a:t>
            </a:r>
            <a:endParaRPr lang="ja-JP" altLang="ja-JP" dirty="0"/>
          </a:p>
          <a:p>
            <a:r>
              <a:rPr lang="ja-JP" altLang="ja-JP" dirty="0"/>
              <a:t>■</a:t>
            </a:r>
            <a:r>
              <a:rPr lang="en-US" altLang="ja-JP" dirty="0"/>
              <a:t>Advanced Risk Group </a:t>
            </a:r>
            <a:endParaRPr lang="ja-JP" altLang="ja-JP" dirty="0"/>
          </a:p>
          <a:p>
            <a:r>
              <a:rPr lang="en-US" altLang="ja-JP" dirty="0"/>
              <a:t>    </a:t>
            </a:r>
            <a:r>
              <a:rPr lang="ja-JP" altLang="ja-JP" dirty="0"/>
              <a:t>・</a:t>
            </a:r>
            <a:r>
              <a:rPr lang="en-US" altLang="ja-JP" dirty="0"/>
              <a:t>all other conditions</a:t>
            </a:r>
            <a:endParaRPr lang="ja-JP" altLang="ja-JP" dirty="0"/>
          </a:p>
          <a:p>
            <a:r>
              <a:rPr lang="ja-JP" altLang="ja-JP" dirty="0"/>
              <a:t>―――――――――――――――――――――</a:t>
            </a:r>
          </a:p>
        </p:txBody>
      </p:sp>
      <p:sp>
        <p:nvSpPr>
          <p:cNvPr id="2" name="スライド番号プレースホルダー 1">
            <a:extLst>
              <a:ext uri="{FF2B5EF4-FFF2-40B4-BE49-F238E27FC236}">
                <a16:creationId xmlns:a16="http://schemas.microsoft.com/office/drawing/2014/main" id="{C67FC3F9-C0AB-CF86-3D3D-8AFAD4104090}"/>
              </a:ext>
            </a:extLst>
          </p:cNvPr>
          <p:cNvSpPr>
            <a:spLocks noGrp="1"/>
          </p:cNvSpPr>
          <p:nvPr>
            <p:ph type="sldNum" sz="quarter" idx="5"/>
          </p:nvPr>
        </p:nvSpPr>
        <p:spPr/>
        <p:txBody>
          <a:bodyPr/>
          <a:lstStyle/>
          <a:p>
            <a:fld id="{80C736B6-7E3E-4D0D-AA13-4A618FE8F5D4}" type="slidenum">
              <a:rPr lang="ja-JP" altLang="en-US" smtClean="0"/>
              <a:pPr/>
              <a:t>31</a:t>
            </a:fld>
            <a:endParaRPr lang="ja-JP" altLang="en-US"/>
          </a:p>
        </p:txBody>
      </p:sp>
      <p:sp>
        <p:nvSpPr>
          <p:cNvPr id="6" name="スライド イメージ プレースホルダー 5">
            <a:extLst>
              <a:ext uri="{FF2B5EF4-FFF2-40B4-BE49-F238E27FC236}">
                <a16:creationId xmlns:a16="http://schemas.microsoft.com/office/drawing/2014/main" id="{8E94AB60-C3DA-51F9-0E75-D467BDC96A09}"/>
              </a:ext>
            </a:extLst>
          </p:cNvPr>
          <p:cNvSpPr>
            <a:spLocks noGrp="1" noRot="1" noChangeAspect="1"/>
          </p:cNvSpPr>
          <p:nvPr>
            <p:ph type="sldImg"/>
          </p:nvPr>
        </p:nvSpPr>
        <p:spPr>
          <a:xfrm>
            <a:off x="2125663" y="0"/>
            <a:ext cx="5614987" cy="4211638"/>
          </a:xfrm>
        </p:spPr>
      </p:sp>
    </p:spTree>
    <p:extLst>
      <p:ext uri="{BB962C8B-B14F-4D97-AF65-F5344CB8AC3E}">
        <p14:creationId xmlns:p14="http://schemas.microsoft.com/office/powerpoint/2010/main" val="3658487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The spread of the reduced intensity conditioning (RIC) to reduce toxicity has expanded the scope of indication of transplantation to the older age groups.  In all types of allogeneic transplants, the reduced intensity conditioning (RIC) transplant has recently accounted for 40 to 50</a:t>
            </a:r>
            <a:r>
              <a:rPr lang="ja-JP" altLang="en-US" dirty="0"/>
              <a:t>％</a:t>
            </a:r>
            <a:r>
              <a:rPr lang="en-US" altLang="ja-JP" dirty="0"/>
              <a:t>.</a:t>
            </a:r>
          </a:p>
          <a:p>
            <a:endParaRPr lang="en-US" altLang="ja-JP" dirty="0"/>
          </a:p>
          <a:p>
            <a:endParaRPr lang="en-US" altLang="ja-JP" dirty="0"/>
          </a:p>
          <a:p>
            <a:r>
              <a:rPr lang="ja-JP" altLang="ja-JP" dirty="0"/>
              <a:t>―≪</a:t>
            </a:r>
            <a:r>
              <a:rPr lang="en-US" altLang="ja-JP" dirty="0"/>
              <a:t>Conditioning regimen</a:t>
            </a:r>
            <a:r>
              <a:rPr lang="ja-JP" altLang="ja-JP" dirty="0"/>
              <a:t>≫――――――</a:t>
            </a:r>
          </a:p>
          <a:p>
            <a:r>
              <a:rPr lang="ja-JP" altLang="ja-JP" dirty="0"/>
              <a:t>■</a:t>
            </a:r>
            <a:r>
              <a:rPr lang="en-US" altLang="ja-JP" dirty="0"/>
              <a:t>Myeloablative conditioning (MAC) </a:t>
            </a:r>
            <a:endParaRPr lang="ja-JP" altLang="ja-JP" dirty="0"/>
          </a:p>
          <a:p>
            <a:r>
              <a:rPr lang="en-US" altLang="ja-JP" dirty="0"/>
              <a:t>  Pre-transplantation therapy with the primary purpose of totally destroying cancer cells, together with normal blood cells, in the bone marrow by total body irradiation or high-dose chemotherapy </a:t>
            </a:r>
            <a:endParaRPr lang="ja-JP" altLang="ja-JP" dirty="0"/>
          </a:p>
          <a:p>
            <a:r>
              <a:rPr lang="ja-JP" altLang="ja-JP" dirty="0"/>
              <a:t>■</a:t>
            </a:r>
            <a:r>
              <a:rPr lang="en-US" altLang="ja-JP" dirty="0"/>
              <a:t>Reduced-intensity conditioning (RIC) </a:t>
            </a:r>
            <a:endParaRPr lang="ja-JP" altLang="ja-JP" dirty="0"/>
          </a:p>
          <a:p>
            <a:r>
              <a:rPr lang="en-US" altLang="ja-JP" dirty="0"/>
              <a:t>Pre-transplantation therapy with the primary purpose of suppressing the patient</a:t>
            </a:r>
            <a:r>
              <a:rPr lang="ja-JP" altLang="ja-JP" dirty="0"/>
              <a:t>’</a:t>
            </a:r>
            <a:r>
              <a:rPr lang="en-US" altLang="ja-JP" dirty="0"/>
              <a:t>s immune system with drugs which do not have strong myelosuppressive effects</a:t>
            </a:r>
            <a:endParaRPr lang="ja-JP" altLang="ja-JP" dirty="0"/>
          </a:p>
          <a:p>
            <a:r>
              <a:rPr lang="ja-JP" altLang="ja-JP" dirty="0"/>
              <a:t>―――――――――――――――――――</a:t>
            </a:r>
          </a:p>
          <a:p>
            <a:endParaRPr lang="en-US" altLang="ja-JP" dirty="0"/>
          </a:p>
        </p:txBody>
      </p:sp>
      <p:sp>
        <p:nvSpPr>
          <p:cNvPr id="2" name="スライド番号プレースホルダー 1">
            <a:extLst>
              <a:ext uri="{FF2B5EF4-FFF2-40B4-BE49-F238E27FC236}">
                <a16:creationId xmlns:a16="http://schemas.microsoft.com/office/drawing/2014/main" id="{24F53219-ECA6-334E-EB42-0A73253FC7D7}"/>
              </a:ext>
            </a:extLst>
          </p:cNvPr>
          <p:cNvSpPr>
            <a:spLocks noGrp="1"/>
          </p:cNvSpPr>
          <p:nvPr>
            <p:ph type="sldNum" sz="quarter" idx="5"/>
          </p:nvPr>
        </p:nvSpPr>
        <p:spPr/>
        <p:txBody>
          <a:bodyPr/>
          <a:lstStyle/>
          <a:p>
            <a:fld id="{80C736B6-7E3E-4D0D-AA13-4A618FE8F5D4}" type="slidenum">
              <a:rPr lang="ja-JP" altLang="en-US" smtClean="0"/>
              <a:pPr/>
              <a:t>32</a:t>
            </a:fld>
            <a:endParaRPr lang="ja-JP" altLang="en-US"/>
          </a:p>
        </p:txBody>
      </p:sp>
      <p:sp>
        <p:nvSpPr>
          <p:cNvPr id="7" name="スライド イメージ プレースホルダー 6">
            <a:extLst>
              <a:ext uri="{FF2B5EF4-FFF2-40B4-BE49-F238E27FC236}">
                <a16:creationId xmlns:a16="http://schemas.microsoft.com/office/drawing/2014/main" id="{B9437838-DD56-B4E1-EC79-0B1044E63744}"/>
              </a:ext>
            </a:extLst>
          </p:cNvPr>
          <p:cNvSpPr>
            <a:spLocks noGrp="1" noRot="1" noChangeAspect="1"/>
          </p:cNvSpPr>
          <p:nvPr>
            <p:ph type="sldImg"/>
          </p:nvPr>
        </p:nvSpPr>
        <p:spPr/>
      </p:sp>
    </p:spTree>
    <p:extLst>
      <p:ext uri="{BB962C8B-B14F-4D97-AF65-F5344CB8AC3E}">
        <p14:creationId xmlns:p14="http://schemas.microsoft.com/office/powerpoint/2010/main" val="108740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With the development of GVHD prophylaxis, the number of haplo-identical transplantation increased remarkably since 2010. The annual number of haplo-identical transplants has recently exceeded the annual number of HLA-matched transplants from related donors. The number of haplo-identical transplants registered in 2022 was 657.</a:t>
            </a:r>
          </a:p>
          <a:p>
            <a:endParaRPr lang="en-US" altLang="ja-JP" dirty="0"/>
          </a:p>
          <a:p>
            <a:endParaRPr lang="en-US" altLang="ja-JP" dirty="0"/>
          </a:p>
          <a:p>
            <a:r>
              <a:rPr lang="en-US" altLang="ja-JP" dirty="0"/>
              <a:t>※Subjects in this summary table include bone marrow transplantation, peripheral blood stem cell transplantation and bone marrow + peripheral blood stem cell transplantation from related donor. </a:t>
            </a:r>
          </a:p>
          <a:p>
            <a:r>
              <a:rPr lang="en-US" altLang="ja-JP" dirty="0"/>
              <a:t>※GVH-direction is considered for numbers of mismatched HLA loci. </a:t>
            </a:r>
          </a:p>
          <a:p>
            <a:endParaRPr lang="ja-JP" altLang="ja-JP" dirty="0"/>
          </a:p>
        </p:txBody>
      </p:sp>
      <p:sp>
        <p:nvSpPr>
          <p:cNvPr id="7" name="スライド イメージ プレースホルダー 6">
            <a:extLst>
              <a:ext uri="{FF2B5EF4-FFF2-40B4-BE49-F238E27FC236}">
                <a16:creationId xmlns:a16="http://schemas.microsoft.com/office/drawing/2014/main" id="{40D305F9-40F8-FCC7-3A32-4B6B67FCB04F}"/>
              </a:ext>
            </a:extLst>
          </p:cNvPr>
          <p:cNvSpPr>
            <a:spLocks noGrp="1" noRot="1" noChangeAspect="1"/>
          </p:cNvSpPr>
          <p:nvPr>
            <p:ph type="sldImg"/>
          </p:nvPr>
        </p:nvSpPr>
        <p:spPr/>
      </p:sp>
      <p:sp>
        <p:nvSpPr>
          <p:cNvPr id="2" name="スライド番号プレースホルダー 1">
            <a:extLst>
              <a:ext uri="{FF2B5EF4-FFF2-40B4-BE49-F238E27FC236}">
                <a16:creationId xmlns:a16="http://schemas.microsoft.com/office/drawing/2014/main" id="{E13A5011-4B69-1CCC-F049-FC132EE08A59}"/>
              </a:ext>
            </a:extLst>
          </p:cNvPr>
          <p:cNvSpPr>
            <a:spLocks noGrp="1"/>
          </p:cNvSpPr>
          <p:nvPr>
            <p:ph type="sldNum" sz="quarter" idx="5"/>
          </p:nvPr>
        </p:nvSpPr>
        <p:spPr>
          <a:xfrm>
            <a:off x="5589589" y="6397625"/>
            <a:ext cx="4276725" cy="338138"/>
          </a:xfrm>
          <a:prstGeom prst="rect">
            <a:avLst/>
          </a:prstGeom>
        </p:spPr>
        <p:txBody>
          <a:bodyPr/>
          <a:lstStyle/>
          <a:p>
            <a:fld id="{80C736B6-7E3E-4D0D-AA13-4A618FE8F5D4}" type="slidenum">
              <a:rPr kumimoji="1" lang="ja-JP" altLang="en-US" smtClean="0"/>
              <a:t>33</a:t>
            </a:fld>
            <a:endParaRPr kumimoji="1" lang="ja-JP" altLang="en-US"/>
          </a:p>
        </p:txBody>
      </p:sp>
    </p:spTree>
    <p:extLst>
      <p:ext uri="{BB962C8B-B14F-4D97-AF65-F5344CB8AC3E}">
        <p14:creationId xmlns:p14="http://schemas.microsoft.com/office/powerpoint/2010/main" val="3207405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probabilities at 100 days after autologous transplantation</a:t>
            </a:r>
            <a:r>
              <a:rPr lang="ja-JP" altLang="en-US" dirty="0"/>
              <a:t>　</a:t>
            </a:r>
            <a:r>
              <a:rPr lang="en-US" altLang="ja-JP" dirty="0"/>
              <a:t>are over 95%, with comparable results for those aged 49 years or younger (&lt;50) and those aged 50 years or older (≥50) .</a:t>
            </a:r>
          </a:p>
          <a:p>
            <a:r>
              <a:rPr lang="en-US" altLang="ja-JP" dirty="0"/>
              <a:t>The survival probabilities at 100 days after allogeneic transplantation have shown improving trends over the last decade.</a:t>
            </a:r>
          </a:p>
          <a:p>
            <a:endParaRPr lang="en-US" altLang="ja-JP" dirty="0"/>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endParaRPr lang="en-US" altLang="ja-JP" dirty="0"/>
          </a:p>
        </p:txBody>
      </p:sp>
      <p:sp>
        <p:nvSpPr>
          <p:cNvPr id="2" name="スライド番号プレースホルダー 1">
            <a:extLst>
              <a:ext uri="{FF2B5EF4-FFF2-40B4-BE49-F238E27FC236}">
                <a16:creationId xmlns:a16="http://schemas.microsoft.com/office/drawing/2014/main" id="{673EB7F4-D1DC-2A10-43FD-27CC90FC3DE4}"/>
              </a:ext>
            </a:extLst>
          </p:cNvPr>
          <p:cNvSpPr>
            <a:spLocks noGrp="1"/>
          </p:cNvSpPr>
          <p:nvPr>
            <p:ph type="sldNum" sz="quarter" idx="5"/>
          </p:nvPr>
        </p:nvSpPr>
        <p:spPr/>
        <p:txBody>
          <a:bodyPr/>
          <a:lstStyle/>
          <a:p>
            <a:fld id="{80C736B6-7E3E-4D0D-AA13-4A618FE8F5D4}" type="slidenum">
              <a:rPr lang="ja-JP" altLang="en-US" smtClean="0"/>
              <a:pPr/>
              <a:t>34</a:t>
            </a:fld>
            <a:endParaRPr lang="ja-JP" altLang="en-US"/>
          </a:p>
        </p:txBody>
      </p:sp>
      <p:sp>
        <p:nvSpPr>
          <p:cNvPr id="7" name="スライド イメージ プレースホルダー 6">
            <a:extLst>
              <a:ext uri="{FF2B5EF4-FFF2-40B4-BE49-F238E27FC236}">
                <a16:creationId xmlns:a16="http://schemas.microsoft.com/office/drawing/2014/main" id="{1AAEBE66-DB42-6BDC-97C3-3199159D3B5E}"/>
              </a:ext>
            </a:extLst>
          </p:cNvPr>
          <p:cNvSpPr>
            <a:spLocks noGrp="1" noRot="1" noChangeAspect="1"/>
          </p:cNvSpPr>
          <p:nvPr>
            <p:ph type="sldImg"/>
          </p:nvPr>
        </p:nvSpPr>
        <p:spPr/>
      </p:sp>
    </p:spTree>
    <p:extLst>
      <p:ext uri="{BB962C8B-B14F-4D97-AF65-F5344CB8AC3E}">
        <p14:creationId xmlns:p14="http://schemas.microsoft.com/office/powerpoint/2010/main" val="3679135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probabilities at 365 days (1 year) after transplantation have shown improving trends over the last decade in both autologous and allogeneic transplant recipients aged 49 years or younger (&lt;50) and 50 years or older (≥50) . </a:t>
            </a:r>
          </a:p>
          <a:p>
            <a:r>
              <a:rPr lang="en-US" altLang="ja-JP" dirty="0"/>
              <a:t>The survival probabilities at 365 days (1 year) after autologous transplantation are similar between those aged 49 years or younger (&lt;50) and those aged 50 years or older (≥50) .</a:t>
            </a:r>
          </a:p>
          <a:p>
            <a:r>
              <a:rPr lang="en-US" altLang="ja-JP" dirty="0"/>
              <a:t> </a:t>
            </a:r>
            <a:endParaRPr lang="ja-JP" altLang="ja-JP" dirty="0"/>
          </a:p>
          <a:p>
            <a:r>
              <a:rPr lang="en-US" altLang="ja-JP" dirty="0"/>
              <a:t> </a:t>
            </a:r>
            <a:endParaRPr lang="ja-JP"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851B3593-91AD-F6FA-F483-24E1A67EACE8}"/>
              </a:ext>
            </a:extLst>
          </p:cNvPr>
          <p:cNvSpPr>
            <a:spLocks noGrp="1"/>
          </p:cNvSpPr>
          <p:nvPr>
            <p:ph type="sldNum" sz="quarter" idx="5"/>
          </p:nvPr>
        </p:nvSpPr>
        <p:spPr/>
        <p:txBody>
          <a:bodyPr/>
          <a:lstStyle/>
          <a:p>
            <a:fld id="{80C736B6-7E3E-4D0D-AA13-4A618FE8F5D4}" type="slidenum">
              <a:rPr lang="ja-JP" altLang="en-US" smtClean="0"/>
              <a:pPr/>
              <a:t>35</a:t>
            </a:fld>
            <a:endParaRPr lang="ja-JP" altLang="en-US"/>
          </a:p>
        </p:txBody>
      </p:sp>
      <p:sp>
        <p:nvSpPr>
          <p:cNvPr id="7" name="スライド イメージ プレースホルダー 6">
            <a:extLst>
              <a:ext uri="{FF2B5EF4-FFF2-40B4-BE49-F238E27FC236}">
                <a16:creationId xmlns:a16="http://schemas.microsoft.com/office/drawing/2014/main" id="{5AA85C43-373F-D705-06B6-08AF2A225340}"/>
              </a:ext>
            </a:extLst>
          </p:cNvPr>
          <p:cNvSpPr>
            <a:spLocks noGrp="1" noRot="1" noChangeAspect="1"/>
          </p:cNvSpPr>
          <p:nvPr>
            <p:ph type="sldImg"/>
          </p:nvPr>
        </p:nvSpPr>
        <p:spPr/>
      </p:sp>
    </p:spTree>
    <p:extLst>
      <p:ext uri="{BB962C8B-B14F-4D97-AF65-F5344CB8AC3E}">
        <p14:creationId xmlns:p14="http://schemas.microsoft.com/office/powerpoint/2010/main" val="3593207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49 years or younger (&lt;50) , the survival probabilities at 100 days after allogeneic transplantation have shown improving trends over the last decade in both transplantations from related and unrelated donors. </a:t>
            </a:r>
          </a:p>
          <a:p>
            <a:r>
              <a:rPr lang="en-US" altLang="ja-JP" dirty="0"/>
              <a:t>In recent years, there has been improvement in the survival probabilities at 100 days after cord blood transplantation from unrelated donors, comparable to those in other stem cell sources.</a:t>
            </a:r>
          </a:p>
          <a:p>
            <a:r>
              <a:rPr lang="en-US" altLang="ja-JP" dirty="0"/>
              <a:t> </a:t>
            </a:r>
          </a:p>
          <a:p>
            <a:endParaRPr lang="ja-JP"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AE82EA99-E0FA-B9DA-199F-076AEEDD2726}"/>
              </a:ext>
            </a:extLst>
          </p:cNvPr>
          <p:cNvSpPr>
            <a:spLocks noGrp="1"/>
          </p:cNvSpPr>
          <p:nvPr>
            <p:ph type="sldNum" sz="quarter" idx="5"/>
          </p:nvPr>
        </p:nvSpPr>
        <p:spPr/>
        <p:txBody>
          <a:bodyPr/>
          <a:lstStyle/>
          <a:p>
            <a:fld id="{80C736B6-7E3E-4D0D-AA13-4A618FE8F5D4}" type="slidenum">
              <a:rPr lang="ja-JP" altLang="en-US" smtClean="0"/>
              <a:pPr/>
              <a:t>36</a:t>
            </a:fld>
            <a:endParaRPr lang="ja-JP" altLang="en-US"/>
          </a:p>
        </p:txBody>
      </p:sp>
      <p:sp>
        <p:nvSpPr>
          <p:cNvPr id="7" name="スライド イメージ プレースホルダー 6">
            <a:extLst>
              <a:ext uri="{FF2B5EF4-FFF2-40B4-BE49-F238E27FC236}">
                <a16:creationId xmlns:a16="http://schemas.microsoft.com/office/drawing/2014/main" id="{FFF77B3C-4971-122C-17B4-05907E6D09DD}"/>
              </a:ext>
            </a:extLst>
          </p:cNvPr>
          <p:cNvSpPr>
            <a:spLocks noGrp="1" noRot="1" noChangeAspect="1"/>
          </p:cNvSpPr>
          <p:nvPr>
            <p:ph type="sldImg"/>
          </p:nvPr>
        </p:nvSpPr>
        <p:spPr/>
      </p:sp>
    </p:spTree>
    <p:extLst>
      <p:ext uri="{BB962C8B-B14F-4D97-AF65-F5344CB8AC3E}">
        <p14:creationId xmlns:p14="http://schemas.microsoft.com/office/powerpoint/2010/main" val="1190102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49 years or younger (&lt;50) , the survival probabilities at 365 days (1 year) after allogeneic transplantation have shown improving trends over the last decade in both transplantations from related and unrelated donors.</a:t>
            </a:r>
          </a:p>
          <a:p>
            <a:r>
              <a:rPr lang="en-US" altLang="ja-JP" dirty="0"/>
              <a:t>The difference in the survival probabilities at 365 days (1 year) after transplantation by donor type and stem cell source is less due to the improvement in survival after peripheral blood stem cell transplantation from related donors and cord blood transplantation from unrelated donors in recent years.</a:t>
            </a:r>
          </a:p>
          <a:p>
            <a:endParaRPr lang="en-US" altLang="ja-JP" dirty="0"/>
          </a:p>
          <a:p>
            <a:endParaRPr lang="ja-JP" altLang="en-US"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41E4FF11-C3F4-B791-6A5D-69750E15BCA2}"/>
              </a:ext>
            </a:extLst>
          </p:cNvPr>
          <p:cNvSpPr>
            <a:spLocks noGrp="1"/>
          </p:cNvSpPr>
          <p:nvPr>
            <p:ph type="sldNum" sz="quarter" idx="5"/>
          </p:nvPr>
        </p:nvSpPr>
        <p:spPr/>
        <p:txBody>
          <a:bodyPr/>
          <a:lstStyle/>
          <a:p>
            <a:fld id="{80C736B6-7E3E-4D0D-AA13-4A618FE8F5D4}" type="slidenum">
              <a:rPr lang="ja-JP" altLang="en-US" smtClean="0"/>
              <a:pPr/>
              <a:t>37</a:t>
            </a:fld>
            <a:endParaRPr lang="ja-JP" altLang="en-US"/>
          </a:p>
        </p:txBody>
      </p:sp>
      <p:sp>
        <p:nvSpPr>
          <p:cNvPr id="7" name="スライド イメージ プレースホルダー 6">
            <a:extLst>
              <a:ext uri="{FF2B5EF4-FFF2-40B4-BE49-F238E27FC236}">
                <a16:creationId xmlns:a16="http://schemas.microsoft.com/office/drawing/2014/main" id="{73FB5922-79F3-D9E0-B360-48488BA2C5F9}"/>
              </a:ext>
            </a:extLst>
          </p:cNvPr>
          <p:cNvSpPr>
            <a:spLocks noGrp="1" noRot="1" noChangeAspect="1"/>
          </p:cNvSpPr>
          <p:nvPr>
            <p:ph type="sldImg"/>
          </p:nvPr>
        </p:nvSpPr>
        <p:spPr/>
      </p:sp>
    </p:spTree>
    <p:extLst>
      <p:ext uri="{BB962C8B-B14F-4D97-AF65-F5344CB8AC3E}">
        <p14:creationId xmlns:p14="http://schemas.microsoft.com/office/powerpoint/2010/main" val="856732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50 years or older (≥50) , the survival probabilities at 100 days after allogeneic transplantation from unrelated donors have shown improving trends over the last decade. </a:t>
            </a:r>
            <a:endParaRPr lang="ja-JP" altLang="ja-JP" dirty="0"/>
          </a:p>
          <a:p>
            <a:r>
              <a:rPr lang="en-US" altLang="ja-JP" dirty="0"/>
              <a:t> </a:t>
            </a:r>
          </a:p>
          <a:p>
            <a:endParaRPr lang="ja-JP"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endParaRPr lang="ja-JP" altLang="ja-JP" dirty="0"/>
          </a:p>
        </p:txBody>
      </p:sp>
      <p:sp>
        <p:nvSpPr>
          <p:cNvPr id="2" name="スライド番号プレースホルダー 1">
            <a:extLst>
              <a:ext uri="{FF2B5EF4-FFF2-40B4-BE49-F238E27FC236}">
                <a16:creationId xmlns:a16="http://schemas.microsoft.com/office/drawing/2014/main" id="{62291621-1EB6-DF01-4765-DB39102641D2}"/>
              </a:ext>
            </a:extLst>
          </p:cNvPr>
          <p:cNvSpPr>
            <a:spLocks noGrp="1"/>
          </p:cNvSpPr>
          <p:nvPr>
            <p:ph type="sldNum" sz="quarter" idx="5"/>
          </p:nvPr>
        </p:nvSpPr>
        <p:spPr/>
        <p:txBody>
          <a:bodyPr/>
          <a:lstStyle/>
          <a:p>
            <a:fld id="{80C736B6-7E3E-4D0D-AA13-4A618FE8F5D4}" type="slidenum">
              <a:rPr lang="ja-JP" altLang="en-US" smtClean="0"/>
              <a:pPr/>
              <a:t>38</a:t>
            </a:fld>
            <a:endParaRPr lang="ja-JP" altLang="en-US"/>
          </a:p>
        </p:txBody>
      </p:sp>
      <p:sp>
        <p:nvSpPr>
          <p:cNvPr id="7" name="スライド イメージ プレースホルダー 6">
            <a:extLst>
              <a:ext uri="{FF2B5EF4-FFF2-40B4-BE49-F238E27FC236}">
                <a16:creationId xmlns:a16="http://schemas.microsoft.com/office/drawing/2014/main" id="{6553B02D-0B80-A4C7-513D-A7B6F3AFF0DF}"/>
              </a:ext>
            </a:extLst>
          </p:cNvPr>
          <p:cNvSpPr>
            <a:spLocks noGrp="1" noRot="1" noChangeAspect="1"/>
          </p:cNvSpPr>
          <p:nvPr>
            <p:ph type="sldImg"/>
          </p:nvPr>
        </p:nvSpPr>
        <p:spPr/>
      </p:sp>
    </p:spTree>
    <p:extLst>
      <p:ext uri="{BB962C8B-B14F-4D97-AF65-F5344CB8AC3E}">
        <p14:creationId xmlns:p14="http://schemas.microsoft.com/office/powerpoint/2010/main" val="3374559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50 years or older (≥50) , the survival probabilities at 365 days (1 year) after peripheral blood stem cell transplantation from related donors and allogeneic transplantation from unrelated donors have shown improving trends over the last decade.</a:t>
            </a:r>
          </a:p>
          <a:p>
            <a:r>
              <a:rPr lang="en-US" altLang="ja-JP" dirty="0"/>
              <a:t>The survival probabilities at 365 days (1 year) </a:t>
            </a:r>
            <a:r>
              <a:rPr lang="ja-JP" altLang="en-US" dirty="0"/>
              <a:t>　</a:t>
            </a:r>
            <a:r>
              <a:rPr lang="en-US" altLang="ja-JP" dirty="0"/>
              <a:t>after peripheral blood stem cell transplantation from related donors and cord blood transplantation from unrelated donors</a:t>
            </a:r>
            <a:r>
              <a:rPr lang="ja-JP" altLang="en-US" dirty="0"/>
              <a:t>　</a:t>
            </a:r>
            <a:r>
              <a:rPr lang="en-US" altLang="ja-JP" dirty="0"/>
              <a:t>particularly have increased by more than 15% over the last decade.</a:t>
            </a:r>
          </a:p>
          <a:p>
            <a:r>
              <a:rPr lang="en-US" altLang="ja-JP" dirty="0"/>
              <a:t> </a:t>
            </a:r>
            <a:endParaRPr lang="ja-JP" altLang="ja-JP" dirty="0"/>
          </a:p>
          <a:p>
            <a:r>
              <a:rPr lang="en-US" altLang="ja-JP" dirty="0"/>
              <a:t> </a:t>
            </a:r>
            <a:endParaRPr lang="ja-JP"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819C4426-B0A5-5596-E974-4F04E5E59874}"/>
              </a:ext>
            </a:extLst>
          </p:cNvPr>
          <p:cNvSpPr>
            <a:spLocks noGrp="1"/>
          </p:cNvSpPr>
          <p:nvPr>
            <p:ph type="sldNum" sz="quarter" idx="5"/>
          </p:nvPr>
        </p:nvSpPr>
        <p:spPr/>
        <p:txBody>
          <a:bodyPr/>
          <a:lstStyle/>
          <a:p>
            <a:fld id="{80C736B6-7E3E-4D0D-AA13-4A618FE8F5D4}" type="slidenum">
              <a:rPr lang="ja-JP" altLang="en-US" smtClean="0"/>
              <a:pPr/>
              <a:t>39</a:t>
            </a:fld>
            <a:endParaRPr lang="ja-JP" altLang="en-US"/>
          </a:p>
        </p:txBody>
      </p:sp>
      <p:sp>
        <p:nvSpPr>
          <p:cNvPr id="7" name="スライド イメージ プレースホルダー 6">
            <a:extLst>
              <a:ext uri="{FF2B5EF4-FFF2-40B4-BE49-F238E27FC236}">
                <a16:creationId xmlns:a16="http://schemas.microsoft.com/office/drawing/2014/main" id="{5DDE25F6-ABDD-8DCC-2975-10039D5CE32C}"/>
              </a:ext>
            </a:extLst>
          </p:cNvPr>
          <p:cNvSpPr>
            <a:spLocks noGrp="1" noRot="1" noChangeAspect="1"/>
          </p:cNvSpPr>
          <p:nvPr>
            <p:ph type="sldImg"/>
          </p:nvPr>
        </p:nvSpPr>
        <p:spPr/>
      </p:sp>
    </p:spTree>
    <p:extLst>
      <p:ext uri="{BB962C8B-B14F-4D97-AF65-F5344CB8AC3E}">
        <p14:creationId xmlns:p14="http://schemas.microsoft.com/office/powerpoint/2010/main" val="1353659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Recently, the annual number of autologous and allogeneic transplants registration exceeds 5,500.</a:t>
            </a:r>
            <a:endParaRPr lang="ja-JP" altLang="ja-JP" dirty="0"/>
          </a:p>
        </p:txBody>
      </p:sp>
      <p:sp>
        <p:nvSpPr>
          <p:cNvPr id="12" name="スライド番号プレースホルダー 11">
            <a:extLst>
              <a:ext uri="{FF2B5EF4-FFF2-40B4-BE49-F238E27FC236}">
                <a16:creationId xmlns:a16="http://schemas.microsoft.com/office/drawing/2014/main" id="{49211399-A088-558B-9491-2D87A01FD9AB}"/>
              </a:ext>
            </a:extLst>
          </p:cNvPr>
          <p:cNvSpPr>
            <a:spLocks noGrp="1"/>
          </p:cNvSpPr>
          <p:nvPr>
            <p:ph type="sldNum" sz="quarter" idx="5"/>
          </p:nvPr>
        </p:nvSpPr>
        <p:spPr/>
        <p:txBody>
          <a:bodyPr/>
          <a:lstStyle/>
          <a:p>
            <a:fld id="{80C736B6-7E3E-4D0D-AA13-4A618FE8F5D4}" type="slidenum">
              <a:rPr lang="ja-JP" altLang="en-US" smtClean="0"/>
              <a:pPr/>
              <a:t>4</a:t>
            </a:fld>
            <a:endParaRPr lang="ja-JP" altLang="en-US"/>
          </a:p>
        </p:txBody>
      </p:sp>
      <p:sp>
        <p:nvSpPr>
          <p:cNvPr id="15" name="スライド イメージ プレースホルダー 14">
            <a:extLst>
              <a:ext uri="{FF2B5EF4-FFF2-40B4-BE49-F238E27FC236}">
                <a16:creationId xmlns:a16="http://schemas.microsoft.com/office/drawing/2014/main" id="{D0FF7F8F-6354-D535-02D6-1C563572F1A5}"/>
              </a:ext>
            </a:extLst>
          </p:cNvPr>
          <p:cNvSpPr>
            <a:spLocks noGrp="1" noRot="1" noChangeAspect="1"/>
          </p:cNvSpPr>
          <p:nvPr>
            <p:ph type="sldImg"/>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70000" lnSpcReduction="20000"/>
          </a:bodyPr>
          <a:lstStyle/>
          <a:p>
            <a:r>
              <a:rPr lang="en-US" altLang="ja-JP" sz="1300" dirty="0"/>
              <a:t>The survival probability at 100 days after transplantation in the advanced risk group of patients with leukemia has shown improving trends over the last 10 years in the subgroup of recipients aged 49 years or younger (&lt;50) . In the subgroup of recipients aged 50 years or older (≥50) , the number of transplants increased and the outcome of transplantation improved, when compared with the situation 10 years ago.  </a:t>
            </a:r>
            <a:endParaRPr lang="ja-JP" altLang="ja-JP" sz="1300" dirty="0"/>
          </a:p>
          <a:p>
            <a:r>
              <a:rPr lang="en-US" altLang="ja-JP" dirty="0"/>
              <a:t> </a:t>
            </a:r>
          </a:p>
          <a:p>
            <a:endParaRPr lang="ja-JP" altLang="ja-JP" dirty="0"/>
          </a:p>
          <a:p>
            <a:r>
              <a:rPr lang="en-US" altLang="ja-JP" dirty="0"/>
              <a:t>※This table shows the results of analysis performed on patients who received first transplants. </a:t>
            </a:r>
          </a:p>
          <a:p>
            <a:r>
              <a:rPr lang="en-US" altLang="ja-JP" sz="1000" dirty="0"/>
              <a:t>※The dotted lines (…) indicate the survival probabilities calculated when the number of transplants was below 100.</a:t>
            </a:r>
          </a:p>
          <a:p>
            <a:r>
              <a:rPr lang="en-US" altLang="ja-JP" sz="1000" dirty="0"/>
              <a:t> </a:t>
            </a:r>
          </a:p>
          <a:p>
            <a:r>
              <a:rPr lang="en-US" altLang="ja-JP" sz="1000" dirty="0"/>
              <a:t>―≪Disease risk status at transplantation≫―</a:t>
            </a:r>
          </a:p>
          <a:p>
            <a:r>
              <a:rPr lang="en-US" altLang="ja-JP" sz="1000" dirty="0"/>
              <a:t>■Standard Risk Group </a:t>
            </a:r>
          </a:p>
          <a:p>
            <a:r>
              <a:rPr lang="en-US" altLang="ja-JP" sz="1000" dirty="0"/>
              <a:t>    </a:t>
            </a:r>
            <a:r>
              <a:rPr lang="ja-JP" altLang="en-US" sz="1000" dirty="0"/>
              <a:t>・</a:t>
            </a:r>
            <a:r>
              <a:rPr lang="en-US" altLang="ja-JP" sz="1000" dirty="0"/>
              <a:t>AML (first complete remission[1CR]</a:t>
            </a:r>
            <a:r>
              <a:rPr lang="ja-JP" altLang="en-US" sz="1000" dirty="0"/>
              <a:t>／</a:t>
            </a:r>
            <a:r>
              <a:rPr lang="en-US" altLang="ja-JP" sz="1000" dirty="0"/>
              <a:t>second complete remission[2CR]) </a:t>
            </a:r>
          </a:p>
          <a:p>
            <a:r>
              <a:rPr lang="en-US" altLang="ja-JP" sz="1000" dirty="0"/>
              <a:t>    </a:t>
            </a:r>
            <a:r>
              <a:rPr lang="ja-JP" altLang="en-US" sz="1000" dirty="0"/>
              <a:t>・</a:t>
            </a:r>
            <a:r>
              <a:rPr lang="en-US" altLang="ja-JP" sz="1000" dirty="0"/>
              <a:t>ALL  (1CR) </a:t>
            </a:r>
          </a:p>
          <a:p>
            <a:r>
              <a:rPr lang="en-US" altLang="ja-JP" sz="1000" dirty="0"/>
              <a:t>    </a:t>
            </a:r>
            <a:r>
              <a:rPr lang="ja-JP" altLang="en-US" sz="1000" dirty="0"/>
              <a:t>・</a:t>
            </a:r>
            <a:r>
              <a:rPr lang="en-US" altLang="ja-JP" sz="1000" dirty="0"/>
              <a:t>CML (complete hematologic response (CHR) </a:t>
            </a:r>
            <a:r>
              <a:rPr lang="ja-JP" altLang="en-US" sz="1000" dirty="0"/>
              <a:t>／</a:t>
            </a:r>
            <a:r>
              <a:rPr lang="en-US" altLang="ja-JP" sz="1000" dirty="0"/>
              <a:t>first chronic phase[1CP]) </a:t>
            </a:r>
          </a:p>
          <a:p>
            <a:r>
              <a:rPr lang="en-US" altLang="ja-JP" sz="1000" dirty="0"/>
              <a:t>    </a:t>
            </a:r>
            <a:r>
              <a:rPr lang="ja-JP" altLang="en-US" sz="1000" dirty="0"/>
              <a:t>・</a:t>
            </a:r>
            <a:r>
              <a:rPr lang="en-US" altLang="ja-JP" sz="1000" dirty="0"/>
              <a:t>MDS (WHO 2017 classification</a:t>
            </a:r>
            <a:r>
              <a:rPr lang="ja-JP" altLang="en-US" sz="1000" dirty="0"/>
              <a:t>： </a:t>
            </a:r>
            <a:r>
              <a:rPr lang="en-US" altLang="ja-JP" sz="1000" dirty="0"/>
              <a:t>MDS with single lineage dysplasia</a:t>
            </a:r>
            <a:r>
              <a:rPr lang="ja-JP" altLang="en-US" sz="1000" dirty="0"/>
              <a:t>／</a:t>
            </a:r>
            <a:r>
              <a:rPr lang="en-US" altLang="ja-JP" sz="1000" dirty="0"/>
              <a:t>MDS-RS and single lineage dysplasia</a:t>
            </a:r>
          </a:p>
          <a:p>
            <a:r>
              <a:rPr lang="ja-JP" altLang="en-US" sz="1000" dirty="0"/>
              <a:t>／</a:t>
            </a:r>
            <a:r>
              <a:rPr lang="en-US" altLang="ja-JP" sz="1000" dirty="0"/>
              <a:t>MDS-RS and multilineage dysplasia</a:t>
            </a:r>
          </a:p>
          <a:p>
            <a:r>
              <a:rPr lang="ja-JP" altLang="en-US" sz="1000" dirty="0"/>
              <a:t>／</a:t>
            </a:r>
            <a:r>
              <a:rPr lang="en-US" altLang="ja-JP" sz="1000" dirty="0"/>
              <a:t>MDS with multilineage dysplasia</a:t>
            </a:r>
          </a:p>
          <a:p>
            <a:r>
              <a:rPr lang="ja-JP" altLang="en-US" sz="1000" dirty="0"/>
              <a:t>／</a:t>
            </a:r>
            <a:r>
              <a:rPr lang="en-US" altLang="ja-JP" sz="1000" dirty="0"/>
              <a:t>MDS with isolated del (5q) </a:t>
            </a:r>
          </a:p>
          <a:p>
            <a:r>
              <a:rPr lang="ja-JP" altLang="en-US" sz="1000" dirty="0"/>
              <a:t>／</a:t>
            </a:r>
            <a:r>
              <a:rPr lang="en-US" altLang="ja-JP" sz="1000" dirty="0"/>
              <a:t>MDS, unclassifiable</a:t>
            </a:r>
          </a:p>
          <a:p>
            <a:r>
              <a:rPr lang="ja-JP" altLang="en-US" sz="1000" dirty="0"/>
              <a:t>／</a:t>
            </a:r>
            <a:r>
              <a:rPr lang="en-US" altLang="ja-JP" sz="1000" dirty="0"/>
              <a:t>Refractory cytopenia of childhood (provisional entity) </a:t>
            </a:r>
          </a:p>
          <a:p>
            <a:r>
              <a:rPr lang="en-US" altLang="ja-JP" sz="1000" dirty="0"/>
              <a:t>WHO old classification, FAB classification</a:t>
            </a:r>
            <a:r>
              <a:rPr lang="ja-JP" altLang="en-US" sz="1000" dirty="0"/>
              <a:t>：</a:t>
            </a:r>
            <a:r>
              <a:rPr lang="en-US" altLang="ja-JP" sz="1000" dirty="0"/>
              <a:t>refractory anemia[RA] </a:t>
            </a:r>
            <a:r>
              <a:rPr lang="ja-JP" altLang="en-US" sz="1000" dirty="0"/>
              <a:t>／</a:t>
            </a:r>
            <a:r>
              <a:rPr lang="en-US" altLang="ja-JP" sz="1000" dirty="0"/>
              <a:t>refractory anemia with ring </a:t>
            </a:r>
            <a:r>
              <a:rPr lang="en-US" altLang="ja-JP" sz="1000" dirty="0" err="1"/>
              <a:t>sideroblasts</a:t>
            </a:r>
            <a:r>
              <a:rPr lang="en-US" altLang="ja-JP" sz="1000" dirty="0"/>
              <a:t>[RARS]</a:t>
            </a:r>
            <a:r>
              <a:rPr lang="ja-JP" altLang="en-US" sz="1000" dirty="0"/>
              <a:t>／</a:t>
            </a:r>
            <a:r>
              <a:rPr lang="en-US" altLang="ja-JP" sz="1000" dirty="0"/>
              <a:t>refractory</a:t>
            </a:r>
          </a:p>
          <a:p>
            <a:r>
              <a:rPr lang="en-US" altLang="ja-JP" sz="1000" dirty="0"/>
              <a:t>cytopenia with multilineage dysplasia[RCMD]</a:t>
            </a:r>
            <a:r>
              <a:rPr lang="ja-JP" altLang="en-US" sz="1000" dirty="0"/>
              <a:t>／</a:t>
            </a:r>
            <a:r>
              <a:rPr lang="en-US" altLang="ja-JP" sz="1000" dirty="0"/>
              <a:t>refractory cytopenia with multilineage dysplasia and ringed </a:t>
            </a:r>
            <a:r>
              <a:rPr lang="en-US" altLang="ja-JP" sz="1000" dirty="0" err="1"/>
              <a:t>sideroblasts</a:t>
            </a:r>
            <a:r>
              <a:rPr lang="en-US" altLang="ja-JP" sz="1000" dirty="0"/>
              <a:t>[RCMD-RS]</a:t>
            </a:r>
            <a:r>
              <a:rPr lang="ja-JP" altLang="en-US" sz="1000" dirty="0"/>
              <a:t>／</a:t>
            </a:r>
            <a:r>
              <a:rPr lang="en-US" altLang="ja-JP" sz="1000" dirty="0"/>
              <a:t>myelodysplastic syndrome associated</a:t>
            </a:r>
          </a:p>
          <a:p>
            <a:r>
              <a:rPr lang="en-US" altLang="ja-JP" sz="1000" dirty="0"/>
              <a:t>with isolated del</a:t>
            </a:r>
            <a:r>
              <a:rPr lang="ja-JP" altLang="en-US" sz="1000" dirty="0"/>
              <a:t> </a:t>
            </a:r>
            <a:r>
              <a:rPr lang="en-US" altLang="ja-JP" sz="1000" dirty="0"/>
              <a:t>(5q) chromosome abnormality[5q−syndrome]) </a:t>
            </a:r>
          </a:p>
          <a:p>
            <a:r>
              <a:rPr lang="en-US" altLang="ja-JP" sz="1000" dirty="0"/>
              <a:t>■Advanced Risk Group </a:t>
            </a:r>
          </a:p>
          <a:p>
            <a:r>
              <a:rPr lang="en-US" altLang="ja-JP" sz="1000" dirty="0"/>
              <a:t>    </a:t>
            </a:r>
            <a:r>
              <a:rPr lang="ja-JP" altLang="en-US" sz="1000" dirty="0"/>
              <a:t>・</a:t>
            </a:r>
            <a:r>
              <a:rPr lang="en-US" altLang="ja-JP" sz="1000" dirty="0"/>
              <a:t>all other conditions</a:t>
            </a:r>
          </a:p>
          <a:p>
            <a:r>
              <a:rPr lang="en-US" altLang="ja-JP" sz="1000" dirty="0"/>
              <a:t>―――――――――――――――――――――</a:t>
            </a:r>
          </a:p>
        </p:txBody>
      </p:sp>
      <p:sp>
        <p:nvSpPr>
          <p:cNvPr id="2" name="スライド番号プレースホルダー 1">
            <a:extLst>
              <a:ext uri="{FF2B5EF4-FFF2-40B4-BE49-F238E27FC236}">
                <a16:creationId xmlns:a16="http://schemas.microsoft.com/office/drawing/2014/main" id="{9458C327-4F4A-F4FA-C99F-C3B6D55934B2}"/>
              </a:ext>
            </a:extLst>
          </p:cNvPr>
          <p:cNvSpPr>
            <a:spLocks noGrp="1"/>
          </p:cNvSpPr>
          <p:nvPr>
            <p:ph type="sldNum" sz="quarter" idx="5"/>
          </p:nvPr>
        </p:nvSpPr>
        <p:spPr/>
        <p:txBody>
          <a:bodyPr/>
          <a:lstStyle/>
          <a:p>
            <a:fld id="{80C736B6-7E3E-4D0D-AA13-4A618FE8F5D4}" type="slidenum">
              <a:rPr lang="ja-JP" altLang="en-US" smtClean="0"/>
              <a:pPr/>
              <a:t>40</a:t>
            </a:fld>
            <a:endParaRPr lang="ja-JP" altLang="en-US"/>
          </a:p>
        </p:txBody>
      </p:sp>
      <p:sp>
        <p:nvSpPr>
          <p:cNvPr id="13" name="スライド イメージ プレースホルダー 12">
            <a:extLst>
              <a:ext uri="{FF2B5EF4-FFF2-40B4-BE49-F238E27FC236}">
                <a16:creationId xmlns:a16="http://schemas.microsoft.com/office/drawing/2014/main" id="{D4252143-75C8-1A0F-76E1-7ADB22ACB019}"/>
              </a:ext>
            </a:extLst>
          </p:cNvPr>
          <p:cNvSpPr>
            <a:spLocks noGrp="1" noRot="1" noChangeAspect="1"/>
          </p:cNvSpPr>
          <p:nvPr>
            <p:ph type="sldImg"/>
          </p:nvPr>
        </p:nvSpPr>
        <p:spPr>
          <a:xfrm>
            <a:off x="2125663" y="0"/>
            <a:ext cx="5614987" cy="4211638"/>
          </a:xfrm>
        </p:spPr>
      </p:sp>
    </p:spTree>
    <p:extLst>
      <p:ext uri="{BB962C8B-B14F-4D97-AF65-F5344CB8AC3E}">
        <p14:creationId xmlns:p14="http://schemas.microsoft.com/office/powerpoint/2010/main" val="2550563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77500" lnSpcReduction="20000"/>
          </a:bodyPr>
          <a:lstStyle/>
          <a:p>
            <a:r>
              <a:rPr lang="en-US" altLang="ja-JP" sz="1200" dirty="0"/>
              <a:t>The survival probabilities at 365 days (1 year) after transplantation in patients with leukemia have shown improving trends in recent years.</a:t>
            </a:r>
          </a:p>
          <a:p>
            <a:r>
              <a:rPr lang="en-US" altLang="ja-JP" sz="1200" dirty="0"/>
              <a:t>Comparison of the younger patients and the older patients in each risk group has revealed that the outcome of transplantation is better in the younger patient group.</a:t>
            </a:r>
          </a:p>
          <a:p>
            <a:r>
              <a:rPr lang="en-US" altLang="ja-JP" dirty="0"/>
              <a:t> </a:t>
            </a:r>
            <a:endParaRPr lang="ja-JP" altLang="ja-JP" dirty="0"/>
          </a:p>
          <a:p>
            <a:endParaRPr lang="ja-JP"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r>
              <a:rPr lang="en-US" altLang="ja-JP" dirty="0"/>
              <a:t> </a:t>
            </a:r>
          </a:p>
          <a:p>
            <a:r>
              <a:rPr lang="en-US" altLang="ja-JP" dirty="0"/>
              <a:t>―≪Disease risk status at transplantation≫―</a:t>
            </a:r>
          </a:p>
          <a:p>
            <a:r>
              <a:rPr lang="en-US" altLang="ja-JP" dirty="0"/>
              <a:t>■Standard Risk Group </a:t>
            </a:r>
          </a:p>
          <a:p>
            <a:r>
              <a:rPr lang="en-US" altLang="ja-JP" dirty="0"/>
              <a:t>    </a:t>
            </a:r>
            <a:r>
              <a:rPr lang="ja-JP" altLang="en-US" dirty="0"/>
              <a:t>・</a:t>
            </a:r>
            <a:r>
              <a:rPr lang="en-US" altLang="ja-JP" dirty="0"/>
              <a:t>AML (first complete remission[1CR]</a:t>
            </a:r>
            <a:r>
              <a:rPr lang="ja-JP" altLang="en-US" dirty="0"/>
              <a:t>／</a:t>
            </a:r>
            <a:r>
              <a:rPr lang="en-US" altLang="ja-JP" dirty="0"/>
              <a:t>second complete remission[2CR]) </a:t>
            </a:r>
          </a:p>
          <a:p>
            <a:r>
              <a:rPr lang="en-US" altLang="ja-JP" dirty="0"/>
              <a:t>    </a:t>
            </a:r>
            <a:r>
              <a:rPr lang="ja-JP" altLang="en-US" dirty="0"/>
              <a:t>・</a:t>
            </a:r>
            <a:r>
              <a:rPr lang="en-US" altLang="ja-JP" dirty="0"/>
              <a:t>ALL  (1CR) </a:t>
            </a:r>
          </a:p>
          <a:p>
            <a:r>
              <a:rPr lang="en-US" altLang="ja-JP" dirty="0"/>
              <a:t>    </a:t>
            </a:r>
            <a:r>
              <a:rPr lang="ja-JP" altLang="en-US" dirty="0"/>
              <a:t>・</a:t>
            </a:r>
            <a:r>
              <a:rPr lang="en-US" altLang="ja-JP" dirty="0"/>
              <a:t>CML (complete hematologic response (CHR) </a:t>
            </a:r>
            <a:r>
              <a:rPr lang="ja-JP" altLang="en-US" dirty="0"/>
              <a:t>／</a:t>
            </a:r>
            <a:r>
              <a:rPr lang="en-US" altLang="ja-JP" dirty="0"/>
              <a:t>first chronic phase[1CP]) </a:t>
            </a:r>
          </a:p>
          <a:p>
            <a:r>
              <a:rPr lang="en-US" altLang="ja-JP" dirty="0"/>
              <a:t>    </a:t>
            </a:r>
            <a:r>
              <a:rPr lang="ja-JP" altLang="en-US" dirty="0"/>
              <a:t>・</a:t>
            </a:r>
            <a:r>
              <a:rPr lang="en-US" altLang="ja-JP" dirty="0"/>
              <a:t>MDS (WHO 2017 classification</a:t>
            </a:r>
            <a:r>
              <a:rPr lang="ja-JP" altLang="en-US" dirty="0"/>
              <a:t>： </a:t>
            </a:r>
            <a:r>
              <a:rPr lang="en-US" altLang="ja-JP" dirty="0"/>
              <a:t>MDS with single lineage dysplasia</a:t>
            </a:r>
            <a:r>
              <a:rPr lang="ja-JP" altLang="en-US" dirty="0"/>
              <a:t>／</a:t>
            </a:r>
            <a:r>
              <a:rPr lang="en-US" altLang="ja-JP" dirty="0"/>
              <a:t>MDS-RS and single lineage dysplasia</a:t>
            </a:r>
          </a:p>
          <a:p>
            <a:r>
              <a:rPr lang="ja-JP" altLang="en-US" dirty="0"/>
              <a:t>／</a:t>
            </a:r>
            <a:r>
              <a:rPr lang="en-US" altLang="ja-JP" dirty="0"/>
              <a:t>MDS-RS and multilineage dysplasia</a:t>
            </a:r>
          </a:p>
          <a:p>
            <a:r>
              <a:rPr lang="ja-JP" altLang="en-US" dirty="0"/>
              <a:t>／</a:t>
            </a:r>
            <a:r>
              <a:rPr lang="en-US" altLang="ja-JP" dirty="0"/>
              <a:t>MDS with multilineage dysplasia</a:t>
            </a:r>
          </a:p>
          <a:p>
            <a:r>
              <a:rPr lang="ja-JP" altLang="en-US" dirty="0"/>
              <a:t>／</a:t>
            </a:r>
            <a:r>
              <a:rPr lang="en-US" altLang="ja-JP" dirty="0"/>
              <a:t>MDS with isolated del (5q) </a:t>
            </a:r>
          </a:p>
          <a:p>
            <a:r>
              <a:rPr lang="ja-JP" altLang="en-US" dirty="0"/>
              <a:t>／</a:t>
            </a:r>
            <a:r>
              <a:rPr lang="en-US" altLang="ja-JP" dirty="0"/>
              <a:t>MDS, unclassifiable</a:t>
            </a:r>
          </a:p>
          <a:p>
            <a:r>
              <a:rPr lang="ja-JP" altLang="en-US" dirty="0"/>
              <a:t>／</a:t>
            </a:r>
            <a:r>
              <a:rPr lang="en-US" altLang="ja-JP" dirty="0"/>
              <a:t>Refractory cytopenia of childhood (provisional entity) </a:t>
            </a:r>
          </a:p>
          <a:p>
            <a:r>
              <a:rPr lang="en-US" altLang="ja-JP" dirty="0"/>
              <a:t>WHO old classification, FAB classification</a:t>
            </a:r>
            <a:r>
              <a:rPr lang="ja-JP" altLang="en-US" dirty="0"/>
              <a:t>：</a:t>
            </a:r>
            <a:r>
              <a:rPr lang="en-US" altLang="ja-JP" dirty="0"/>
              <a:t>refractory anemia[RA] </a:t>
            </a:r>
            <a:r>
              <a:rPr lang="ja-JP" altLang="en-US" dirty="0"/>
              <a:t>／</a:t>
            </a:r>
            <a:r>
              <a:rPr lang="en-US" altLang="ja-JP" dirty="0"/>
              <a:t>refractory anemia with ring </a:t>
            </a:r>
            <a:r>
              <a:rPr lang="en-US" altLang="ja-JP" dirty="0" err="1"/>
              <a:t>sideroblasts</a:t>
            </a:r>
            <a:r>
              <a:rPr lang="en-US" altLang="ja-JP" dirty="0"/>
              <a:t>[RARS]</a:t>
            </a:r>
            <a:r>
              <a:rPr lang="ja-JP" altLang="en-US" dirty="0"/>
              <a:t>／</a:t>
            </a:r>
            <a:r>
              <a:rPr lang="en-US" altLang="ja-JP" dirty="0"/>
              <a:t>refractory</a:t>
            </a:r>
          </a:p>
          <a:p>
            <a:r>
              <a:rPr lang="en-US" altLang="ja-JP" dirty="0"/>
              <a:t>cytopenia with multilineage dysplasia[RCMD]</a:t>
            </a:r>
            <a:r>
              <a:rPr lang="ja-JP" altLang="en-US" dirty="0"/>
              <a:t>／</a:t>
            </a:r>
            <a:r>
              <a:rPr lang="en-US" altLang="ja-JP" dirty="0"/>
              <a:t>refractory cytopenia with multilineage dysplasia and ringed </a:t>
            </a:r>
            <a:r>
              <a:rPr lang="en-US" altLang="ja-JP" dirty="0" err="1"/>
              <a:t>sideroblasts</a:t>
            </a:r>
            <a:r>
              <a:rPr lang="en-US" altLang="ja-JP" dirty="0"/>
              <a:t>[RCMD-RS]</a:t>
            </a:r>
            <a:r>
              <a:rPr lang="ja-JP" altLang="en-US" dirty="0"/>
              <a:t>／</a:t>
            </a:r>
            <a:r>
              <a:rPr lang="en-US" altLang="ja-JP" dirty="0"/>
              <a:t>myelodysplastic syndrome associated</a:t>
            </a:r>
          </a:p>
          <a:p>
            <a:r>
              <a:rPr lang="en-US" altLang="ja-JP" dirty="0"/>
              <a:t>with isolated del</a:t>
            </a:r>
            <a:r>
              <a:rPr lang="ja-JP" altLang="en-US" dirty="0"/>
              <a:t> </a:t>
            </a:r>
            <a:r>
              <a:rPr lang="en-US" altLang="ja-JP" dirty="0"/>
              <a:t>(5q) chromosome abnormality[5q−syndrome]) </a:t>
            </a:r>
          </a:p>
          <a:p>
            <a:r>
              <a:rPr lang="en-US" altLang="ja-JP" dirty="0"/>
              <a:t>■Advanced Risk Group </a:t>
            </a:r>
          </a:p>
          <a:p>
            <a:r>
              <a:rPr lang="en-US" altLang="ja-JP" dirty="0"/>
              <a:t>    </a:t>
            </a:r>
            <a:r>
              <a:rPr lang="ja-JP" altLang="en-US" dirty="0"/>
              <a:t>・</a:t>
            </a:r>
            <a:r>
              <a:rPr lang="en-US" altLang="ja-JP" dirty="0"/>
              <a:t>all other conditions</a:t>
            </a:r>
          </a:p>
          <a:p>
            <a:r>
              <a:rPr lang="en-US" altLang="ja-JP" dirty="0"/>
              <a:t>―――――――――――――――――――――</a:t>
            </a:r>
          </a:p>
        </p:txBody>
      </p:sp>
      <p:sp>
        <p:nvSpPr>
          <p:cNvPr id="2" name="スライド番号プレースホルダー 1">
            <a:extLst>
              <a:ext uri="{FF2B5EF4-FFF2-40B4-BE49-F238E27FC236}">
                <a16:creationId xmlns:a16="http://schemas.microsoft.com/office/drawing/2014/main" id="{E187A8DA-3041-851F-213B-7931276B4D9B}"/>
              </a:ext>
            </a:extLst>
          </p:cNvPr>
          <p:cNvSpPr>
            <a:spLocks noGrp="1"/>
          </p:cNvSpPr>
          <p:nvPr>
            <p:ph type="sldNum" sz="quarter" idx="5"/>
          </p:nvPr>
        </p:nvSpPr>
        <p:spPr/>
        <p:txBody>
          <a:bodyPr/>
          <a:lstStyle/>
          <a:p>
            <a:fld id="{80C736B6-7E3E-4D0D-AA13-4A618FE8F5D4}" type="slidenum">
              <a:rPr lang="ja-JP" altLang="en-US" smtClean="0"/>
              <a:pPr/>
              <a:t>41</a:t>
            </a:fld>
            <a:endParaRPr lang="ja-JP" altLang="en-US"/>
          </a:p>
        </p:txBody>
      </p:sp>
      <p:sp>
        <p:nvSpPr>
          <p:cNvPr id="7" name="スライド イメージ プレースホルダー 6">
            <a:extLst>
              <a:ext uri="{FF2B5EF4-FFF2-40B4-BE49-F238E27FC236}">
                <a16:creationId xmlns:a16="http://schemas.microsoft.com/office/drawing/2014/main" id="{D090D01A-7180-56E2-7F92-AE99D27C0368}"/>
              </a:ext>
            </a:extLst>
          </p:cNvPr>
          <p:cNvSpPr>
            <a:spLocks noGrp="1" noRot="1" noChangeAspect="1"/>
          </p:cNvSpPr>
          <p:nvPr>
            <p:ph type="sldImg"/>
          </p:nvPr>
        </p:nvSpPr>
        <p:spPr>
          <a:xfrm>
            <a:off x="2125663" y="0"/>
            <a:ext cx="5614987" cy="4211638"/>
          </a:xfrm>
        </p:spPr>
      </p:sp>
    </p:spTree>
    <p:extLst>
      <p:ext uri="{BB962C8B-B14F-4D97-AF65-F5344CB8AC3E}">
        <p14:creationId xmlns:p14="http://schemas.microsoft.com/office/powerpoint/2010/main" val="3957824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number of first autologous transplants registered from 1991 to 2022 is 40,746. Among patients who underwent first autologous transplantation between 1991 and 2022, the 5-year and 10-year probabilities (95%CI) of survival following transplant are 63%</a:t>
            </a:r>
            <a:r>
              <a:rPr lang="ja-JP" altLang="en-US" dirty="0"/>
              <a:t> </a:t>
            </a:r>
            <a:r>
              <a:rPr lang="en-US" altLang="ja-JP" dirty="0"/>
              <a:t>(63-64%) and 52%</a:t>
            </a:r>
            <a:r>
              <a:rPr lang="ja-JP" altLang="en-US" dirty="0"/>
              <a:t> </a:t>
            </a:r>
            <a:r>
              <a:rPr lang="en-US" altLang="ja-JP" dirty="0"/>
              <a:t>(51-53%), respectively.</a:t>
            </a:r>
          </a:p>
          <a:p>
            <a:r>
              <a:rPr lang="en-US" altLang="ja-JP" dirty="0"/>
              <a:t>The number of first allogeneic transplants registered from 1991 to 2022 is 66,697. Among patients who underwent first allogeneic transplantation between 1991 and 2022, the 5-year and 10-year probabilities (95%CI) of survival following transplant are  50%</a:t>
            </a:r>
            <a:r>
              <a:rPr lang="ja-JP" altLang="en-US" dirty="0"/>
              <a:t> </a:t>
            </a:r>
            <a:r>
              <a:rPr lang="en-US" altLang="ja-JP" dirty="0"/>
              <a:t>(49-50%) and 45%</a:t>
            </a:r>
            <a:r>
              <a:rPr lang="ja-JP" altLang="en-US" dirty="0"/>
              <a:t> </a:t>
            </a:r>
            <a:r>
              <a:rPr lang="en-US" altLang="ja-JP" dirty="0"/>
              <a:t>(45-46%), respectively. </a:t>
            </a:r>
          </a:p>
        </p:txBody>
      </p:sp>
      <p:sp>
        <p:nvSpPr>
          <p:cNvPr id="2" name="スライド番号プレースホルダー 1">
            <a:extLst>
              <a:ext uri="{FF2B5EF4-FFF2-40B4-BE49-F238E27FC236}">
                <a16:creationId xmlns:a16="http://schemas.microsoft.com/office/drawing/2014/main" id="{99A59783-AE03-CEDD-AB46-84A8032102FE}"/>
              </a:ext>
            </a:extLst>
          </p:cNvPr>
          <p:cNvSpPr>
            <a:spLocks noGrp="1"/>
          </p:cNvSpPr>
          <p:nvPr>
            <p:ph type="sldNum" sz="quarter" idx="5"/>
          </p:nvPr>
        </p:nvSpPr>
        <p:spPr/>
        <p:txBody>
          <a:bodyPr/>
          <a:lstStyle/>
          <a:p>
            <a:fld id="{80C736B6-7E3E-4D0D-AA13-4A618FE8F5D4}" type="slidenum">
              <a:rPr lang="ja-JP" altLang="en-US" smtClean="0"/>
              <a:pPr/>
              <a:t>42</a:t>
            </a:fld>
            <a:endParaRPr lang="ja-JP" altLang="en-US"/>
          </a:p>
        </p:txBody>
      </p:sp>
      <p:sp>
        <p:nvSpPr>
          <p:cNvPr id="6" name="スライド イメージ プレースホルダー 5">
            <a:extLst>
              <a:ext uri="{FF2B5EF4-FFF2-40B4-BE49-F238E27FC236}">
                <a16:creationId xmlns:a16="http://schemas.microsoft.com/office/drawing/2014/main" id="{D66DC8D2-55A1-3959-6986-956952CDCE83}"/>
              </a:ext>
            </a:extLst>
          </p:cNvPr>
          <p:cNvSpPr>
            <a:spLocks noGrp="1" noRot="1" noChangeAspect="1"/>
          </p:cNvSpPr>
          <p:nvPr>
            <p:ph type="sldImg"/>
          </p:nvPr>
        </p:nvSpPr>
        <p:spPr/>
      </p:sp>
    </p:spTree>
    <p:extLst>
      <p:ext uri="{BB962C8B-B14F-4D97-AF65-F5344CB8AC3E}">
        <p14:creationId xmlns:p14="http://schemas.microsoft.com/office/powerpoint/2010/main" val="3828876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allogeneic transplantation between 1991 and 2022, the 10-year probabilities (95%CI) of survival following transplant according by donor type and stem cell source are:</a:t>
            </a:r>
          </a:p>
          <a:p>
            <a:r>
              <a:rPr lang="en-US" altLang="ja-JP" dirty="0"/>
              <a:t>	</a:t>
            </a:r>
            <a:r>
              <a:rPr lang="ja-JP" altLang="ja-JP" dirty="0"/>
              <a:t>・</a:t>
            </a:r>
            <a:r>
              <a:rPr lang="en-US" altLang="ja-JP" dirty="0"/>
              <a:t>Bone marrow transplantation from related donors				(N=12,335) 	55%</a:t>
            </a:r>
            <a:r>
              <a:rPr lang="ja-JP" altLang="en-US" dirty="0"/>
              <a:t> </a:t>
            </a:r>
            <a:r>
              <a:rPr lang="en-US" altLang="ja-JP" dirty="0"/>
              <a:t>(54-56%) </a:t>
            </a:r>
            <a:endParaRPr lang="ja-JP" altLang="ja-JP" dirty="0"/>
          </a:p>
          <a:p>
            <a:r>
              <a:rPr lang="en-US" altLang="ja-JP" dirty="0"/>
              <a:t>	</a:t>
            </a:r>
            <a:r>
              <a:rPr lang="ja-JP" altLang="ja-JP" dirty="0"/>
              <a:t>・</a:t>
            </a:r>
            <a:r>
              <a:rPr lang="en-US" altLang="ja-JP" dirty="0"/>
              <a:t>Peripheral blood stem cell transplantation from related donors	 	(N=13,584)  	38%</a:t>
            </a:r>
            <a:r>
              <a:rPr lang="ja-JP" altLang="en-US" dirty="0"/>
              <a:t> </a:t>
            </a:r>
            <a:r>
              <a:rPr lang="en-US" altLang="ja-JP" dirty="0"/>
              <a:t>(37-39%) </a:t>
            </a:r>
            <a:endParaRPr lang="ja-JP" altLang="ja-JP" dirty="0"/>
          </a:p>
          <a:p>
            <a:r>
              <a:rPr lang="en-US" altLang="ja-JP" dirty="0"/>
              <a:t>	</a:t>
            </a:r>
            <a:r>
              <a:rPr lang="ja-JP" altLang="ja-JP" dirty="0"/>
              <a:t>・</a:t>
            </a:r>
            <a:r>
              <a:rPr lang="en-US" altLang="ja-JP" dirty="0"/>
              <a:t>Bone marrow transplantation from unrelated donors 			(N=22,530) </a:t>
            </a:r>
            <a:r>
              <a:rPr lang="ja-JP" altLang="en-US" dirty="0"/>
              <a:t>　</a:t>
            </a:r>
            <a:r>
              <a:rPr lang="en-US" altLang="ja-JP" dirty="0"/>
              <a:t>	47%</a:t>
            </a:r>
            <a:r>
              <a:rPr lang="ja-JP" altLang="en-US" dirty="0"/>
              <a:t> </a:t>
            </a:r>
            <a:r>
              <a:rPr lang="en-US" altLang="ja-JP" dirty="0"/>
              <a:t>(46-47%) </a:t>
            </a:r>
            <a:endParaRPr lang="ja-JP" altLang="ja-JP" dirty="0"/>
          </a:p>
          <a:p>
            <a:r>
              <a:rPr lang="en-US" altLang="ja-JP" dirty="0"/>
              <a:t>	</a:t>
            </a:r>
            <a:r>
              <a:rPr lang="ja-JP" altLang="ja-JP" dirty="0"/>
              <a:t>・</a:t>
            </a:r>
            <a:r>
              <a:rPr lang="en-US" altLang="ja-JP" dirty="0"/>
              <a:t>Peripheral blood stem cell transplantation from unrelated donors	(N=1,499)  	46%</a:t>
            </a:r>
            <a:r>
              <a:rPr lang="ja-JP" altLang="en-US" dirty="0"/>
              <a:t> </a:t>
            </a:r>
            <a:r>
              <a:rPr lang="en-US" altLang="ja-JP" dirty="0"/>
              <a:t>(41-52%) </a:t>
            </a:r>
            <a:endParaRPr lang="ja-JP" altLang="ja-JP" dirty="0"/>
          </a:p>
          <a:p>
            <a:r>
              <a:rPr lang="en-US" altLang="ja-JP" dirty="0"/>
              <a:t>	</a:t>
            </a:r>
            <a:r>
              <a:rPr lang="ja-JP" altLang="ja-JP" dirty="0"/>
              <a:t>・</a:t>
            </a:r>
            <a:r>
              <a:rPr lang="en-US" altLang="ja-JP" dirty="0"/>
              <a:t>Cord blood transplantation from unrelated donors 				(N=16,749)  	41%</a:t>
            </a:r>
            <a:r>
              <a:rPr lang="ja-JP" altLang="en-US" dirty="0"/>
              <a:t> </a:t>
            </a:r>
            <a:r>
              <a:rPr lang="en-US" altLang="ja-JP" dirty="0"/>
              <a:t>(40-41%) </a:t>
            </a:r>
            <a:endParaRPr lang="ja-JP" altLang="en-US" dirty="0"/>
          </a:p>
        </p:txBody>
      </p:sp>
      <p:sp>
        <p:nvSpPr>
          <p:cNvPr id="2" name="スライド番号プレースホルダー 1">
            <a:extLst>
              <a:ext uri="{FF2B5EF4-FFF2-40B4-BE49-F238E27FC236}">
                <a16:creationId xmlns:a16="http://schemas.microsoft.com/office/drawing/2014/main" id="{CC6EE572-9878-216D-BF6E-3E22F342E5D4}"/>
              </a:ext>
            </a:extLst>
          </p:cNvPr>
          <p:cNvSpPr>
            <a:spLocks noGrp="1"/>
          </p:cNvSpPr>
          <p:nvPr>
            <p:ph type="sldNum" sz="quarter" idx="5"/>
          </p:nvPr>
        </p:nvSpPr>
        <p:spPr/>
        <p:txBody>
          <a:bodyPr/>
          <a:lstStyle/>
          <a:p>
            <a:fld id="{80C736B6-7E3E-4D0D-AA13-4A618FE8F5D4}" type="slidenum">
              <a:rPr lang="ja-JP" altLang="en-US" smtClean="0"/>
              <a:pPr/>
              <a:t>43</a:t>
            </a:fld>
            <a:endParaRPr lang="ja-JP" altLang="en-US"/>
          </a:p>
        </p:txBody>
      </p:sp>
      <p:sp>
        <p:nvSpPr>
          <p:cNvPr id="10" name="スライド イメージ プレースホルダー 9">
            <a:extLst>
              <a:ext uri="{FF2B5EF4-FFF2-40B4-BE49-F238E27FC236}">
                <a16:creationId xmlns:a16="http://schemas.microsoft.com/office/drawing/2014/main" id="{4AAC913F-E5BF-C2E2-A665-C249A09A27C5}"/>
              </a:ext>
            </a:extLst>
          </p:cNvPr>
          <p:cNvSpPr>
            <a:spLocks noGrp="1" noRot="1" noChangeAspect="1"/>
          </p:cNvSpPr>
          <p:nvPr>
            <p:ph type="sldImg"/>
          </p:nvPr>
        </p:nvSpPr>
        <p:spPr/>
      </p:sp>
    </p:spTree>
    <p:extLst>
      <p:ext uri="{BB962C8B-B14F-4D97-AF65-F5344CB8AC3E}">
        <p14:creationId xmlns:p14="http://schemas.microsoft.com/office/powerpoint/2010/main" val="3001365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or allogeneic transplantation for leukemia between 1991 and 2022, the 10-year probabilities (95%CI) of survival following transplant are:</a:t>
            </a:r>
          </a:p>
          <a:p>
            <a:r>
              <a:rPr lang="en-US" altLang="ja-JP" dirty="0"/>
              <a:t>	</a:t>
            </a:r>
            <a:r>
              <a:rPr lang="ja-JP" altLang="en-US" dirty="0"/>
              <a:t>・</a:t>
            </a:r>
            <a:r>
              <a:rPr lang="en-US" altLang="ja-JP" dirty="0"/>
              <a:t>Acute myeloid leukemia				(N=26,970) 	42%	 (41-42%) </a:t>
            </a:r>
            <a:endParaRPr lang="ja-JP" altLang="en-US" dirty="0"/>
          </a:p>
          <a:p>
            <a:r>
              <a:rPr lang="en-US" altLang="ja-JP" dirty="0"/>
              <a:t>	</a:t>
            </a:r>
            <a:r>
              <a:rPr lang="ja-JP" altLang="en-US" dirty="0"/>
              <a:t>・</a:t>
            </a:r>
            <a:r>
              <a:rPr lang="en-US" altLang="ja-JP" dirty="0"/>
              <a:t>Acute lymphoblastic leukemia			(N=13,942)	48%	 (48-49%) </a:t>
            </a:r>
            <a:endParaRPr lang="ja-JP" altLang="en-US" dirty="0"/>
          </a:p>
          <a:p>
            <a:r>
              <a:rPr lang="en-US" altLang="ja-JP" dirty="0"/>
              <a:t>	</a:t>
            </a:r>
            <a:r>
              <a:rPr lang="ja-JP" altLang="en-US" dirty="0"/>
              <a:t>・</a:t>
            </a:r>
            <a:r>
              <a:rPr lang="en-US" altLang="ja-JP" dirty="0"/>
              <a:t>Adult T-cell leukemia				(N=2,999)	26%</a:t>
            </a:r>
            <a:r>
              <a:rPr lang="ja-JP" altLang="en-US" dirty="0"/>
              <a:t> </a:t>
            </a:r>
            <a:r>
              <a:rPr lang="en-US" altLang="ja-JP" dirty="0"/>
              <a:t>(24-28%) </a:t>
            </a:r>
            <a:endParaRPr lang="ja-JP" altLang="en-US" dirty="0"/>
          </a:p>
          <a:p>
            <a:r>
              <a:rPr lang="en-US" altLang="ja-JP" dirty="0"/>
              <a:t>	</a:t>
            </a:r>
            <a:r>
              <a:rPr lang="ja-JP" altLang="en-US" dirty="0"/>
              <a:t>・</a:t>
            </a:r>
            <a:r>
              <a:rPr lang="en-US" altLang="ja-JP" dirty="0"/>
              <a:t>Chronic myelogenous leukemia		(N=3,855)	55%</a:t>
            </a:r>
            <a:r>
              <a:rPr lang="ja-JP" altLang="en-US" dirty="0"/>
              <a:t> </a:t>
            </a:r>
            <a:r>
              <a:rPr lang="en-US" altLang="ja-JP" dirty="0"/>
              <a:t>(54-57%) </a:t>
            </a:r>
            <a:endParaRPr lang="ja-JP" altLang="en-US" dirty="0"/>
          </a:p>
          <a:p>
            <a:r>
              <a:rPr lang="en-US" altLang="ja-JP" dirty="0"/>
              <a:t>	</a:t>
            </a:r>
            <a:r>
              <a:rPr lang="ja-JP" altLang="en-US" dirty="0"/>
              <a:t>・</a:t>
            </a:r>
            <a:r>
              <a:rPr lang="en-US" altLang="ja-JP" dirty="0"/>
              <a:t>Myelodysplastic syndrome 			(N=7,560)	42%</a:t>
            </a:r>
            <a:r>
              <a:rPr lang="ja-JP" altLang="en-US" dirty="0"/>
              <a:t> </a:t>
            </a:r>
            <a:r>
              <a:rPr lang="en-US" altLang="ja-JP" dirty="0"/>
              <a:t>(41-44%) </a:t>
            </a:r>
            <a:endParaRPr lang="ja-JP" altLang="en-US" dirty="0"/>
          </a:p>
          <a:p>
            <a:endParaRPr lang="en-US" altLang="ja-JP" dirty="0"/>
          </a:p>
        </p:txBody>
      </p:sp>
      <p:sp>
        <p:nvSpPr>
          <p:cNvPr id="2" name="スライド番号プレースホルダー 1">
            <a:extLst>
              <a:ext uri="{FF2B5EF4-FFF2-40B4-BE49-F238E27FC236}">
                <a16:creationId xmlns:a16="http://schemas.microsoft.com/office/drawing/2014/main" id="{1B6E65D8-025F-4A68-EAE8-9C93015965FB}"/>
              </a:ext>
            </a:extLst>
          </p:cNvPr>
          <p:cNvSpPr>
            <a:spLocks noGrp="1"/>
          </p:cNvSpPr>
          <p:nvPr>
            <p:ph type="sldNum" sz="quarter" idx="5"/>
          </p:nvPr>
        </p:nvSpPr>
        <p:spPr/>
        <p:txBody>
          <a:bodyPr/>
          <a:lstStyle/>
          <a:p>
            <a:fld id="{80C736B6-7E3E-4D0D-AA13-4A618FE8F5D4}" type="slidenum">
              <a:rPr lang="ja-JP" altLang="en-US" smtClean="0"/>
              <a:pPr/>
              <a:t>44</a:t>
            </a:fld>
            <a:endParaRPr lang="ja-JP" altLang="en-US"/>
          </a:p>
        </p:txBody>
      </p:sp>
      <p:sp>
        <p:nvSpPr>
          <p:cNvPr id="6" name="スライド イメージ プレースホルダー 5">
            <a:extLst>
              <a:ext uri="{FF2B5EF4-FFF2-40B4-BE49-F238E27FC236}">
                <a16:creationId xmlns:a16="http://schemas.microsoft.com/office/drawing/2014/main" id="{67FB787C-76A0-1654-389B-2BF28274747B}"/>
              </a:ext>
            </a:extLst>
          </p:cNvPr>
          <p:cNvSpPr>
            <a:spLocks noGrp="1" noRot="1" noChangeAspect="1"/>
          </p:cNvSpPr>
          <p:nvPr>
            <p:ph type="sldImg"/>
          </p:nvPr>
        </p:nvSpPr>
        <p:spPr/>
      </p:sp>
    </p:spTree>
    <p:extLst>
      <p:ext uri="{BB962C8B-B14F-4D97-AF65-F5344CB8AC3E}">
        <p14:creationId xmlns:p14="http://schemas.microsoft.com/office/powerpoint/2010/main" val="3085500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or allogeneic transplantation for lymphoma or plasma cell neoplasms including multiple myeloma between 1991 and 2022, the 10-year probabilities (95%CI) of survival following transplant are:</a:t>
            </a:r>
          </a:p>
          <a:p>
            <a:r>
              <a:rPr lang="en-US" altLang="ja-JP" dirty="0"/>
              <a:t>	</a:t>
            </a:r>
            <a:r>
              <a:rPr lang="ja-JP" altLang="en-US" dirty="0"/>
              <a:t>・</a:t>
            </a:r>
            <a:r>
              <a:rPr lang="en-US" altLang="ja-JP" dirty="0"/>
              <a:t>Non-Hodgkin lymphoma							(N=23,243) 	51%</a:t>
            </a:r>
            <a:r>
              <a:rPr lang="ja-JP" altLang="en-US" dirty="0"/>
              <a:t> </a:t>
            </a:r>
            <a:r>
              <a:rPr lang="en-US" altLang="ja-JP" dirty="0"/>
              <a:t>(50-51%) </a:t>
            </a:r>
            <a:endParaRPr lang="ja-JP" altLang="en-US" dirty="0"/>
          </a:p>
          <a:p>
            <a:r>
              <a:rPr lang="en-US" altLang="ja-JP" dirty="0"/>
              <a:t>	</a:t>
            </a:r>
            <a:r>
              <a:rPr lang="ja-JP" altLang="en-US" dirty="0"/>
              <a:t>・</a:t>
            </a:r>
            <a:r>
              <a:rPr lang="en-US" altLang="ja-JP" dirty="0"/>
              <a:t>Hodgkin lymphoma 								(N=1,810)	64%</a:t>
            </a:r>
            <a:r>
              <a:rPr lang="ja-JP" altLang="en-US" dirty="0"/>
              <a:t> </a:t>
            </a:r>
            <a:r>
              <a:rPr lang="en-US" altLang="ja-JP" dirty="0"/>
              <a:t>(61-66%) </a:t>
            </a:r>
            <a:endParaRPr lang="ja-JP" altLang="en-US" dirty="0"/>
          </a:p>
          <a:p>
            <a:r>
              <a:rPr lang="en-US" altLang="ja-JP" dirty="0"/>
              <a:t>	</a:t>
            </a:r>
            <a:r>
              <a:rPr lang="ja-JP" altLang="en-US" dirty="0"/>
              <a:t>・</a:t>
            </a:r>
            <a:r>
              <a:rPr lang="en-US" altLang="ja-JP" dirty="0"/>
              <a:t>Plasma cell neoplasms including multiple myeloma		(N=13,097) 	44%</a:t>
            </a:r>
            <a:r>
              <a:rPr lang="ja-JP" altLang="en-US" dirty="0"/>
              <a:t> </a:t>
            </a:r>
            <a:r>
              <a:rPr lang="en-US" altLang="ja-JP" dirty="0"/>
              <a:t>(43-46%) </a:t>
            </a:r>
            <a:endParaRPr lang="ja-JP" altLang="en-US" dirty="0"/>
          </a:p>
          <a:p>
            <a:endParaRPr lang="en-US" altLang="ja-JP" dirty="0"/>
          </a:p>
        </p:txBody>
      </p:sp>
      <p:sp>
        <p:nvSpPr>
          <p:cNvPr id="2" name="スライド番号プレースホルダー 1">
            <a:extLst>
              <a:ext uri="{FF2B5EF4-FFF2-40B4-BE49-F238E27FC236}">
                <a16:creationId xmlns:a16="http://schemas.microsoft.com/office/drawing/2014/main" id="{B3479148-81E7-3667-22BB-2E77E961AA8D}"/>
              </a:ext>
            </a:extLst>
          </p:cNvPr>
          <p:cNvSpPr>
            <a:spLocks noGrp="1"/>
          </p:cNvSpPr>
          <p:nvPr>
            <p:ph type="sldNum" sz="quarter" idx="5"/>
          </p:nvPr>
        </p:nvSpPr>
        <p:spPr/>
        <p:txBody>
          <a:bodyPr/>
          <a:lstStyle/>
          <a:p>
            <a:fld id="{80C736B6-7E3E-4D0D-AA13-4A618FE8F5D4}" type="slidenum">
              <a:rPr lang="ja-JP" altLang="en-US" smtClean="0"/>
              <a:pPr/>
              <a:t>45</a:t>
            </a:fld>
            <a:endParaRPr lang="ja-JP" altLang="en-US"/>
          </a:p>
        </p:txBody>
      </p:sp>
      <p:sp>
        <p:nvSpPr>
          <p:cNvPr id="6" name="スライド イメージ プレースホルダー 5">
            <a:extLst>
              <a:ext uri="{FF2B5EF4-FFF2-40B4-BE49-F238E27FC236}">
                <a16:creationId xmlns:a16="http://schemas.microsoft.com/office/drawing/2014/main" id="{53C8E651-4012-CFE1-E4FC-B16F8EED50F6}"/>
              </a:ext>
            </a:extLst>
          </p:cNvPr>
          <p:cNvSpPr>
            <a:spLocks noGrp="1" noRot="1" noChangeAspect="1"/>
          </p:cNvSpPr>
          <p:nvPr>
            <p:ph type="sldImg"/>
          </p:nvPr>
        </p:nvSpPr>
        <p:spPr/>
      </p:sp>
    </p:spTree>
    <p:extLst>
      <p:ext uri="{BB962C8B-B14F-4D97-AF65-F5344CB8AC3E}">
        <p14:creationId xmlns:p14="http://schemas.microsoft.com/office/powerpoint/2010/main" val="3228444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transplantation for acute myeloid leukemia between 1991 and 2022, the 10-year probabilities (95%CI) of survival following transplant are:</a:t>
            </a:r>
          </a:p>
          <a:p>
            <a:r>
              <a:rPr lang="en-US" altLang="ja-JP" dirty="0"/>
              <a:t>	</a:t>
            </a:r>
            <a:r>
              <a:rPr lang="ja-JP" altLang="en-US" dirty="0"/>
              <a:t>・</a:t>
            </a:r>
            <a:r>
              <a:rPr lang="en-US" altLang="ja-JP" dirty="0"/>
              <a:t>Those aged 0 to 15 years 		(N=235)		61%</a:t>
            </a:r>
            <a:r>
              <a:rPr lang="ja-JP" altLang="en-US" dirty="0"/>
              <a:t> </a:t>
            </a:r>
            <a:r>
              <a:rPr lang="en-US" altLang="ja-JP" dirty="0"/>
              <a:t>(55-67%) </a:t>
            </a:r>
            <a:endParaRPr lang="ja-JP" altLang="en-US" dirty="0"/>
          </a:p>
          <a:p>
            <a:r>
              <a:rPr lang="en-US" altLang="ja-JP" dirty="0"/>
              <a:t>	</a:t>
            </a:r>
            <a:r>
              <a:rPr lang="ja-JP" altLang="en-US" dirty="0"/>
              <a:t>・</a:t>
            </a:r>
            <a:r>
              <a:rPr lang="en-US" altLang="ja-JP" dirty="0"/>
              <a:t>Those aged 16 years or older 		(N=1,546)	65%</a:t>
            </a:r>
            <a:r>
              <a:rPr lang="ja-JP" altLang="en-US" dirty="0"/>
              <a:t> </a:t>
            </a:r>
            <a:r>
              <a:rPr lang="en-US" altLang="ja-JP" dirty="0"/>
              <a:t>(62-67%) </a:t>
            </a:r>
            <a:endParaRPr lang="ja-JP" altLang="en-US" dirty="0"/>
          </a:p>
          <a:p>
            <a:endParaRPr lang="ja-JP" altLang="en-US" dirty="0"/>
          </a:p>
          <a:p>
            <a:r>
              <a:rPr lang="en-US" altLang="ja-JP" dirty="0"/>
              <a:t>Among patients who underwent autologous transplantation for acute lymphoblastic leukemia between 1991 and 2022, the 10-year probabilities (95%CI) of survival following transplant are:</a:t>
            </a:r>
          </a:p>
          <a:p>
            <a:r>
              <a:rPr lang="en-US" altLang="ja-JP" dirty="0"/>
              <a:t>	</a:t>
            </a:r>
            <a:r>
              <a:rPr lang="ja-JP" altLang="en-US" dirty="0"/>
              <a:t>・</a:t>
            </a:r>
            <a:r>
              <a:rPr lang="en-US" altLang="ja-JP" dirty="0"/>
              <a:t>Those aged 0 to 15 years 		(N=393)   	55%</a:t>
            </a:r>
            <a:r>
              <a:rPr lang="ja-JP" altLang="en-US" dirty="0"/>
              <a:t> </a:t>
            </a:r>
            <a:r>
              <a:rPr lang="en-US" altLang="ja-JP" dirty="0"/>
              <a:t>(50-60%) </a:t>
            </a:r>
            <a:endParaRPr lang="ja-JP" altLang="en-US" dirty="0"/>
          </a:p>
          <a:p>
            <a:r>
              <a:rPr lang="en-US" altLang="ja-JP" dirty="0"/>
              <a:t>	</a:t>
            </a:r>
            <a:r>
              <a:rPr lang="ja-JP" altLang="en-US" dirty="0"/>
              <a:t>・</a:t>
            </a:r>
            <a:r>
              <a:rPr lang="en-US" altLang="ja-JP" dirty="0"/>
              <a:t>Those aged 16 years or older 		(N=350)   	27%</a:t>
            </a:r>
            <a:r>
              <a:rPr lang="ja-JP" altLang="en-US" dirty="0"/>
              <a:t> </a:t>
            </a:r>
            <a:r>
              <a:rPr lang="en-US" altLang="ja-JP" dirty="0"/>
              <a:t>(22-32%) </a:t>
            </a:r>
            <a:endParaRPr lang="ja-JP" altLang="en-US" dirty="0"/>
          </a:p>
        </p:txBody>
      </p:sp>
      <p:sp>
        <p:nvSpPr>
          <p:cNvPr id="2" name="スライド番号プレースホルダー 1">
            <a:extLst>
              <a:ext uri="{FF2B5EF4-FFF2-40B4-BE49-F238E27FC236}">
                <a16:creationId xmlns:a16="http://schemas.microsoft.com/office/drawing/2014/main" id="{6E1171CF-825C-698D-0F6B-6750EFF692E9}"/>
              </a:ext>
            </a:extLst>
          </p:cNvPr>
          <p:cNvSpPr>
            <a:spLocks noGrp="1"/>
          </p:cNvSpPr>
          <p:nvPr>
            <p:ph type="sldNum" sz="quarter" idx="5"/>
          </p:nvPr>
        </p:nvSpPr>
        <p:spPr/>
        <p:txBody>
          <a:bodyPr/>
          <a:lstStyle/>
          <a:p>
            <a:fld id="{80C736B6-7E3E-4D0D-AA13-4A618FE8F5D4}" type="slidenum">
              <a:rPr lang="ja-JP" altLang="en-US" smtClean="0"/>
              <a:pPr/>
              <a:t>46</a:t>
            </a:fld>
            <a:endParaRPr lang="ja-JP" altLang="en-US"/>
          </a:p>
        </p:txBody>
      </p:sp>
      <p:sp>
        <p:nvSpPr>
          <p:cNvPr id="6" name="スライド イメージ プレースホルダー 5">
            <a:extLst>
              <a:ext uri="{FF2B5EF4-FFF2-40B4-BE49-F238E27FC236}">
                <a16:creationId xmlns:a16="http://schemas.microsoft.com/office/drawing/2014/main" id="{58574911-73C7-4A6E-9310-E5B6C9033FBA}"/>
              </a:ext>
            </a:extLst>
          </p:cNvPr>
          <p:cNvSpPr>
            <a:spLocks noGrp="1" noRot="1" noChangeAspect="1"/>
          </p:cNvSpPr>
          <p:nvPr>
            <p:ph type="sldImg"/>
          </p:nvPr>
        </p:nvSpPr>
        <p:spPr/>
      </p:sp>
    </p:spTree>
    <p:extLst>
      <p:ext uri="{BB962C8B-B14F-4D97-AF65-F5344CB8AC3E}">
        <p14:creationId xmlns:p14="http://schemas.microsoft.com/office/powerpoint/2010/main" val="3543382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transplantation for non-Hodgkin lymphoma between 1991 and 2022, the 10-year probabilities (95%CI) of survival following transplant are:</a:t>
            </a:r>
          </a:p>
          <a:p>
            <a:r>
              <a:rPr lang="en-US" altLang="ja-JP" dirty="0"/>
              <a:t>	</a:t>
            </a:r>
            <a:r>
              <a:rPr lang="ja-JP" altLang="en-US" dirty="0"/>
              <a:t>・</a:t>
            </a:r>
            <a:r>
              <a:rPr lang="en-US" altLang="ja-JP" dirty="0"/>
              <a:t>Recipients aged 0 to 15 years 		(N=226) 		71%	(64-76%) </a:t>
            </a:r>
            <a:endParaRPr lang="ja-JP" altLang="en-US" dirty="0"/>
          </a:p>
          <a:p>
            <a:r>
              <a:rPr lang="en-US" altLang="ja-JP" dirty="0"/>
              <a:t>	</a:t>
            </a:r>
            <a:r>
              <a:rPr lang="ja-JP" altLang="en-US" dirty="0"/>
              <a:t>・</a:t>
            </a:r>
            <a:r>
              <a:rPr lang="en-US" altLang="ja-JP" dirty="0"/>
              <a:t>Recipients 16 years or older 		(N=17,286) 	54%	(53-55%) </a:t>
            </a:r>
            <a:endParaRPr lang="ja-JP" altLang="en-US" dirty="0"/>
          </a:p>
          <a:p>
            <a:endParaRPr lang="ja-JP" altLang="en-US" dirty="0"/>
          </a:p>
          <a:p>
            <a:r>
              <a:rPr lang="en-US" altLang="ja-JP" dirty="0"/>
              <a:t>Among patients who underwent autologous transplantation for Hodgkin lymphoma between 1991 and 2022, the 10-year probabilities (95%CI) of survival following transplant are:</a:t>
            </a:r>
          </a:p>
          <a:p>
            <a:r>
              <a:rPr lang="en-US" altLang="ja-JP" dirty="0"/>
              <a:t>	</a:t>
            </a:r>
            <a:r>
              <a:rPr lang="ja-JP" altLang="en-US" dirty="0"/>
              <a:t>・</a:t>
            </a:r>
            <a:r>
              <a:rPr lang="en-US" altLang="ja-JP" dirty="0"/>
              <a:t>Recipients aged 0 to 15 years 		(N=38)		75%	(58-86%) </a:t>
            </a:r>
            <a:endParaRPr lang="ja-JP" altLang="en-US" dirty="0"/>
          </a:p>
          <a:p>
            <a:r>
              <a:rPr lang="en-US" altLang="ja-JP" dirty="0"/>
              <a:t>	</a:t>
            </a:r>
            <a:r>
              <a:rPr lang="ja-JP" altLang="en-US" dirty="0"/>
              <a:t>・</a:t>
            </a:r>
            <a:r>
              <a:rPr lang="en-US" altLang="ja-JP" dirty="0"/>
              <a:t>Recipients aged 16 years or older 	(N=1,599)	66%	(63-69%) </a:t>
            </a:r>
            <a:endParaRPr lang="ja-JP" altLang="en-US" dirty="0"/>
          </a:p>
        </p:txBody>
      </p:sp>
      <p:sp>
        <p:nvSpPr>
          <p:cNvPr id="2" name="スライド番号プレースホルダー 1">
            <a:extLst>
              <a:ext uri="{FF2B5EF4-FFF2-40B4-BE49-F238E27FC236}">
                <a16:creationId xmlns:a16="http://schemas.microsoft.com/office/drawing/2014/main" id="{707855E1-5834-DE7E-4EF7-DD877A8E320D}"/>
              </a:ext>
            </a:extLst>
          </p:cNvPr>
          <p:cNvSpPr>
            <a:spLocks noGrp="1"/>
          </p:cNvSpPr>
          <p:nvPr>
            <p:ph type="sldNum" sz="quarter" idx="5"/>
          </p:nvPr>
        </p:nvSpPr>
        <p:spPr/>
        <p:txBody>
          <a:bodyPr/>
          <a:lstStyle/>
          <a:p>
            <a:fld id="{80C736B6-7E3E-4D0D-AA13-4A618FE8F5D4}" type="slidenum">
              <a:rPr lang="ja-JP" altLang="en-US" smtClean="0"/>
              <a:pPr/>
              <a:t>47</a:t>
            </a:fld>
            <a:endParaRPr lang="ja-JP" altLang="en-US"/>
          </a:p>
        </p:txBody>
      </p:sp>
      <p:sp>
        <p:nvSpPr>
          <p:cNvPr id="7" name="スライド イメージ プレースホルダー 6">
            <a:extLst>
              <a:ext uri="{FF2B5EF4-FFF2-40B4-BE49-F238E27FC236}">
                <a16:creationId xmlns:a16="http://schemas.microsoft.com/office/drawing/2014/main" id="{2FD69246-2753-67D1-5940-794958C130FD}"/>
              </a:ext>
            </a:extLst>
          </p:cNvPr>
          <p:cNvSpPr>
            <a:spLocks noGrp="1" noRot="1" noChangeAspect="1"/>
          </p:cNvSpPr>
          <p:nvPr>
            <p:ph type="sldImg"/>
          </p:nvPr>
        </p:nvSpPr>
        <p:spPr/>
      </p:sp>
    </p:spTree>
    <p:extLst>
      <p:ext uri="{BB962C8B-B14F-4D97-AF65-F5344CB8AC3E}">
        <p14:creationId xmlns:p14="http://schemas.microsoft.com/office/powerpoint/2010/main" val="4279678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plasma cell neoplasms including multiple myeloma, the number of first autologous transplants registered from 1991 to 2022 is 12,752 in recipients aged 16 years or older. The 5-year and 10-year probabilities (95%CI) of survival following transplant are 68%</a:t>
            </a:r>
            <a:r>
              <a:rPr lang="ja-JP" altLang="en-US" dirty="0"/>
              <a:t> </a:t>
            </a:r>
            <a:r>
              <a:rPr lang="en-US" altLang="ja-JP" dirty="0"/>
              <a:t>(67-69%) and 45%</a:t>
            </a:r>
            <a:r>
              <a:rPr lang="ja-JP" altLang="en-US" dirty="0"/>
              <a:t> </a:t>
            </a:r>
            <a:r>
              <a:rPr lang="en-US" altLang="ja-JP" dirty="0"/>
              <a:t>(44-46%) , respectively. </a:t>
            </a:r>
            <a:endParaRPr lang="ja-JP" altLang="ja-JP" dirty="0"/>
          </a:p>
        </p:txBody>
      </p:sp>
      <p:sp>
        <p:nvSpPr>
          <p:cNvPr id="2" name="スライド番号プレースホルダー 1">
            <a:extLst>
              <a:ext uri="{FF2B5EF4-FFF2-40B4-BE49-F238E27FC236}">
                <a16:creationId xmlns:a16="http://schemas.microsoft.com/office/drawing/2014/main" id="{13FF3979-B03F-C002-5DFC-2123C9084E71}"/>
              </a:ext>
            </a:extLst>
          </p:cNvPr>
          <p:cNvSpPr>
            <a:spLocks noGrp="1"/>
          </p:cNvSpPr>
          <p:nvPr>
            <p:ph type="sldNum" sz="quarter" idx="5"/>
          </p:nvPr>
        </p:nvSpPr>
        <p:spPr/>
        <p:txBody>
          <a:bodyPr/>
          <a:lstStyle/>
          <a:p>
            <a:fld id="{80C736B6-7E3E-4D0D-AA13-4A618FE8F5D4}" type="slidenum">
              <a:rPr lang="ja-JP" altLang="en-US" smtClean="0"/>
              <a:pPr/>
              <a:t>48</a:t>
            </a:fld>
            <a:endParaRPr lang="ja-JP" altLang="en-US"/>
          </a:p>
        </p:txBody>
      </p:sp>
      <p:sp>
        <p:nvSpPr>
          <p:cNvPr id="6" name="スライド イメージ プレースホルダー 5">
            <a:extLst>
              <a:ext uri="{FF2B5EF4-FFF2-40B4-BE49-F238E27FC236}">
                <a16:creationId xmlns:a16="http://schemas.microsoft.com/office/drawing/2014/main" id="{3B2CFC0F-CD39-7AE3-FDD3-07D38F8F5015}"/>
              </a:ext>
            </a:extLst>
          </p:cNvPr>
          <p:cNvSpPr>
            <a:spLocks noGrp="1" noRot="1" noChangeAspect="1"/>
          </p:cNvSpPr>
          <p:nvPr>
            <p:ph type="sldImg"/>
          </p:nvPr>
        </p:nvSpPr>
        <p:spPr/>
      </p:sp>
    </p:spTree>
    <p:extLst>
      <p:ext uri="{BB962C8B-B14F-4D97-AF65-F5344CB8AC3E}">
        <p14:creationId xmlns:p14="http://schemas.microsoft.com/office/powerpoint/2010/main" val="569723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acute myeloid leukemia between 2013 and 2022, the 5-year probabilities (95%CI) of survival following transplant according by donor type and stem cell source are:</a:t>
            </a:r>
          </a:p>
          <a:p>
            <a:r>
              <a:rPr lang="en-US" altLang="ja-JP" dirty="0"/>
              <a:t>	</a:t>
            </a:r>
            <a:r>
              <a:rPr lang="ja-JP" altLang="en-US" dirty="0"/>
              <a:t>・</a:t>
            </a:r>
            <a:r>
              <a:rPr lang="en-US" altLang="ja-JP" dirty="0"/>
              <a:t>Bone marrow transplantation from related donors 				(N=161)	62%</a:t>
            </a:r>
            <a:r>
              <a:rPr lang="ja-JP" altLang="en-US" dirty="0"/>
              <a:t> </a:t>
            </a:r>
            <a:r>
              <a:rPr lang="en-US" altLang="ja-JP" dirty="0"/>
              <a:t>(53-69%) </a:t>
            </a:r>
            <a:endParaRPr lang="ja-JP" altLang="en-US" dirty="0"/>
          </a:p>
          <a:p>
            <a:r>
              <a:rPr lang="en-US" altLang="ja-JP" dirty="0"/>
              <a:t>	</a:t>
            </a:r>
            <a:r>
              <a:rPr lang="ja-JP" altLang="en-US" dirty="0"/>
              <a:t>・</a:t>
            </a:r>
            <a:r>
              <a:rPr lang="en-US" altLang="ja-JP" dirty="0"/>
              <a:t>Peripheral blood stem cell transplantation from related donors 	(N=104) 	49%</a:t>
            </a:r>
            <a:r>
              <a:rPr lang="ja-JP" altLang="en-US" dirty="0"/>
              <a:t> </a:t>
            </a:r>
            <a:r>
              <a:rPr lang="en-US" altLang="ja-JP" dirty="0"/>
              <a:t>(38-59%) </a:t>
            </a:r>
            <a:endParaRPr lang="ja-JP" altLang="en-US" dirty="0"/>
          </a:p>
          <a:p>
            <a:r>
              <a:rPr lang="en-US" altLang="ja-JP" dirty="0"/>
              <a:t>	</a:t>
            </a:r>
            <a:r>
              <a:rPr lang="ja-JP" altLang="en-US" dirty="0"/>
              <a:t>・</a:t>
            </a:r>
            <a:r>
              <a:rPr lang="en-US" altLang="ja-JP" dirty="0"/>
              <a:t>Bone marrow transplantation from unrelated donors 			(N=140) 	66%</a:t>
            </a:r>
            <a:r>
              <a:rPr lang="ja-JP" altLang="en-US" dirty="0"/>
              <a:t> </a:t>
            </a:r>
            <a:r>
              <a:rPr lang="en-US" altLang="ja-JP" dirty="0"/>
              <a:t>(57-73%) </a:t>
            </a:r>
            <a:endParaRPr lang="ja-JP" altLang="en-US" dirty="0"/>
          </a:p>
          <a:p>
            <a:r>
              <a:rPr lang="en-US" altLang="ja-JP" dirty="0"/>
              <a:t>	</a:t>
            </a:r>
            <a:r>
              <a:rPr lang="ja-JP" altLang="en-US" dirty="0"/>
              <a:t>・</a:t>
            </a:r>
            <a:r>
              <a:rPr lang="en-US" altLang="ja-JP" dirty="0"/>
              <a:t>Cord blood transplantation from unrelated donors 				(N=281) 	59%</a:t>
            </a:r>
            <a:r>
              <a:rPr lang="ja-JP" altLang="en-US" dirty="0"/>
              <a:t> </a:t>
            </a:r>
            <a:r>
              <a:rPr lang="en-US" altLang="ja-JP" dirty="0"/>
              <a:t>(52-65%) </a:t>
            </a:r>
            <a:endParaRPr lang="ja-JP" altLang="en-US" dirty="0"/>
          </a:p>
        </p:txBody>
      </p:sp>
      <p:sp>
        <p:nvSpPr>
          <p:cNvPr id="2" name="スライド番号プレースホルダー 1">
            <a:extLst>
              <a:ext uri="{FF2B5EF4-FFF2-40B4-BE49-F238E27FC236}">
                <a16:creationId xmlns:a16="http://schemas.microsoft.com/office/drawing/2014/main" id="{A87D254B-521E-285D-BADC-88D30BFEC03A}"/>
              </a:ext>
            </a:extLst>
          </p:cNvPr>
          <p:cNvSpPr>
            <a:spLocks noGrp="1"/>
          </p:cNvSpPr>
          <p:nvPr>
            <p:ph type="sldNum" sz="quarter" idx="5"/>
          </p:nvPr>
        </p:nvSpPr>
        <p:spPr/>
        <p:txBody>
          <a:bodyPr/>
          <a:lstStyle/>
          <a:p>
            <a:fld id="{80C736B6-7E3E-4D0D-AA13-4A618FE8F5D4}" type="slidenum">
              <a:rPr lang="ja-JP" altLang="en-US" smtClean="0"/>
              <a:pPr/>
              <a:t>49</a:t>
            </a:fld>
            <a:endParaRPr lang="ja-JP" altLang="en-US"/>
          </a:p>
        </p:txBody>
      </p:sp>
      <p:sp>
        <p:nvSpPr>
          <p:cNvPr id="7" name="スライド イメージ プレースホルダー 6">
            <a:extLst>
              <a:ext uri="{FF2B5EF4-FFF2-40B4-BE49-F238E27FC236}">
                <a16:creationId xmlns:a16="http://schemas.microsoft.com/office/drawing/2014/main" id="{7283B512-15F2-9B0F-1CF4-6CF2687011DB}"/>
              </a:ext>
            </a:extLst>
          </p:cNvPr>
          <p:cNvSpPr>
            <a:spLocks noGrp="1" noRot="1" noChangeAspect="1"/>
          </p:cNvSpPr>
          <p:nvPr>
            <p:ph type="sldImg"/>
          </p:nvPr>
        </p:nvSpPr>
        <p:spPr/>
      </p:sp>
    </p:spTree>
    <p:extLst>
      <p:ext uri="{BB962C8B-B14F-4D97-AF65-F5344CB8AC3E}">
        <p14:creationId xmlns:p14="http://schemas.microsoft.com/office/powerpoint/2010/main" val="329110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For autologous transplants, the annual number of cases registered has been approximately 2,000 for past several years. Recently, peripheral blood stem cell transplantations account for 99</a:t>
            </a:r>
            <a:r>
              <a:rPr lang="ja-JP" altLang="ja-JP" dirty="0"/>
              <a:t>％</a:t>
            </a:r>
            <a:r>
              <a:rPr lang="en-US" altLang="ja-JP" dirty="0"/>
              <a:t> or more of the total cases of autologous transplants.</a:t>
            </a:r>
            <a:endParaRPr lang="ja-JP" altLang="ja-JP" dirty="0"/>
          </a:p>
        </p:txBody>
      </p:sp>
      <p:sp>
        <p:nvSpPr>
          <p:cNvPr id="6" name="スライド番号プレースホルダー 5">
            <a:extLst>
              <a:ext uri="{FF2B5EF4-FFF2-40B4-BE49-F238E27FC236}">
                <a16:creationId xmlns:a16="http://schemas.microsoft.com/office/drawing/2014/main" id="{C8F471C9-48B7-4CAE-E6A0-E77615AAAAAA}"/>
              </a:ext>
            </a:extLst>
          </p:cNvPr>
          <p:cNvSpPr>
            <a:spLocks noGrp="1"/>
          </p:cNvSpPr>
          <p:nvPr>
            <p:ph type="sldNum" sz="quarter" idx="5"/>
          </p:nvPr>
        </p:nvSpPr>
        <p:spPr/>
        <p:txBody>
          <a:bodyPr/>
          <a:lstStyle/>
          <a:p>
            <a:fld id="{80C736B6-7E3E-4D0D-AA13-4A618FE8F5D4}" type="slidenum">
              <a:rPr lang="ja-JP" altLang="en-US" smtClean="0"/>
              <a:pPr/>
              <a:t>5</a:t>
            </a:fld>
            <a:endParaRPr lang="ja-JP" altLang="en-US"/>
          </a:p>
        </p:txBody>
      </p:sp>
      <p:sp>
        <p:nvSpPr>
          <p:cNvPr id="9" name="スライド イメージ プレースホルダー 8">
            <a:extLst>
              <a:ext uri="{FF2B5EF4-FFF2-40B4-BE49-F238E27FC236}">
                <a16:creationId xmlns:a16="http://schemas.microsoft.com/office/drawing/2014/main" id="{633B2F06-73F6-C128-ED6A-2E3CD3ACCCDF}"/>
              </a:ext>
            </a:extLst>
          </p:cNvPr>
          <p:cNvSpPr>
            <a:spLocks noGrp="1" noRot="1" noChangeAspect="1"/>
          </p:cNvSpPr>
          <p:nvPr>
            <p:ph type="sldImg"/>
          </p:nvPr>
        </p:nvSpPr>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acute myeloid leukemia between 2013 and 2022, the 5-year probabilities (95%CI) of survival following transplant according by donor type and stem cell source are:</a:t>
            </a:r>
          </a:p>
          <a:p>
            <a:r>
              <a:rPr lang="en-US" altLang="ja-JP" dirty="0"/>
              <a:t>	</a:t>
            </a:r>
            <a:r>
              <a:rPr lang="ja-JP" altLang="en-US" dirty="0"/>
              <a:t>・</a:t>
            </a:r>
            <a:r>
              <a:rPr lang="en-US" altLang="ja-JP" dirty="0"/>
              <a:t>Bone marrow transplantation from related donors 				(N=549)		56%	(52-61%) </a:t>
            </a:r>
            <a:endParaRPr lang="ja-JP" altLang="en-US" dirty="0"/>
          </a:p>
          <a:p>
            <a:r>
              <a:rPr lang="en-US" altLang="ja-JP" dirty="0"/>
              <a:t>	</a:t>
            </a:r>
            <a:r>
              <a:rPr lang="ja-JP" altLang="en-US" dirty="0"/>
              <a:t>・</a:t>
            </a:r>
            <a:r>
              <a:rPr lang="en-US" altLang="ja-JP" dirty="0"/>
              <a:t>Peripheral blood stem cell transplantation from related donors 	(N=2,877) 	45%	(43-47%) </a:t>
            </a:r>
            <a:endParaRPr lang="ja-JP" altLang="en-US" dirty="0"/>
          </a:p>
          <a:p>
            <a:r>
              <a:rPr lang="en-US" altLang="ja-JP" dirty="0"/>
              <a:t>	</a:t>
            </a:r>
            <a:r>
              <a:rPr lang="ja-JP" altLang="en-US" dirty="0"/>
              <a:t>・</a:t>
            </a:r>
            <a:r>
              <a:rPr lang="en-US" altLang="ja-JP" dirty="0"/>
              <a:t>Bone marrow transplantation from unrelated donors 			(N=3,122) 	50%	(48-52%) </a:t>
            </a:r>
            <a:endParaRPr lang="ja-JP" altLang="en-US" dirty="0"/>
          </a:p>
          <a:p>
            <a:r>
              <a:rPr lang="en-US" altLang="ja-JP" dirty="0"/>
              <a:t>	</a:t>
            </a:r>
            <a:r>
              <a:rPr lang="ja-JP" altLang="en-US" dirty="0"/>
              <a:t>・</a:t>
            </a:r>
            <a:r>
              <a:rPr lang="en-US" altLang="ja-JP" dirty="0"/>
              <a:t>Cord blood transplantation from unrelated donors 				(N=4,401) 	44%	(43-46%) </a:t>
            </a:r>
            <a:endParaRPr lang="ja-JP" altLang="en-US" dirty="0"/>
          </a:p>
        </p:txBody>
      </p:sp>
      <p:sp>
        <p:nvSpPr>
          <p:cNvPr id="2" name="スライド番号プレースホルダー 1">
            <a:extLst>
              <a:ext uri="{FF2B5EF4-FFF2-40B4-BE49-F238E27FC236}">
                <a16:creationId xmlns:a16="http://schemas.microsoft.com/office/drawing/2014/main" id="{7BD3C8AE-50CB-7C9E-DDF0-F7AD40191B46}"/>
              </a:ext>
            </a:extLst>
          </p:cNvPr>
          <p:cNvSpPr>
            <a:spLocks noGrp="1"/>
          </p:cNvSpPr>
          <p:nvPr>
            <p:ph type="sldNum" sz="quarter" idx="5"/>
          </p:nvPr>
        </p:nvSpPr>
        <p:spPr/>
        <p:txBody>
          <a:bodyPr/>
          <a:lstStyle/>
          <a:p>
            <a:fld id="{80C736B6-7E3E-4D0D-AA13-4A618FE8F5D4}" type="slidenum">
              <a:rPr lang="ja-JP" altLang="en-US" smtClean="0"/>
              <a:pPr/>
              <a:t>50</a:t>
            </a:fld>
            <a:endParaRPr lang="ja-JP" altLang="en-US"/>
          </a:p>
        </p:txBody>
      </p:sp>
      <p:sp>
        <p:nvSpPr>
          <p:cNvPr id="7" name="スライド イメージ プレースホルダー 6">
            <a:extLst>
              <a:ext uri="{FF2B5EF4-FFF2-40B4-BE49-F238E27FC236}">
                <a16:creationId xmlns:a16="http://schemas.microsoft.com/office/drawing/2014/main" id="{E85584CA-3601-157C-CF5F-7E3FBE800A80}"/>
              </a:ext>
            </a:extLst>
          </p:cNvPr>
          <p:cNvSpPr>
            <a:spLocks noGrp="1" noRot="1" noChangeAspect="1"/>
          </p:cNvSpPr>
          <p:nvPr>
            <p:ph type="sldImg"/>
          </p:nvPr>
        </p:nvSpPr>
        <p:spPr/>
      </p:sp>
    </p:spTree>
    <p:extLst>
      <p:ext uri="{BB962C8B-B14F-4D97-AF65-F5344CB8AC3E}">
        <p14:creationId xmlns:p14="http://schemas.microsoft.com/office/powerpoint/2010/main" val="273499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HLA-matched sibling donor transplant for acute myeloid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(N=63) 	73%	(59-83%) </a:t>
            </a:r>
            <a:endParaRPr lang="ja-JP" altLang="en-US" dirty="0"/>
          </a:p>
          <a:p>
            <a:r>
              <a:rPr lang="en-US" altLang="ja-JP" dirty="0"/>
              <a:t>	</a:t>
            </a:r>
            <a:r>
              <a:rPr lang="ja-JP" altLang="en-US" dirty="0"/>
              <a:t>・</a:t>
            </a:r>
            <a:r>
              <a:rPr lang="en-US" altLang="ja-JP" dirty="0"/>
              <a:t>Advanced risk group	(N=31) 	46%	(28-63%) </a:t>
            </a:r>
            <a:endParaRPr lang="ja-JP" altLang="en-US" dirty="0"/>
          </a:p>
          <a:p>
            <a:endParaRPr lang="en-US" altLang="ja-JP" dirty="0"/>
          </a:p>
          <a:p>
            <a:endParaRPr lang="en-US"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ED392E9C-FAAC-3CBB-54DA-9651FEBB4C87}"/>
              </a:ext>
            </a:extLst>
          </p:cNvPr>
          <p:cNvSpPr>
            <a:spLocks noGrp="1"/>
          </p:cNvSpPr>
          <p:nvPr>
            <p:ph type="sldNum" sz="quarter" idx="5"/>
          </p:nvPr>
        </p:nvSpPr>
        <p:spPr/>
        <p:txBody>
          <a:bodyPr/>
          <a:lstStyle/>
          <a:p>
            <a:fld id="{80C736B6-7E3E-4D0D-AA13-4A618FE8F5D4}" type="slidenum">
              <a:rPr lang="ja-JP" altLang="en-US" smtClean="0"/>
              <a:pPr/>
              <a:t>51</a:t>
            </a:fld>
            <a:endParaRPr lang="ja-JP" altLang="en-US"/>
          </a:p>
        </p:txBody>
      </p:sp>
      <p:sp>
        <p:nvSpPr>
          <p:cNvPr id="7" name="スライド イメージ プレースホルダー 6">
            <a:extLst>
              <a:ext uri="{FF2B5EF4-FFF2-40B4-BE49-F238E27FC236}">
                <a16:creationId xmlns:a16="http://schemas.microsoft.com/office/drawing/2014/main" id="{F74D7136-8475-0531-9B92-8295CC166A79}"/>
              </a:ext>
            </a:extLst>
          </p:cNvPr>
          <p:cNvSpPr>
            <a:spLocks noGrp="1" noRot="1" noChangeAspect="1"/>
          </p:cNvSpPr>
          <p:nvPr>
            <p:ph type="sldImg"/>
          </p:nvPr>
        </p:nvSpPr>
        <p:spPr/>
      </p:sp>
    </p:spTree>
    <p:extLst>
      <p:ext uri="{BB962C8B-B14F-4D97-AF65-F5344CB8AC3E}">
        <p14:creationId xmlns:p14="http://schemas.microsoft.com/office/powerpoint/2010/main" val="1573692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acute myeloid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(N=1,230) 	64%	(60-67%) </a:t>
            </a:r>
            <a:endParaRPr lang="ja-JP" altLang="en-US" dirty="0"/>
          </a:p>
          <a:p>
            <a:r>
              <a:rPr lang="en-US" altLang="ja-JP" dirty="0"/>
              <a:t>	</a:t>
            </a:r>
            <a:r>
              <a:rPr lang="ja-JP" altLang="en-US" dirty="0"/>
              <a:t>・</a:t>
            </a:r>
            <a:r>
              <a:rPr lang="en-US" altLang="ja-JP" dirty="0"/>
              <a:t>Advanced risk group	(N=601) 		28%	(24-32%) </a:t>
            </a:r>
            <a:endParaRPr lang="ja-JP" altLang="en-US" dirty="0"/>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9D54F817-A467-258D-5BD0-B16567F13677}"/>
              </a:ext>
            </a:extLst>
          </p:cNvPr>
          <p:cNvSpPr>
            <a:spLocks noGrp="1"/>
          </p:cNvSpPr>
          <p:nvPr>
            <p:ph type="sldNum" sz="quarter" idx="5"/>
          </p:nvPr>
        </p:nvSpPr>
        <p:spPr/>
        <p:txBody>
          <a:bodyPr/>
          <a:lstStyle/>
          <a:p>
            <a:fld id="{80C736B6-7E3E-4D0D-AA13-4A618FE8F5D4}" type="slidenum">
              <a:rPr lang="ja-JP" altLang="en-US" smtClean="0"/>
              <a:pPr/>
              <a:t>52</a:t>
            </a:fld>
            <a:endParaRPr lang="ja-JP" altLang="en-US"/>
          </a:p>
        </p:txBody>
      </p:sp>
      <p:sp>
        <p:nvSpPr>
          <p:cNvPr id="7" name="スライド イメージ プレースホルダー 6">
            <a:extLst>
              <a:ext uri="{FF2B5EF4-FFF2-40B4-BE49-F238E27FC236}">
                <a16:creationId xmlns:a16="http://schemas.microsoft.com/office/drawing/2014/main" id="{826002AB-05AD-EDF2-F726-238895CECB20}"/>
              </a:ext>
            </a:extLst>
          </p:cNvPr>
          <p:cNvSpPr>
            <a:spLocks noGrp="1" noRot="1" noChangeAspect="1"/>
          </p:cNvSpPr>
          <p:nvPr>
            <p:ph type="sldImg"/>
          </p:nvPr>
        </p:nvSpPr>
        <p:spPr/>
      </p:sp>
    </p:spTree>
    <p:extLst>
      <p:ext uri="{BB962C8B-B14F-4D97-AF65-F5344CB8AC3E}">
        <p14:creationId xmlns:p14="http://schemas.microsoft.com/office/powerpoint/2010/main" val="3456025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acute myeloid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(N=93) 		78%</a:t>
            </a:r>
            <a:r>
              <a:rPr lang="ja-JP" altLang="en-US" dirty="0"/>
              <a:t> </a:t>
            </a:r>
            <a:r>
              <a:rPr lang="en-US" altLang="ja-JP" dirty="0"/>
              <a:t>(67-86%) </a:t>
            </a:r>
            <a:endParaRPr lang="ja-JP" altLang="en-US" dirty="0"/>
          </a:p>
          <a:p>
            <a:r>
              <a:rPr lang="en-US" altLang="ja-JP" dirty="0"/>
              <a:t>	</a:t>
            </a:r>
            <a:r>
              <a:rPr lang="ja-JP" altLang="en-US" dirty="0"/>
              <a:t>・</a:t>
            </a:r>
            <a:r>
              <a:rPr lang="en-US" altLang="ja-JP" dirty="0"/>
              <a:t>Advanced risk group	(N=47)		42%</a:t>
            </a:r>
            <a:r>
              <a:rPr lang="ja-JP" altLang="en-US" dirty="0"/>
              <a:t> </a:t>
            </a:r>
            <a:r>
              <a:rPr lang="en-US" altLang="ja-JP" dirty="0"/>
              <a:t>(27-57%) </a:t>
            </a:r>
            <a:endParaRPr lang="ja-JP" altLang="en-US" dirty="0"/>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843BBDEA-4DFF-86CC-3BD1-9CD3275DF833}"/>
              </a:ext>
            </a:extLst>
          </p:cNvPr>
          <p:cNvSpPr>
            <a:spLocks noGrp="1"/>
          </p:cNvSpPr>
          <p:nvPr>
            <p:ph type="sldNum" sz="quarter" idx="5"/>
          </p:nvPr>
        </p:nvSpPr>
        <p:spPr/>
        <p:txBody>
          <a:bodyPr/>
          <a:lstStyle/>
          <a:p>
            <a:fld id="{80C736B6-7E3E-4D0D-AA13-4A618FE8F5D4}" type="slidenum">
              <a:rPr lang="ja-JP" altLang="en-US" smtClean="0"/>
              <a:pPr/>
              <a:t>53</a:t>
            </a:fld>
            <a:endParaRPr lang="ja-JP" altLang="en-US"/>
          </a:p>
        </p:txBody>
      </p:sp>
      <p:sp>
        <p:nvSpPr>
          <p:cNvPr id="7" name="スライド イメージ プレースホルダー 6">
            <a:extLst>
              <a:ext uri="{FF2B5EF4-FFF2-40B4-BE49-F238E27FC236}">
                <a16:creationId xmlns:a16="http://schemas.microsoft.com/office/drawing/2014/main" id="{038B97A4-51C2-CCEE-41DF-24DBF46F02F8}"/>
              </a:ext>
            </a:extLst>
          </p:cNvPr>
          <p:cNvSpPr>
            <a:spLocks noGrp="1" noRot="1" noChangeAspect="1"/>
          </p:cNvSpPr>
          <p:nvPr>
            <p:ph type="sldImg"/>
          </p:nvPr>
        </p:nvSpPr>
        <p:spPr/>
      </p:sp>
    </p:spTree>
    <p:extLst>
      <p:ext uri="{BB962C8B-B14F-4D97-AF65-F5344CB8AC3E}">
        <p14:creationId xmlns:p14="http://schemas.microsoft.com/office/powerpoint/2010/main" val="37996831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acute myeloid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(N=2,133)	61%	(59-63%) </a:t>
            </a:r>
            <a:endParaRPr lang="ja-JP" altLang="en-US" dirty="0"/>
          </a:p>
          <a:p>
            <a:r>
              <a:rPr lang="en-US" altLang="ja-JP" dirty="0"/>
              <a:t>	</a:t>
            </a:r>
            <a:r>
              <a:rPr lang="ja-JP" altLang="en-US" dirty="0"/>
              <a:t>・</a:t>
            </a:r>
            <a:r>
              <a:rPr lang="en-US" altLang="ja-JP" dirty="0"/>
              <a:t>Advanced risk group 	(N=979)		26%	(23-29%) </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D853C224-B974-4EB6-1611-57AAE8CDF578}"/>
              </a:ext>
            </a:extLst>
          </p:cNvPr>
          <p:cNvSpPr>
            <a:spLocks noGrp="1"/>
          </p:cNvSpPr>
          <p:nvPr>
            <p:ph type="sldNum" sz="quarter" idx="5"/>
          </p:nvPr>
        </p:nvSpPr>
        <p:spPr/>
        <p:txBody>
          <a:bodyPr/>
          <a:lstStyle/>
          <a:p>
            <a:fld id="{80C736B6-7E3E-4D0D-AA13-4A618FE8F5D4}" type="slidenum">
              <a:rPr lang="ja-JP" altLang="en-US" smtClean="0"/>
              <a:pPr/>
              <a:t>54</a:t>
            </a:fld>
            <a:endParaRPr lang="ja-JP" altLang="en-US"/>
          </a:p>
        </p:txBody>
      </p:sp>
      <p:sp>
        <p:nvSpPr>
          <p:cNvPr id="7" name="スライド イメージ プレースホルダー 6">
            <a:extLst>
              <a:ext uri="{FF2B5EF4-FFF2-40B4-BE49-F238E27FC236}">
                <a16:creationId xmlns:a16="http://schemas.microsoft.com/office/drawing/2014/main" id="{6654ACAB-1E38-044B-248E-A8EA4E097553}"/>
              </a:ext>
            </a:extLst>
          </p:cNvPr>
          <p:cNvSpPr>
            <a:spLocks noGrp="1" noRot="1" noChangeAspect="1"/>
          </p:cNvSpPr>
          <p:nvPr>
            <p:ph type="sldImg"/>
          </p:nvPr>
        </p:nvSpPr>
        <p:spPr/>
      </p:sp>
    </p:spTree>
    <p:extLst>
      <p:ext uri="{BB962C8B-B14F-4D97-AF65-F5344CB8AC3E}">
        <p14:creationId xmlns:p14="http://schemas.microsoft.com/office/powerpoint/2010/main" val="3530562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acute myeloid leukemia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Standard risk group		(N=181)		76%</a:t>
            </a:r>
            <a:r>
              <a:rPr lang="ja-JP" altLang="en-US" dirty="0"/>
              <a:t> </a:t>
            </a:r>
            <a:r>
              <a:rPr lang="en-US" altLang="ja-JP" dirty="0"/>
              <a:t>(68-82%) </a:t>
            </a:r>
            <a:endParaRPr lang="ja-JP" altLang="ja-JP" dirty="0"/>
          </a:p>
          <a:p>
            <a:r>
              <a:rPr lang="en-US" altLang="ja-JP" dirty="0"/>
              <a:t>	</a:t>
            </a:r>
            <a:r>
              <a:rPr lang="ja-JP" altLang="ja-JP" dirty="0"/>
              <a:t>・</a:t>
            </a:r>
            <a:r>
              <a:rPr lang="en-US" altLang="ja-JP" dirty="0"/>
              <a:t>Advanced risk group	(N=98)		27%</a:t>
            </a:r>
            <a:r>
              <a:rPr lang="ja-JP" altLang="en-US" dirty="0"/>
              <a:t> </a:t>
            </a:r>
            <a:r>
              <a:rPr lang="en-US" altLang="ja-JP" dirty="0"/>
              <a:t>(18-38%) </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11D6C4C8-E100-4526-E3F8-1E558D864EAD}"/>
              </a:ext>
            </a:extLst>
          </p:cNvPr>
          <p:cNvSpPr>
            <a:spLocks noGrp="1"/>
          </p:cNvSpPr>
          <p:nvPr>
            <p:ph type="sldNum" sz="quarter" idx="5"/>
          </p:nvPr>
        </p:nvSpPr>
        <p:spPr/>
        <p:txBody>
          <a:bodyPr/>
          <a:lstStyle/>
          <a:p>
            <a:fld id="{80C736B6-7E3E-4D0D-AA13-4A618FE8F5D4}" type="slidenum">
              <a:rPr lang="ja-JP" altLang="en-US" smtClean="0"/>
              <a:pPr/>
              <a:t>55</a:t>
            </a:fld>
            <a:endParaRPr lang="ja-JP" altLang="en-US"/>
          </a:p>
        </p:txBody>
      </p:sp>
      <p:sp>
        <p:nvSpPr>
          <p:cNvPr id="7" name="スライド イメージ プレースホルダー 6">
            <a:extLst>
              <a:ext uri="{FF2B5EF4-FFF2-40B4-BE49-F238E27FC236}">
                <a16:creationId xmlns:a16="http://schemas.microsoft.com/office/drawing/2014/main" id="{0ABD5EB9-199B-DD88-552F-78B508E4644E}"/>
              </a:ext>
            </a:extLst>
          </p:cNvPr>
          <p:cNvSpPr>
            <a:spLocks noGrp="1" noRot="1" noChangeAspect="1"/>
          </p:cNvSpPr>
          <p:nvPr>
            <p:ph type="sldImg"/>
          </p:nvPr>
        </p:nvSpPr>
        <p:spPr/>
      </p:sp>
    </p:spTree>
    <p:extLst>
      <p:ext uri="{BB962C8B-B14F-4D97-AF65-F5344CB8AC3E}">
        <p14:creationId xmlns:p14="http://schemas.microsoft.com/office/powerpoint/2010/main" val="994481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acute myeloid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(N=2,164)	61%	(59-63%) </a:t>
            </a:r>
            <a:endParaRPr lang="ja-JP" altLang="en-US" dirty="0"/>
          </a:p>
          <a:p>
            <a:r>
              <a:rPr lang="en-US" altLang="ja-JP" dirty="0"/>
              <a:t>	</a:t>
            </a:r>
            <a:r>
              <a:rPr lang="ja-JP" altLang="en-US" dirty="0"/>
              <a:t>・</a:t>
            </a:r>
            <a:r>
              <a:rPr lang="en-US" altLang="ja-JP" dirty="0"/>
              <a:t>Advanced risk group	(N=2,235)	28%	(26-31%) </a:t>
            </a:r>
            <a:endParaRPr lang="ja-JP" altLang="en-US" dirty="0"/>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343B7BA9-395A-6CF1-5D4A-0A636804C540}"/>
              </a:ext>
            </a:extLst>
          </p:cNvPr>
          <p:cNvSpPr>
            <a:spLocks noGrp="1"/>
          </p:cNvSpPr>
          <p:nvPr>
            <p:ph type="sldNum" sz="quarter" idx="5"/>
          </p:nvPr>
        </p:nvSpPr>
        <p:spPr/>
        <p:txBody>
          <a:bodyPr/>
          <a:lstStyle/>
          <a:p>
            <a:fld id="{80C736B6-7E3E-4D0D-AA13-4A618FE8F5D4}" type="slidenum">
              <a:rPr lang="ja-JP" altLang="en-US" smtClean="0"/>
              <a:pPr/>
              <a:t>56</a:t>
            </a:fld>
            <a:endParaRPr lang="ja-JP" altLang="en-US"/>
          </a:p>
        </p:txBody>
      </p:sp>
      <p:sp>
        <p:nvSpPr>
          <p:cNvPr id="7" name="スライド イメージ プレースホルダー 6">
            <a:extLst>
              <a:ext uri="{FF2B5EF4-FFF2-40B4-BE49-F238E27FC236}">
                <a16:creationId xmlns:a16="http://schemas.microsoft.com/office/drawing/2014/main" id="{33B1B9E6-2A98-B25D-297F-F02B4C41E1EB}"/>
              </a:ext>
            </a:extLst>
          </p:cNvPr>
          <p:cNvSpPr>
            <a:spLocks noGrp="1" noRot="1" noChangeAspect="1"/>
          </p:cNvSpPr>
          <p:nvPr>
            <p:ph type="sldImg"/>
          </p:nvPr>
        </p:nvSpPr>
        <p:spPr/>
      </p:sp>
    </p:spTree>
    <p:extLst>
      <p:ext uri="{BB962C8B-B14F-4D97-AF65-F5344CB8AC3E}">
        <p14:creationId xmlns:p14="http://schemas.microsoft.com/office/powerpoint/2010/main" val="27131305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acute lymphoblastic leukemia between 2013 and 2022, the 5-year probabilities (95%CI) of survival following transplant according by donor type and stem cell source are:</a:t>
            </a:r>
          </a:p>
          <a:p>
            <a:pPr defTabSz="344700"/>
            <a:r>
              <a:rPr lang="en-US" altLang="ja-JP" dirty="0"/>
              <a:t>	</a:t>
            </a:r>
            <a:r>
              <a:rPr lang="ja-JP" altLang="en-US" dirty="0"/>
              <a:t>・</a:t>
            </a:r>
            <a:r>
              <a:rPr lang="en-US" altLang="ja-JP" dirty="0"/>
              <a:t>Bone marrow transplantation from related donors 			(N=202) 		70%	</a:t>
            </a:r>
            <a:r>
              <a:rPr lang="ja-JP" altLang="en-US" dirty="0"/>
              <a:t> </a:t>
            </a:r>
            <a:r>
              <a:rPr lang="en-US" altLang="ja-JP" dirty="0"/>
              <a:t>(62-76%) </a:t>
            </a:r>
            <a:endParaRPr lang="ja-JP" altLang="en-US" dirty="0"/>
          </a:p>
          <a:p>
            <a:pPr defTabSz="344700"/>
            <a:r>
              <a:rPr lang="en-US" altLang="ja-JP" dirty="0"/>
              <a:t>	</a:t>
            </a:r>
            <a:r>
              <a:rPr lang="ja-JP" altLang="en-US" dirty="0"/>
              <a:t>・</a:t>
            </a:r>
            <a:r>
              <a:rPr lang="en-US" altLang="ja-JP" dirty="0"/>
              <a:t>Peripheral blood stem cell transplantation from related donors 	(N=113)		43%	</a:t>
            </a:r>
            <a:r>
              <a:rPr lang="ja-JP" altLang="en-US" dirty="0"/>
              <a:t> </a:t>
            </a:r>
            <a:r>
              <a:rPr lang="en-US" altLang="ja-JP" dirty="0"/>
              <a:t>(33-52%) </a:t>
            </a:r>
            <a:endParaRPr lang="ja-JP" altLang="en-US" dirty="0"/>
          </a:p>
          <a:p>
            <a:pPr defTabSz="344700"/>
            <a:r>
              <a:rPr lang="en-US" altLang="ja-JP" dirty="0"/>
              <a:t>	</a:t>
            </a:r>
            <a:r>
              <a:rPr lang="ja-JP" altLang="en-US" dirty="0"/>
              <a:t>・</a:t>
            </a:r>
            <a:r>
              <a:rPr lang="en-US" altLang="ja-JP" dirty="0"/>
              <a:t>Bone marrow transplantation from unrelated donors 			(N=212)		72%	</a:t>
            </a:r>
            <a:r>
              <a:rPr lang="ja-JP" altLang="en-US" dirty="0"/>
              <a:t> </a:t>
            </a:r>
            <a:r>
              <a:rPr lang="en-US" altLang="ja-JP" dirty="0"/>
              <a:t>(65-78%) </a:t>
            </a:r>
            <a:endParaRPr lang="ja-JP" altLang="en-US" dirty="0"/>
          </a:p>
          <a:p>
            <a:pPr defTabSz="344700"/>
            <a:r>
              <a:rPr lang="en-US" altLang="ja-JP" dirty="0"/>
              <a:t>	</a:t>
            </a:r>
            <a:r>
              <a:rPr lang="ja-JP" altLang="en-US" dirty="0"/>
              <a:t>・</a:t>
            </a:r>
            <a:r>
              <a:rPr lang="en-US" altLang="ja-JP" dirty="0"/>
              <a:t>Cord blood transplantation from unrelated donors 			(N=358)		74%	</a:t>
            </a:r>
            <a:r>
              <a:rPr lang="ja-JP" altLang="en-US" dirty="0"/>
              <a:t> </a:t>
            </a:r>
            <a:r>
              <a:rPr lang="en-US" altLang="ja-JP" dirty="0"/>
              <a:t>(68-78%) </a:t>
            </a:r>
            <a:endParaRPr lang="ja-JP" altLang="en-US" dirty="0"/>
          </a:p>
        </p:txBody>
      </p:sp>
      <p:sp>
        <p:nvSpPr>
          <p:cNvPr id="2" name="スライド番号プレースホルダー 1">
            <a:extLst>
              <a:ext uri="{FF2B5EF4-FFF2-40B4-BE49-F238E27FC236}">
                <a16:creationId xmlns:a16="http://schemas.microsoft.com/office/drawing/2014/main" id="{970114EA-1840-3813-B6D6-4C10A6BF633D}"/>
              </a:ext>
            </a:extLst>
          </p:cNvPr>
          <p:cNvSpPr>
            <a:spLocks noGrp="1"/>
          </p:cNvSpPr>
          <p:nvPr>
            <p:ph type="sldNum" sz="quarter" idx="5"/>
          </p:nvPr>
        </p:nvSpPr>
        <p:spPr/>
        <p:txBody>
          <a:bodyPr/>
          <a:lstStyle/>
          <a:p>
            <a:fld id="{80C736B6-7E3E-4D0D-AA13-4A618FE8F5D4}" type="slidenum">
              <a:rPr lang="ja-JP" altLang="en-US" smtClean="0"/>
              <a:pPr/>
              <a:t>57</a:t>
            </a:fld>
            <a:endParaRPr lang="ja-JP" altLang="en-US"/>
          </a:p>
        </p:txBody>
      </p:sp>
      <p:sp>
        <p:nvSpPr>
          <p:cNvPr id="7" name="スライド イメージ プレースホルダー 6">
            <a:extLst>
              <a:ext uri="{FF2B5EF4-FFF2-40B4-BE49-F238E27FC236}">
                <a16:creationId xmlns:a16="http://schemas.microsoft.com/office/drawing/2014/main" id="{C7516A26-1982-B95C-34E2-CA929B942D39}"/>
              </a:ext>
            </a:extLst>
          </p:cNvPr>
          <p:cNvSpPr>
            <a:spLocks noGrp="1" noRot="1" noChangeAspect="1"/>
          </p:cNvSpPr>
          <p:nvPr>
            <p:ph type="sldImg"/>
          </p:nvPr>
        </p:nvSpPr>
        <p:spPr/>
      </p:sp>
    </p:spTree>
    <p:extLst>
      <p:ext uri="{BB962C8B-B14F-4D97-AF65-F5344CB8AC3E}">
        <p14:creationId xmlns:p14="http://schemas.microsoft.com/office/powerpoint/2010/main" val="13726932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acute lymphoblastic leukemia between 2013 and 2022, the 5-year probabilities (95%CI) of survival following transplant according by donor type and stem cell source are:</a:t>
            </a:r>
            <a:endParaRPr lang="ja-JP" altLang="ja-JP" dirty="0"/>
          </a:p>
          <a:p>
            <a:r>
              <a:rPr lang="en-US" altLang="ja-JP" dirty="0"/>
              <a:t>	</a:t>
            </a:r>
            <a:r>
              <a:rPr lang="ja-JP" altLang="ja-JP" dirty="0"/>
              <a:t>・</a:t>
            </a:r>
            <a:r>
              <a:rPr lang="en-US" altLang="ja-JP" dirty="0"/>
              <a:t>Bone marrow transplantation from related donors				(N=292)		68%	(62-74%) </a:t>
            </a:r>
            <a:endParaRPr lang="ja-JP" altLang="ja-JP" dirty="0"/>
          </a:p>
          <a:p>
            <a:r>
              <a:rPr lang="en-US" altLang="ja-JP" dirty="0"/>
              <a:t>	</a:t>
            </a:r>
            <a:r>
              <a:rPr lang="ja-JP" altLang="ja-JP" dirty="0"/>
              <a:t>・</a:t>
            </a:r>
            <a:r>
              <a:rPr lang="en-US" altLang="ja-JP" dirty="0"/>
              <a:t>Peripheral blood stem cell transplantation from related donors		(N=1,108)	59%	(55-62%) </a:t>
            </a:r>
            <a:endParaRPr lang="ja-JP" altLang="ja-JP" dirty="0"/>
          </a:p>
          <a:p>
            <a:r>
              <a:rPr lang="en-US" altLang="ja-JP" dirty="0"/>
              <a:t>	</a:t>
            </a:r>
            <a:r>
              <a:rPr lang="ja-JP" altLang="ja-JP" dirty="0"/>
              <a:t>・</a:t>
            </a:r>
            <a:r>
              <a:rPr lang="en-US" altLang="ja-JP" dirty="0"/>
              <a:t>Bone marrow transplantation from unrelated donors			(N=1,538)	62%	(59-64%) </a:t>
            </a:r>
            <a:endParaRPr lang="ja-JP" altLang="ja-JP" dirty="0"/>
          </a:p>
          <a:p>
            <a:r>
              <a:rPr lang="en-US" altLang="ja-JP" dirty="0"/>
              <a:t>	</a:t>
            </a:r>
            <a:r>
              <a:rPr lang="ja-JP" altLang="ja-JP" dirty="0"/>
              <a:t>・</a:t>
            </a:r>
            <a:r>
              <a:rPr lang="en-US" altLang="ja-JP" dirty="0"/>
              <a:t>Cord blood transplantation from unrelated donors				(N=1,267)	58%	(55-61%) </a:t>
            </a:r>
          </a:p>
        </p:txBody>
      </p:sp>
      <p:sp>
        <p:nvSpPr>
          <p:cNvPr id="2" name="スライド番号プレースホルダー 1">
            <a:extLst>
              <a:ext uri="{FF2B5EF4-FFF2-40B4-BE49-F238E27FC236}">
                <a16:creationId xmlns:a16="http://schemas.microsoft.com/office/drawing/2014/main" id="{AAA936C6-3002-9672-D108-6046E5BBA82D}"/>
              </a:ext>
            </a:extLst>
          </p:cNvPr>
          <p:cNvSpPr>
            <a:spLocks noGrp="1"/>
          </p:cNvSpPr>
          <p:nvPr>
            <p:ph type="sldNum" sz="quarter" idx="5"/>
          </p:nvPr>
        </p:nvSpPr>
        <p:spPr/>
        <p:txBody>
          <a:bodyPr/>
          <a:lstStyle/>
          <a:p>
            <a:fld id="{80C736B6-7E3E-4D0D-AA13-4A618FE8F5D4}" type="slidenum">
              <a:rPr lang="ja-JP" altLang="en-US" smtClean="0"/>
              <a:pPr/>
              <a:t>58</a:t>
            </a:fld>
            <a:endParaRPr lang="ja-JP" altLang="en-US"/>
          </a:p>
        </p:txBody>
      </p:sp>
      <p:sp>
        <p:nvSpPr>
          <p:cNvPr id="6" name="スライド イメージ プレースホルダー 5">
            <a:extLst>
              <a:ext uri="{FF2B5EF4-FFF2-40B4-BE49-F238E27FC236}">
                <a16:creationId xmlns:a16="http://schemas.microsoft.com/office/drawing/2014/main" id="{DEC89205-5BF7-496F-CDE6-8CDFE8B47B55}"/>
              </a:ext>
            </a:extLst>
          </p:cNvPr>
          <p:cNvSpPr>
            <a:spLocks noGrp="1" noRot="1" noChangeAspect="1"/>
          </p:cNvSpPr>
          <p:nvPr>
            <p:ph type="sldImg"/>
          </p:nvPr>
        </p:nvSpPr>
        <p:spPr/>
      </p:sp>
    </p:spTree>
    <p:extLst>
      <p:ext uri="{BB962C8B-B14F-4D97-AF65-F5344CB8AC3E}">
        <p14:creationId xmlns:p14="http://schemas.microsoft.com/office/powerpoint/2010/main" val="761868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HLA-matched sibling donor transplant for acute lymphoblastic leukemia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Standard risk group		(N=58)		88%	(74-94%) </a:t>
            </a:r>
            <a:endParaRPr lang="ja-JP" altLang="ja-JP" dirty="0"/>
          </a:p>
          <a:p>
            <a:r>
              <a:rPr lang="en-US" altLang="ja-JP" dirty="0"/>
              <a:t>	</a:t>
            </a:r>
            <a:r>
              <a:rPr lang="ja-JP" altLang="ja-JP" dirty="0"/>
              <a:t>・</a:t>
            </a:r>
            <a:r>
              <a:rPr lang="en-US" altLang="ja-JP" dirty="0"/>
              <a:t>Advanced risk group	(N=60)		54%	(39-67%) </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 </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9A45912B-E28D-552E-0A57-98015144923C}"/>
              </a:ext>
            </a:extLst>
          </p:cNvPr>
          <p:cNvSpPr>
            <a:spLocks noGrp="1"/>
          </p:cNvSpPr>
          <p:nvPr>
            <p:ph type="sldNum" sz="quarter" idx="5"/>
          </p:nvPr>
        </p:nvSpPr>
        <p:spPr/>
        <p:txBody>
          <a:bodyPr/>
          <a:lstStyle/>
          <a:p>
            <a:fld id="{80C736B6-7E3E-4D0D-AA13-4A618FE8F5D4}" type="slidenum">
              <a:rPr lang="ja-JP" altLang="en-US" smtClean="0"/>
              <a:pPr/>
              <a:t>59</a:t>
            </a:fld>
            <a:endParaRPr lang="ja-JP" altLang="en-US"/>
          </a:p>
        </p:txBody>
      </p:sp>
      <p:sp>
        <p:nvSpPr>
          <p:cNvPr id="7" name="スライド イメージ プレースホルダー 6">
            <a:extLst>
              <a:ext uri="{FF2B5EF4-FFF2-40B4-BE49-F238E27FC236}">
                <a16:creationId xmlns:a16="http://schemas.microsoft.com/office/drawing/2014/main" id="{5395501F-C8A8-5A3E-CAF5-EA289F8893F9}"/>
              </a:ext>
            </a:extLst>
          </p:cNvPr>
          <p:cNvSpPr>
            <a:spLocks noGrp="1" noRot="1" noChangeAspect="1"/>
          </p:cNvSpPr>
          <p:nvPr>
            <p:ph type="sldImg"/>
          </p:nvPr>
        </p:nvSpPr>
        <p:spPr/>
      </p:sp>
    </p:spTree>
    <p:extLst>
      <p:ext uri="{BB962C8B-B14F-4D97-AF65-F5344CB8AC3E}">
        <p14:creationId xmlns:p14="http://schemas.microsoft.com/office/powerpoint/2010/main" val="165359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en-US" altLang="ja-JP" dirty="0"/>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Also, peripheral blood stem cell transplantation from unrelated donors was introduced since 2010, and the number of transplants has been gradually increased. The number of related peripheral blood stem cell transplantation has also increased as the number of haplo-identical transplantation increased remarkably since 2010.</a:t>
            </a:r>
            <a:endParaRPr lang="ja-JP" altLang="ja-JP" dirty="0"/>
          </a:p>
        </p:txBody>
      </p:sp>
      <p:sp>
        <p:nvSpPr>
          <p:cNvPr id="2" name="スライド番号プレースホルダー 1">
            <a:extLst>
              <a:ext uri="{FF2B5EF4-FFF2-40B4-BE49-F238E27FC236}">
                <a16:creationId xmlns:a16="http://schemas.microsoft.com/office/drawing/2014/main" id="{20AFB538-88EC-1EEC-6A7B-59B4CE115AFA}"/>
              </a:ext>
            </a:extLst>
          </p:cNvPr>
          <p:cNvSpPr>
            <a:spLocks noGrp="1"/>
          </p:cNvSpPr>
          <p:nvPr>
            <p:ph type="sldNum" sz="quarter" idx="5"/>
          </p:nvPr>
        </p:nvSpPr>
        <p:spPr/>
        <p:txBody>
          <a:bodyPr/>
          <a:lstStyle/>
          <a:p>
            <a:fld id="{80C736B6-7E3E-4D0D-AA13-4A618FE8F5D4}" type="slidenum">
              <a:rPr lang="ja-JP" altLang="en-US" smtClean="0"/>
              <a:pPr/>
              <a:t>6</a:t>
            </a:fld>
            <a:endParaRPr lang="ja-JP" altLang="en-US"/>
          </a:p>
        </p:txBody>
      </p:sp>
      <p:sp>
        <p:nvSpPr>
          <p:cNvPr id="6" name="スライド イメージ プレースホルダー 5">
            <a:extLst>
              <a:ext uri="{FF2B5EF4-FFF2-40B4-BE49-F238E27FC236}">
                <a16:creationId xmlns:a16="http://schemas.microsoft.com/office/drawing/2014/main" id="{8FDFD7EC-7B96-BF1D-5EF1-7A00E39766A1}"/>
              </a:ext>
            </a:extLst>
          </p:cNvPr>
          <p:cNvSpPr>
            <a:spLocks noGrp="1" noRot="1" noChangeAspect="1"/>
          </p:cNvSpPr>
          <p:nvPr>
            <p:ph type="sldImg"/>
          </p:nvPr>
        </p:nvSpPr>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acute lymphoblastic leukemia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Standard risk group		(N=655)		73%	(69-77%) </a:t>
            </a:r>
            <a:endParaRPr lang="ja-JP" altLang="ja-JP" dirty="0"/>
          </a:p>
          <a:p>
            <a:r>
              <a:rPr lang="en-US" altLang="ja-JP" dirty="0"/>
              <a:t>	</a:t>
            </a:r>
            <a:r>
              <a:rPr lang="ja-JP" altLang="ja-JP" dirty="0"/>
              <a:t>・</a:t>
            </a:r>
            <a:r>
              <a:rPr lang="en-US" altLang="ja-JP" dirty="0"/>
              <a:t>Advanced risk group	(N=179)		41%	(32-49%) </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5722C06C-F17E-0B45-FB45-A5CD7A25B8A2}"/>
              </a:ext>
            </a:extLst>
          </p:cNvPr>
          <p:cNvSpPr>
            <a:spLocks noGrp="1"/>
          </p:cNvSpPr>
          <p:nvPr>
            <p:ph type="sldNum" sz="quarter" idx="5"/>
          </p:nvPr>
        </p:nvSpPr>
        <p:spPr/>
        <p:txBody>
          <a:bodyPr/>
          <a:lstStyle/>
          <a:p>
            <a:fld id="{80C736B6-7E3E-4D0D-AA13-4A618FE8F5D4}" type="slidenum">
              <a:rPr lang="ja-JP" altLang="en-US" smtClean="0"/>
              <a:pPr/>
              <a:t>60</a:t>
            </a:fld>
            <a:endParaRPr lang="ja-JP" altLang="en-US"/>
          </a:p>
        </p:txBody>
      </p:sp>
      <p:sp>
        <p:nvSpPr>
          <p:cNvPr id="10" name="スライド イメージ プレースホルダー 9">
            <a:extLst>
              <a:ext uri="{FF2B5EF4-FFF2-40B4-BE49-F238E27FC236}">
                <a16:creationId xmlns:a16="http://schemas.microsoft.com/office/drawing/2014/main" id="{D286C8F9-3553-4C5D-2ECE-37042C59AC1B}"/>
              </a:ext>
            </a:extLst>
          </p:cNvPr>
          <p:cNvSpPr>
            <a:spLocks noGrp="1" noRot="1" noChangeAspect="1"/>
          </p:cNvSpPr>
          <p:nvPr>
            <p:ph type="sldImg"/>
          </p:nvPr>
        </p:nvSpPr>
        <p:spPr/>
      </p:sp>
    </p:spTree>
    <p:extLst>
      <p:ext uri="{BB962C8B-B14F-4D97-AF65-F5344CB8AC3E}">
        <p14:creationId xmlns:p14="http://schemas.microsoft.com/office/powerpoint/2010/main" val="24510062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acute lymphoblastic leukemia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Standard risk group		(N=109)		88%	(79-93%) </a:t>
            </a:r>
            <a:endParaRPr lang="ja-JP" altLang="ja-JP" dirty="0"/>
          </a:p>
          <a:p>
            <a:r>
              <a:rPr lang="en-US" altLang="ja-JP" dirty="0"/>
              <a:t>	</a:t>
            </a:r>
            <a:r>
              <a:rPr lang="ja-JP" altLang="ja-JP" dirty="0"/>
              <a:t>・</a:t>
            </a:r>
            <a:r>
              <a:rPr lang="en-US" altLang="ja-JP" dirty="0"/>
              <a:t>Advanced risk group	(N=103)		55%	(44-66%) </a:t>
            </a:r>
          </a:p>
          <a:p>
            <a:endParaRPr lang="en-US" altLang="ja-JP" dirty="0"/>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284BCCAA-A511-62BE-2E7B-A8A4563E58BD}"/>
              </a:ext>
            </a:extLst>
          </p:cNvPr>
          <p:cNvSpPr>
            <a:spLocks noGrp="1"/>
          </p:cNvSpPr>
          <p:nvPr>
            <p:ph type="sldNum" sz="quarter" idx="5"/>
          </p:nvPr>
        </p:nvSpPr>
        <p:spPr/>
        <p:txBody>
          <a:bodyPr/>
          <a:lstStyle/>
          <a:p>
            <a:fld id="{80C736B6-7E3E-4D0D-AA13-4A618FE8F5D4}" type="slidenum">
              <a:rPr lang="ja-JP" altLang="en-US" smtClean="0"/>
              <a:pPr/>
              <a:t>61</a:t>
            </a:fld>
            <a:endParaRPr lang="ja-JP" altLang="en-US"/>
          </a:p>
        </p:txBody>
      </p:sp>
      <p:sp>
        <p:nvSpPr>
          <p:cNvPr id="6" name="スライド イメージ プレースホルダー 5">
            <a:extLst>
              <a:ext uri="{FF2B5EF4-FFF2-40B4-BE49-F238E27FC236}">
                <a16:creationId xmlns:a16="http://schemas.microsoft.com/office/drawing/2014/main" id="{E6D4EDE3-B6A5-98F3-4A61-84DC829F9BDF}"/>
              </a:ext>
            </a:extLst>
          </p:cNvPr>
          <p:cNvSpPr>
            <a:spLocks noGrp="1" noRot="1" noChangeAspect="1"/>
          </p:cNvSpPr>
          <p:nvPr>
            <p:ph type="sldImg"/>
          </p:nvPr>
        </p:nvSpPr>
        <p:spPr/>
      </p:sp>
    </p:spTree>
    <p:extLst>
      <p:ext uri="{BB962C8B-B14F-4D97-AF65-F5344CB8AC3E}">
        <p14:creationId xmlns:p14="http://schemas.microsoft.com/office/powerpoint/2010/main" val="8568959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acute lymphoblastic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(N=1,196)	69%	(65-71%) </a:t>
            </a:r>
            <a:endParaRPr lang="ja-JP" altLang="en-US" dirty="0"/>
          </a:p>
          <a:p>
            <a:r>
              <a:rPr lang="en-US" altLang="ja-JP" dirty="0"/>
              <a:t>	</a:t>
            </a:r>
            <a:r>
              <a:rPr lang="ja-JP" altLang="en-US" dirty="0"/>
              <a:t>・</a:t>
            </a:r>
            <a:r>
              <a:rPr lang="en-US" altLang="ja-JP" dirty="0"/>
              <a:t>Advanced risk group	(N=342)		37%	(31-43%) </a:t>
            </a:r>
            <a:endParaRPr lang="ja-JP" altLang="en-US" dirty="0"/>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E7805356-3BFD-3A30-1799-F6205C093DDD}"/>
              </a:ext>
            </a:extLst>
          </p:cNvPr>
          <p:cNvSpPr>
            <a:spLocks noGrp="1"/>
          </p:cNvSpPr>
          <p:nvPr>
            <p:ph type="sldNum" sz="quarter" idx="5"/>
          </p:nvPr>
        </p:nvSpPr>
        <p:spPr/>
        <p:txBody>
          <a:bodyPr/>
          <a:lstStyle/>
          <a:p>
            <a:fld id="{80C736B6-7E3E-4D0D-AA13-4A618FE8F5D4}" type="slidenum">
              <a:rPr lang="ja-JP" altLang="en-US" smtClean="0"/>
              <a:pPr/>
              <a:t>62</a:t>
            </a:fld>
            <a:endParaRPr lang="ja-JP" altLang="en-US"/>
          </a:p>
        </p:txBody>
      </p:sp>
      <p:sp>
        <p:nvSpPr>
          <p:cNvPr id="7" name="スライド イメージ プレースホルダー 6">
            <a:extLst>
              <a:ext uri="{FF2B5EF4-FFF2-40B4-BE49-F238E27FC236}">
                <a16:creationId xmlns:a16="http://schemas.microsoft.com/office/drawing/2014/main" id="{637CF614-C5B6-19B2-6E33-52DAA2A87468}"/>
              </a:ext>
            </a:extLst>
          </p:cNvPr>
          <p:cNvSpPr>
            <a:spLocks noGrp="1" noRot="1" noChangeAspect="1"/>
          </p:cNvSpPr>
          <p:nvPr>
            <p:ph type="sldImg"/>
          </p:nvPr>
        </p:nvSpPr>
        <p:spPr/>
      </p:sp>
    </p:spTree>
    <p:extLst>
      <p:ext uri="{BB962C8B-B14F-4D97-AF65-F5344CB8AC3E}">
        <p14:creationId xmlns:p14="http://schemas.microsoft.com/office/powerpoint/2010/main" val="2913666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acute lymphoblastic leukemia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Standard risk group		(N=163)		84%	(76-89%) </a:t>
            </a:r>
            <a:endParaRPr lang="ja-JP" altLang="ja-JP" dirty="0"/>
          </a:p>
          <a:p>
            <a:r>
              <a:rPr lang="en-US" altLang="ja-JP" dirty="0"/>
              <a:t>	</a:t>
            </a:r>
            <a:r>
              <a:rPr lang="ja-JP" altLang="ja-JP" dirty="0"/>
              <a:t>・</a:t>
            </a:r>
            <a:r>
              <a:rPr lang="en-US" altLang="ja-JP" dirty="0"/>
              <a:t>Advanced risk group	(N=195)   	66%	(58-72%) </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2B6922A9-9046-DBC3-18C2-5C2DD38C0C20}"/>
              </a:ext>
            </a:extLst>
          </p:cNvPr>
          <p:cNvSpPr>
            <a:spLocks noGrp="1"/>
          </p:cNvSpPr>
          <p:nvPr>
            <p:ph type="sldNum" sz="quarter" idx="5"/>
          </p:nvPr>
        </p:nvSpPr>
        <p:spPr/>
        <p:txBody>
          <a:bodyPr/>
          <a:lstStyle/>
          <a:p>
            <a:fld id="{80C736B6-7E3E-4D0D-AA13-4A618FE8F5D4}" type="slidenum">
              <a:rPr lang="ja-JP" altLang="en-US" smtClean="0"/>
              <a:pPr/>
              <a:t>63</a:t>
            </a:fld>
            <a:endParaRPr lang="ja-JP" altLang="en-US"/>
          </a:p>
        </p:txBody>
      </p:sp>
      <p:sp>
        <p:nvSpPr>
          <p:cNvPr id="7" name="スライド イメージ プレースホルダー 6">
            <a:extLst>
              <a:ext uri="{FF2B5EF4-FFF2-40B4-BE49-F238E27FC236}">
                <a16:creationId xmlns:a16="http://schemas.microsoft.com/office/drawing/2014/main" id="{AEABB895-186E-7D46-CF72-0BD4EE55D8DD}"/>
              </a:ext>
            </a:extLst>
          </p:cNvPr>
          <p:cNvSpPr>
            <a:spLocks noGrp="1" noRot="1" noChangeAspect="1"/>
          </p:cNvSpPr>
          <p:nvPr>
            <p:ph type="sldImg"/>
          </p:nvPr>
        </p:nvSpPr>
        <p:spPr/>
      </p:sp>
    </p:spTree>
    <p:extLst>
      <p:ext uri="{BB962C8B-B14F-4D97-AF65-F5344CB8AC3E}">
        <p14:creationId xmlns:p14="http://schemas.microsoft.com/office/powerpoint/2010/main" val="2969596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acute lymphoblastic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(N=824)		71%	(68-75%) </a:t>
            </a:r>
            <a:endParaRPr lang="ja-JP" altLang="en-US" dirty="0"/>
          </a:p>
          <a:p>
            <a:r>
              <a:rPr lang="en-US" altLang="ja-JP" dirty="0"/>
              <a:t>	</a:t>
            </a:r>
            <a:r>
              <a:rPr lang="ja-JP" altLang="en-US" dirty="0"/>
              <a:t>・</a:t>
            </a:r>
            <a:r>
              <a:rPr lang="en-US" altLang="ja-JP" dirty="0"/>
              <a:t>Advanced risk group	(N=442)		33%	(28-38%) </a:t>
            </a:r>
            <a:endParaRPr lang="ja-JP" altLang="en-US" dirty="0"/>
          </a:p>
          <a:p>
            <a:endParaRPr lang="en-US" altLang="ja-JP" dirty="0"/>
          </a:p>
          <a:p>
            <a:endParaRPr lang="en-US"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6FB33B38-53A2-3FCA-C844-FCF7F3ABAA18}"/>
              </a:ext>
            </a:extLst>
          </p:cNvPr>
          <p:cNvSpPr>
            <a:spLocks noGrp="1"/>
          </p:cNvSpPr>
          <p:nvPr>
            <p:ph type="sldNum" sz="quarter" idx="5"/>
          </p:nvPr>
        </p:nvSpPr>
        <p:spPr/>
        <p:txBody>
          <a:bodyPr/>
          <a:lstStyle/>
          <a:p>
            <a:fld id="{80C736B6-7E3E-4D0D-AA13-4A618FE8F5D4}" type="slidenum">
              <a:rPr lang="ja-JP" altLang="en-US" smtClean="0"/>
              <a:pPr/>
              <a:t>64</a:t>
            </a:fld>
            <a:endParaRPr lang="ja-JP" altLang="en-US"/>
          </a:p>
        </p:txBody>
      </p:sp>
      <p:sp>
        <p:nvSpPr>
          <p:cNvPr id="7" name="スライド イメージ プレースホルダー 6">
            <a:extLst>
              <a:ext uri="{FF2B5EF4-FFF2-40B4-BE49-F238E27FC236}">
                <a16:creationId xmlns:a16="http://schemas.microsoft.com/office/drawing/2014/main" id="{41C6B26F-29B4-802D-A7D7-7C6518120D95}"/>
              </a:ext>
            </a:extLst>
          </p:cNvPr>
          <p:cNvSpPr>
            <a:spLocks noGrp="1" noRot="1" noChangeAspect="1"/>
          </p:cNvSpPr>
          <p:nvPr>
            <p:ph type="sldImg"/>
          </p:nvPr>
        </p:nvSpPr>
        <p:spPr/>
      </p:sp>
    </p:spTree>
    <p:extLst>
      <p:ext uri="{BB962C8B-B14F-4D97-AF65-F5344CB8AC3E}">
        <p14:creationId xmlns:p14="http://schemas.microsoft.com/office/powerpoint/2010/main" val="40932936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chronic myelogenous leukemia between 2013 and 2022, the 5-year probabilities (95%CI) of survival following transplant according by donor type and stem cell source are:</a:t>
            </a:r>
          </a:p>
          <a:p>
            <a:r>
              <a:rPr lang="en-US" altLang="ja-JP" dirty="0"/>
              <a:t>	</a:t>
            </a:r>
            <a:r>
              <a:rPr lang="ja-JP" altLang="en-US" dirty="0"/>
              <a:t>・</a:t>
            </a:r>
            <a:r>
              <a:rPr lang="en-US" altLang="ja-JP" dirty="0"/>
              <a:t>Bone marrow transplantation / peripheral blood stem cell transplantation from related donors		(N=14)	79%</a:t>
            </a:r>
            <a:r>
              <a:rPr lang="ja-JP" altLang="en-US" dirty="0"/>
              <a:t> </a:t>
            </a:r>
            <a:r>
              <a:rPr lang="en-US" altLang="ja-JP" dirty="0"/>
              <a:t>(47-93%) </a:t>
            </a:r>
            <a:endParaRPr lang="ja-JP" altLang="en-US" dirty="0"/>
          </a:p>
          <a:p>
            <a:r>
              <a:rPr lang="en-US" altLang="ja-JP" dirty="0"/>
              <a:t>	</a:t>
            </a:r>
            <a:r>
              <a:rPr lang="ja-JP" altLang="en-US" dirty="0"/>
              <a:t>・</a:t>
            </a:r>
            <a:r>
              <a:rPr lang="en-US" altLang="ja-JP" dirty="0"/>
              <a:t>Bone marrow transplantation from unrelated donors									(N=12)	75%</a:t>
            </a:r>
            <a:r>
              <a:rPr lang="ja-JP" altLang="en-US" dirty="0"/>
              <a:t> </a:t>
            </a:r>
            <a:r>
              <a:rPr lang="en-US" altLang="ja-JP" dirty="0"/>
              <a:t>(41-91%) </a:t>
            </a:r>
            <a:endParaRPr lang="ja-JP" altLang="en-US" dirty="0"/>
          </a:p>
          <a:p>
            <a:r>
              <a:rPr lang="en-US" altLang="ja-JP" dirty="0"/>
              <a:t>	</a:t>
            </a:r>
            <a:r>
              <a:rPr lang="ja-JP" altLang="en-US" dirty="0"/>
              <a:t>・</a:t>
            </a:r>
            <a:r>
              <a:rPr lang="en-US" altLang="ja-JP" dirty="0"/>
              <a:t>Cord blood transplantation from unrelated donors										(N=7)	100%</a:t>
            </a:r>
          </a:p>
        </p:txBody>
      </p:sp>
      <p:sp>
        <p:nvSpPr>
          <p:cNvPr id="2" name="スライド番号プレースホルダー 1">
            <a:extLst>
              <a:ext uri="{FF2B5EF4-FFF2-40B4-BE49-F238E27FC236}">
                <a16:creationId xmlns:a16="http://schemas.microsoft.com/office/drawing/2014/main" id="{648C9359-D7EA-8BC1-A679-B7D24D1A6CCA}"/>
              </a:ext>
            </a:extLst>
          </p:cNvPr>
          <p:cNvSpPr>
            <a:spLocks noGrp="1"/>
          </p:cNvSpPr>
          <p:nvPr>
            <p:ph type="sldNum" sz="quarter" idx="5"/>
          </p:nvPr>
        </p:nvSpPr>
        <p:spPr/>
        <p:txBody>
          <a:bodyPr/>
          <a:lstStyle/>
          <a:p>
            <a:fld id="{80C736B6-7E3E-4D0D-AA13-4A618FE8F5D4}" type="slidenum">
              <a:rPr lang="ja-JP" altLang="en-US" smtClean="0"/>
              <a:pPr/>
              <a:t>65</a:t>
            </a:fld>
            <a:endParaRPr lang="ja-JP" altLang="en-US"/>
          </a:p>
        </p:txBody>
      </p:sp>
      <p:sp>
        <p:nvSpPr>
          <p:cNvPr id="7" name="スライド イメージ プレースホルダー 6">
            <a:extLst>
              <a:ext uri="{FF2B5EF4-FFF2-40B4-BE49-F238E27FC236}">
                <a16:creationId xmlns:a16="http://schemas.microsoft.com/office/drawing/2014/main" id="{DC068E59-870A-0672-9D7F-D2A538A1C7A2}"/>
              </a:ext>
            </a:extLst>
          </p:cNvPr>
          <p:cNvSpPr>
            <a:spLocks noGrp="1" noRot="1" noChangeAspect="1"/>
          </p:cNvSpPr>
          <p:nvPr>
            <p:ph type="sldImg"/>
          </p:nvPr>
        </p:nvSpPr>
        <p:spPr/>
      </p:sp>
    </p:spTree>
    <p:extLst>
      <p:ext uri="{BB962C8B-B14F-4D97-AF65-F5344CB8AC3E}">
        <p14:creationId xmlns:p14="http://schemas.microsoft.com/office/powerpoint/2010/main" val="31401553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chronic myelogenous leukemia between 2013 and 2022, the 5-year probabilities (95%CI) of survival following transplant according by donor type and stem cell source are:</a:t>
            </a:r>
          </a:p>
          <a:p>
            <a:r>
              <a:rPr lang="en-US" altLang="ja-JP" dirty="0"/>
              <a:t>	</a:t>
            </a:r>
            <a:r>
              <a:rPr lang="ja-JP" altLang="en-US" dirty="0"/>
              <a:t>・</a:t>
            </a:r>
            <a:r>
              <a:rPr lang="en-US" altLang="ja-JP" dirty="0"/>
              <a:t>Bone marrow transplantation from related donors				(N=34)		85%	(65-94%) </a:t>
            </a:r>
            <a:endParaRPr lang="ja-JP" altLang="en-US" dirty="0"/>
          </a:p>
          <a:p>
            <a:r>
              <a:rPr lang="en-US" altLang="ja-JP" dirty="0"/>
              <a:t>	</a:t>
            </a:r>
            <a:r>
              <a:rPr lang="ja-JP" altLang="en-US" dirty="0"/>
              <a:t>・</a:t>
            </a:r>
            <a:r>
              <a:rPr lang="en-US" altLang="ja-JP" dirty="0"/>
              <a:t>Peripheral blood stem cell transplantation from related donors		(N=174) 		63%	(54-71%) </a:t>
            </a:r>
            <a:endParaRPr lang="ja-JP" altLang="en-US" dirty="0"/>
          </a:p>
          <a:p>
            <a:r>
              <a:rPr lang="en-US" altLang="ja-JP" dirty="0"/>
              <a:t>	</a:t>
            </a:r>
            <a:r>
              <a:rPr lang="ja-JP" altLang="en-US" dirty="0"/>
              <a:t>・</a:t>
            </a:r>
            <a:r>
              <a:rPr lang="en-US" altLang="ja-JP" dirty="0"/>
              <a:t>Bone marrow transplantation from unrelated donors			(N=229) 		70%	(62-76%) </a:t>
            </a:r>
            <a:endParaRPr lang="ja-JP" altLang="en-US" dirty="0"/>
          </a:p>
          <a:p>
            <a:r>
              <a:rPr lang="en-US" altLang="ja-JP" dirty="0"/>
              <a:t>	</a:t>
            </a:r>
            <a:r>
              <a:rPr lang="ja-JP" altLang="en-US" dirty="0"/>
              <a:t>・</a:t>
            </a:r>
            <a:r>
              <a:rPr lang="en-US" altLang="ja-JP" dirty="0"/>
              <a:t>Cord blood transplantation from unrelated donors				(N=181)		69%	(61-75%) </a:t>
            </a:r>
            <a:endParaRPr lang="ja-JP" altLang="en-US" dirty="0"/>
          </a:p>
        </p:txBody>
      </p:sp>
      <p:sp>
        <p:nvSpPr>
          <p:cNvPr id="4" name="スライド イメージ プレースホルダー 3">
            <a:extLst>
              <a:ext uri="{FF2B5EF4-FFF2-40B4-BE49-F238E27FC236}">
                <a16:creationId xmlns:a16="http://schemas.microsoft.com/office/drawing/2014/main" id="{4D6A6D44-DEC8-8072-917E-BB4588999F14}"/>
              </a:ext>
            </a:extLst>
          </p:cNvPr>
          <p:cNvSpPr>
            <a:spLocks noGrp="1" noRot="1" noChangeAspect="1"/>
          </p:cNvSpPr>
          <p:nvPr>
            <p:ph type="sldImg"/>
          </p:nvPr>
        </p:nvSpPr>
        <p:spPr/>
      </p:sp>
      <p:sp>
        <p:nvSpPr>
          <p:cNvPr id="2" name="スライド番号プレースホルダー 1">
            <a:extLst>
              <a:ext uri="{FF2B5EF4-FFF2-40B4-BE49-F238E27FC236}">
                <a16:creationId xmlns:a16="http://schemas.microsoft.com/office/drawing/2014/main" id="{9A37875A-8890-3882-7574-0690B8569099}"/>
              </a:ext>
            </a:extLst>
          </p:cNvPr>
          <p:cNvSpPr>
            <a:spLocks noGrp="1"/>
          </p:cNvSpPr>
          <p:nvPr>
            <p:ph type="sldNum" sz="quarter" idx="5"/>
          </p:nvPr>
        </p:nvSpPr>
        <p:spPr>
          <a:xfrm>
            <a:off x="5589589" y="6397625"/>
            <a:ext cx="4276725" cy="338138"/>
          </a:xfrm>
          <a:prstGeom prst="rect">
            <a:avLst/>
          </a:prstGeom>
        </p:spPr>
        <p:txBody>
          <a:bodyPr/>
          <a:lstStyle/>
          <a:p>
            <a:fld id="{80C736B6-7E3E-4D0D-AA13-4A618FE8F5D4}" type="slidenum">
              <a:rPr kumimoji="1" lang="ja-JP" altLang="en-US" smtClean="0"/>
              <a:t>66</a:t>
            </a:fld>
            <a:endParaRPr kumimoji="1" lang="ja-JP" altLang="en-US"/>
          </a:p>
        </p:txBody>
      </p:sp>
    </p:spTree>
    <p:extLst>
      <p:ext uri="{BB962C8B-B14F-4D97-AF65-F5344CB8AC3E}">
        <p14:creationId xmlns:p14="http://schemas.microsoft.com/office/powerpoint/2010/main" val="36232290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chronic myelogenous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(N=46)		85%	(66-94%) </a:t>
            </a:r>
            <a:endParaRPr lang="ja-JP" altLang="en-US" dirty="0"/>
          </a:p>
          <a:p>
            <a:r>
              <a:rPr lang="en-US" altLang="ja-JP" dirty="0"/>
              <a:t>	</a:t>
            </a:r>
            <a:r>
              <a:rPr lang="ja-JP" altLang="en-US" dirty="0"/>
              <a:t>・</a:t>
            </a:r>
            <a:r>
              <a:rPr lang="en-US" altLang="ja-JP" dirty="0"/>
              <a:t>Advanced risk group	(N=80)		62%	(50-73%)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 (CHR) </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8F6CE133-2969-B70B-0EEB-2E3AFFA75B5E}"/>
              </a:ext>
            </a:extLst>
          </p:cNvPr>
          <p:cNvSpPr>
            <a:spLocks noGrp="1"/>
          </p:cNvSpPr>
          <p:nvPr>
            <p:ph type="sldNum" sz="quarter" idx="5"/>
          </p:nvPr>
        </p:nvSpPr>
        <p:spPr/>
        <p:txBody>
          <a:bodyPr/>
          <a:lstStyle/>
          <a:p>
            <a:fld id="{80C736B6-7E3E-4D0D-AA13-4A618FE8F5D4}" type="slidenum">
              <a:rPr lang="ja-JP" altLang="en-US" smtClean="0"/>
              <a:pPr/>
              <a:t>67</a:t>
            </a:fld>
            <a:endParaRPr lang="ja-JP" altLang="en-US"/>
          </a:p>
        </p:txBody>
      </p:sp>
      <p:sp>
        <p:nvSpPr>
          <p:cNvPr id="7" name="スライド イメージ プレースホルダー 6">
            <a:extLst>
              <a:ext uri="{FF2B5EF4-FFF2-40B4-BE49-F238E27FC236}">
                <a16:creationId xmlns:a16="http://schemas.microsoft.com/office/drawing/2014/main" id="{57C390B7-0DFD-BA16-8DE3-A019FF9CC6A9}"/>
              </a:ext>
            </a:extLst>
          </p:cNvPr>
          <p:cNvSpPr>
            <a:spLocks noGrp="1" noRot="1" noChangeAspect="1"/>
          </p:cNvSpPr>
          <p:nvPr>
            <p:ph type="sldImg"/>
          </p:nvPr>
        </p:nvSpPr>
        <p:spPr/>
      </p:sp>
    </p:spTree>
    <p:extLst>
      <p:ext uri="{BB962C8B-B14F-4D97-AF65-F5344CB8AC3E}">
        <p14:creationId xmlns:p14="http://schemas.microsoft.com/office/powerpoint/2010/main" val="2331077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chronic myelogenous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(N=94)		78%	(67-85%) </a:t>
            </a:r>
            <a:endParaRPr lang="ja-JP" altLang="en-US" dirty="0"/>
          </a:p>
          <a:p>
            <a:r>
              <a:rPr lang="en-US" altLang="ja-JP" dirty="0"/>
              <a:t>	</a:t>
            </a:r>
            <a:r>
              <a:rPr lang="ja-JP" altLang="en-US" dirty="0"/>
              <a:t>・</a:t>
            </a:r>
            <a:r>
              <a:rPr lang="en-US" altLang="ja-JP" dirty="0"/>
              <a:t>Advanced risk group	(N=135)		64%	(54-72%)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 (CHR) </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C6093A1F-3EE4-2450-9656-9B4639922335}"/>
              </a:ext>
            </a:extLst>
          </p:cNvPr>
          <p:cNvSpPr>
            <a:spLocks noGrp="1"/>
          </p:cNvSpPr>
          <p:nvPr>
            <p:ph type="sldNum" sz="quarter" idx="5"/>
          </p:nvPr>
        </p:nvSpPr>
        <p:spPr/>
        <p:txBody>
          <a:bodyPr/>
          <a:lstStyle/>
          <a:p>
            <a:fld id="{80C736B6-7E3E-4D0D-AA13-4A618FE8F5D4}" type="slidenum">
              <a:rPr lang="ja-JP" altLang="en-US" smtClean="0"/>
              <a:pPr/>
              <a:t>68</a:t>
            </a:fld>
            <a:endParaRPr lang="ja-JP" altLang="en-US"/>
          </a:p>
        </p:txBody>
      </p:sp>
      <p:sp>
        <p:nvSpPr>
          <p:cNvPr id="7" name="スライド イメージ プレースホルダー 6">
            <a:extLst>
              <a:ext uri="{FF2B5EF4-FFF2-40B4-BE49-F238E27FC236}">
                <a16:creationId xmlns:a16="http://schemas.microsoft.com/office/drawing/2014/main" id="{D81B0F86-AA96-DAFA-7FBF-107280484474}"/>
              </a:ext>
            </a:extLst>
          </p:cNvPr>
          <p:cNvSpPr>
            <a:spLocks noGrp="1" noRot="1" noChangeAspect="1"/>
          </p:cNvSpPr>
          <p:nvPr>
            <p:ph type="sldImg"/>
          </p:nvPr>
        </p:nvSpPr>
        <p:spPr/>
      </p:sp>
    </p:spTree>
    <p:extLst>
      <p:ext uri="{BB962C8B-B14F-4D97-AF65-F5344CB8AC3E}">
        <p14:creationId xmlns:p14="http://schemas.microsoft.com/office/powerpoint/2010/main" val="14450104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chronic myelogenous leukemia between 2013 and 2022, the 5-year probabilities (95%CI) of survival following transplant according to disease status are:</a:t>
            </a:r>
          </a:p>
          <a:p>
            <a:r>
              <a:rPr lang="en-US" altLang="ja-JP" dirty="0"/>
              <a:t>	</a:t>
            </a:r>
            <a:r>
              <a:rPr lang="ja-JP" altLang="en-US" dirty="0"/>
              <a:t>・</a:t>
            </a:r>
            <a:r>
              <a:rPr lang="en-US" altLang="ja-JP" dirty="0"/>
              <a:t>Standard risk group		(N=55)		84%	(70-92%) </a:t>
            </a:r>
            <a:endParaRPr lang="ja-JP" altLang="en-US" dirty="0"/>
          </a:p>
          <a:p>
            <a:r>
              <a:rPr lang="en-US" altLang="ja-JP" dirty="0"/>
              <a:t>	</a:t>
            </a:r>
            <a:r>
              <a:rPr lang="ja-JP" altLang="en-US" dirty="0"/>
              <a:t>・</a:t>
            </a:r>
            <a:r>
              <a:rPr lang="en-US" altLang="ja-JP" dirty="0"/>
              <a:t>Advanced risk group	(N=126)		63%	(53-71%)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 (CHR) </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D60A422C-E2C9-76C4-B9B8-AFA03FB41B74}"/>
              </a:ext>
            </a:extLst>
          </p:cNvPr>
          <p:cNvSpPr>
            <a:spLocks noGrp="1"/>
          </p:cNvSpPr>
          <p:nvPr>
            <p:ph type="sldNum" sz="quarter" idx="5"/>
          </p:nvPr>
        </p:nvSpPr>
        <p:spPr/>
        <p:txBody>
          <a:bodyPr/>
          <a:lstStyle/>
          <a:p>
            <a:fld id="{80C736B6-7E3E-4D0D-AA13-4A618FE8F5D4}" type="slidenum">
              <a:rPr lang="ja-JP" altLang="en-US" smtClean="0"/>
              <a:pPr/>
              <a:t>69</a:t>
            </a:fld>
            <a:endParaRPr lang="ja-JP" altLang="en-US"/>
          </a:p>
        </p:txBody>
      </p:sp>
      <p:sp>
        <p:nvSpPr>
          <p:cNvPr id="7" name="スライド イメージ プレースホルダー 6">
            <a:extLst>
              <a:ext uri="{FF2B5EF4-FFF2-40B4-BE49-F238E27FC236}">
                <a16:creationId xmlns:a16="http://schemas.microsoft.com/office/drawing/2014/main" id="{20263B56-EEF6-0CF0-BAB0-5EFEE5D53B82}"/>
              </a:ext>
            </a:extLst>
          </p:cNvPr>
          <p:cNvSpPr>
            <a:spLocks noGrp="1" noRot="1" noChangeAspect="1"/>
          </p:cNvSpPr>
          <p:nvPr>
            <p:ph type="sldImg"/>
          </p:nvPr>
        </p:nvSpPr>
        <p:spPr/>
      </p:sp>
    </p:spTree>
    <p:extLst>
      <p:ext uri="{BB962C8B-B14F-4D97-AF65-F5344CB8AC3E}">
        <p14:creationId xmlns:p14="http://schemas.microsoft.com/office/powerpoint/2010/main" val="43681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37B9-0EB5-25DB-36A3-B51A2851FAE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845C9BFA-8570-EEF4-EA6E-87AABBA6B97B}"/>
              </a:ext>
            </a:extLst>
          </p:cNvPr>
          <p:cNvSpPr>
            <a:spLocks noGrp="1"/>
          </p:cNvSpPr>
          <p:nvPr>
            <p:ph type="body" idx="1"/>
          </p:nvPr>
        </p:nvSpPr>
        <p:spPr/>
        <p:txBody>
          <a:bodyPr/>
          <a:lstStyle/>
          <a:p>
            <a:r>
              <a:rPr lang="en-US" altLang="ja-JP" dirty="0"/>
              <a:t>Due to the spread of transplants with reduced intensity conditioning (RIC) , the age groups in which transplantation is indicated have expanded, and the number of transplants in older age groups has increased. Those aged 50 years or older have recently accounted for more than 70% of the total cases of autologous transplants.</a:t>
            </a:r>
            <a:endParaRPr lang="ja-JP" altLang="ja-JP" dirty="0"/>
          </a:p>
        </p:txBody>
      </p:sp>
      <p:sp>
        <p:nvSpPr>
          <p:cNvPr id="2" name="スライド番号プレースホルダー 1">
            <a:extLst>
              <a:ext uri="{FF2B5EF4-FFF2-40B4-BE49-F238E27FC236}">
                <a16:creationId xmlns:a16="http://schemas.microsoft.com/office/drawing/2014/main" id="{556C68D9-7F73-5381-8981-571954E67935}"/>
              </a:ext>
            </a:extLst>
          </p:cNvPr>
          <p:cNvSpPr>
            <a:spLocks noGrp="1"/>
          </p:cNvSpPr>
          <p:nvPr>
            <p:ph type="sldNum" sz="quarter" idx="5"/>
          </p:nvPr>
        </p:nvSpPr>
        <p:spPr/>
        <p:txBody>
          <a:bodyPr/>
          <a:lstStyle/>
          <a:p>
            <a:fld id="{80C736B6-7E3E-4D0D-AA13-4A618FE8F5D4}" type="slidenum">
              <a:rPr lang="ja-JP" altLang="en-US" smtClean="0"/>
              <a:pPr/>
              <a:t>7</a:t>
            </a:fld>
            <a:endParaRPr lang="ja-JP" altLang="en-US"/>
          </a:p>
        </p:txBody>
      </p:sp>
      <p:sp>
        <p:nvSpPr>
          <p:cNvPr id="8" name="四角形: 角を丸くする 7">
            <a:extLst>
              <a:ext uri="{FF2B5EF4-FFF2-40B4-BE49-F238E27FC236}">
                <a16:creationId xmlns:a16="http://schemas.microsoft.com/office/drawing/2014/main" id="{91B9B175-585C-8FFC-2848-5CFAD36D276F}"/>
              </a:ext>
            </a:extLst>
          </p:cNvPr>
          <p:cNvSpPr/>
          <p:nvPr/>
        </p:nvSpPr>
        <p:spPr>
          <a:xfrm>
            <a:off x="6238446" y="40802"/>
            <a:ext cx="1348168" cy="418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640D43FF-1DA1-C8DF-C303-1A0FBE0A7517}"/>
              </a:ext>
            </a:extLst>
          </p:cNvPr>
          <p:cNvSpPr>
            <a:spLocks noGrp="1" noRot="1" noChangeAspect="1"/>
          </p:cNvSpPr>
          <p:nvPr>
            <p:ph type="sldImg"/>
          </p:nvPr>
        </p:nvSpPr>
        <p:spPr/>
      </p:sp>
    </p:spTree>
    <p:extLst>
      <p:ext uri="{BB962C8B-B14F-4D97-AF65-F5344CB8AC3E}">
        <p14:creationId xmlns:p14="http://schemas.microsoft.com/office/powerpoint/2010/main" val="3581588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myelodysplastic syndrome between 2013 and 2022, the 5-year probabilities (95%CI) of survival following transplant according by donor type and stem cell source are:</a:t>
            </a:r>
          </a:p>
          <a:p>
            <a:r>
              <a:rPr lang="en-US" altLang="ja-JP" dirty="0"/>
              <a:t>	</a:t>
            </a:r>
            <a:r>
              <a:rPr lang="ja-JP" altLang="en-US" dirty="0"/>
              <a:t>・</a:t>
            </a:r>
            <a:r>
              <a:rPr lang="en-US" altLang="ja-JP" dirty="0"/>
              <a:t>Bone marrow transplantation from related donors				(N=64)		90%	(79-95%) </a:t>
            </a:r>
          </a:p>
          <a:p>
            <a:r>
              <a:rPr lang="en-US" altLang="ja-JP" dirty="0"/>
              <a:t>	</a:t>
            </a:r>
            <a:r>
              <a:rPr lang="ja-JP" altLang="en-US" dirty="0"/>
              <a:t>・</a:t>
            </a:r>
            <a:r>
              <a:rPr lang="en-US" altLang="ja-JP" dirty="0"/>
              <a:t>Peripheral blood stem cell transplantation from related donors		(N=14)		76%	(43-92%) </a:t>
            </a:r>
          </a:p>
          <a:p>
            <a:r>
              <a:rPr lang="en-US" altLang="ja-JP" dirty="0"/>
              <a:t>	</a:t>
            </a:r>
            <a:r>
              <a:rPr lang="ja-JP" altLang="en-US" dirty="0"/>
              <a:t>・</a:t>
            </a:r>
            <a:r>
              <a:rPr lang="en-US" altLang="ja-JP" dirty="0"/>
              <a:t>Bone marrow transplantation from unrelated donors 			(N=115)		80%	(70-87%) </a:t>
            </a:r>
            <a:endParaRPr lang="ja-JP" altLang="en-US" dirty="0"/>
          </a:p>
          <a:p>
            <a:r>
              <a:rPr lang="en-US" altLang="ja-JP" dirty="0"/>
              <a:t>	</a:t>
            </a:r>
            <a:r>
              <a:rPr lang="ja-JP" altLang="en-US" dirty="0"/>
              <a:t>・</a:t>
            </a:r>
            <a:r>
              <a:rPr lang="en-US" altLang="ja-JP" dirty="0"/>
              <a:t>Cord blood transplantation from unrelated donors				(N=42)		75%	(57-87%) </a:t>
            </a:r>
            <a:endParaRPr lang="ja-JP" altLang="en-US" dirty="0"/>
          </a:p>
        </p:txBody>
      </p:sp>
      <p:sp>
        <p:nvSpPr>
          <p:cNvPr id="2" name="スライド番号プレースホルダー 1">
            <a:extLst>
              <a:ext uri="{FF2B5EF4-FFF2-40B4-BE49-F238E27FC236}">
                <a16:creationId xmlns:a16="http://schemas.microsoft.com/office/drawing/2014/main" id="{9171A554-A110-0BEC-3AE5-610130E95BD0}"/>
              </a:ext>
            </a:extLst>
          </p:cNvPr>
          <p:cNvSpPr>
            <a:spLocks noGrp="1"/>
          </p:cNvSpPr>
          <p:nvPr>
            <p:ph type="sldNum" sz="quarter" idx="5"/>
          </p:nvPr>
        </p:nvSpPr>
        <p:spPr/>
        <p:txBody>
          <a:bodyPr/>
          <a:lstStyle/>
          <a:p>
            <a:fld id="{80C736B6-7E3E-4D0D-AA13-4A618FE8F5D4}" type="slidenum">
              <a:rPr lang="ja-JP" altLang="en-US" smtClean="0"/>
              <a:pPr/>
              <a:t>70</a:t>
            </a:fld>
            <a:endParaRPr lang="ja-JP" altLang="en-US"/>
          </a:p>
        </p:txBody>
      </p:sp>
      <p:sp>
        <p:nvSpPr>
          <p:cNvPr id="7" name="スライド イメージ プレースホルダー 6">
            <a:extLst>
              <a:ext uri="{FF2B5EF4-FFF2-40B4-BE49-F238E27FC236}">
                <a16:creationId xmlns:a16="http://schemas.microsoft.com/office/drawing/2014/main" id="{43D8ABD8-E106-84B5-17C2-82A95F88E00F}"/>
              </a:ext>
            </a:extLst>
          </p:cNvPr>
          <p:cNvSpPr>
            <a:spLocks noGrp="1" noRot="1" noChangeAspect="1"/>
          </p:cNvSpPr>
          <p:nvPr>
            <p:ph type="sldImg"/>
          </p:nvPr>
        </p:nvSpPr>
        <p:spPr/>
      </p:sp>
    </p:spTree>
    <p:extLst>
      <p:ext uri="{BB962C8B-B14F-4D97-AF65-F5344CB8AC3E}">
        <p14:creationId xmlns:p14="http://schemas.microsoft.com/office/powerpoint/2010/main" val="38808697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myelodysplastic syndrome between 2013 and 2022, the 5-year probabilities (95%CI) of survival following transplant according by donor type and stem cell source are:</a:t>
            </a:r>
            <a:endParaRPr lang="ja-JP" altLang="ja-JP" dirty="0"/>
          </a:p>
          <a:p>
            <a:r>
              <a:rPr lang="en-US" altLang="ja-JP" dirty="0"/>
              <a:t>	</a:t>
            </a:r>
            <a:r>
              <a:rPr lang="ja-JP" altLang="ja-JP" dirty="0"/>
              <a:t>・</a:t>
            </a:r>
            <a:r>
              <a:rPr lang="en-US" altLang="ja-JP" dirty="0"/>
              <a:t>Bone marrow transplantation from related donors				(N=204)		48%</a:t>
            </a:r>
            <a:r>
              <a:rPr lang="ja-JP" altLang="en-US" dirty="0"/>
              <a:t> </a:t>
            </a:r>
            <a:r>
              <a:rPr lang="en-US" altLang="ja-JP" dirty="0"/>
              <a:t>(40-55%) </a:t>
            </a:r>
            <a:endParaRPr lang="ja-JP" altLang="ja-JP" dirty="0"/>
          </a:p>
          <a:p>
            <a:r>
              <a:rPr lang="en-US" altLang="ja-JP" dirty="0"/>
              <a:t>	</a:t>
            </a:r>
            <a:r>
              <a:rPr lang="ja-JP" altLang="ja-JP" dirty="0"/>
              <a:t>・</a:t>
            </a:r>
            <a:r>
              <a:rPr lang="en-US" altLang="ja-JP" dirty="0"/>
              <a:t>Peripheral blood stem cell transplantation from related donors		(N=821)		49%</a:t>
            </a:r>
            <a:r>
              <a:rPr lang="ja-JP" altLang="en-US" dirty="0"/>
              <a:t> </a:t>
            </a:r>
            <a:r>
              <a:rPr lang="en-US" altLang="ja-JP" dirty="0"/>
              <a:t>(45-53%) </a:t>
            </a:r>
            <a:endParaRPr lang="ja-JP" altLang="ja-JP" dirty="0"/>
          </a:p>
          <a:p>
            <a:r>
              <a:rPr lang="en-US" altLang="ja-JP" dirty="0"/>
              <a:t>	</a:t>
            </a:r>
            <a:r>
              <a:rPr lang="ja-JP" altLang="ja-JP" dirty="0"/>
              <a:t>・</a:t>
            </a:r>
            <a:r>
              <a:rPr lang="en-US" altLang="ja-JP" dirty="0"/>
              <a:t>Bone marrow transplantation from unrelated donors			(N=1,529)	47%</a:t>
            </a:r>
            <a:r>
              <a:rPr lang="ja-JP" altLang="en-US" dirty="0"/>
              <a:t> </a:t>
            </a:r>
            <a:r>
              <a:rPr lang="en-US" altLang="ja-JP" dirty="0"/>
              <a:t>(44-49%) </a:t>
            </a:r>
            <a:endParaRPr lang="ja-JP" altLang="ja-JP" dirty="0"/>
          </a:p>
          <a:p>
            <a:r>
              <a:rPr lang="en-US" altLang="ja-JP" dirty="0"/>
              <a:t>	</a:t>
            </a:r>
            <a:r>
              <a:rPr lang="ja-JP" altLang="ja-JP" dirty="0"/>
              <a:t>・</a:t>
            </a:r>
            <a:r>
              <a:rPr lang="en-US" altLang="ja-JP" dirty="0"/>
              <a:t>Cord blood transplantation from unrelated donors				(N=1,158)	46%</a:t>
            </a:r>
            <a:r>
              <a:rPr lang="ja-JP" altLang="en-US" dirty="0"/>
              <a:t> </a:t>
            </a:r>
            <a:r>
              <a:rPr lang="en-US" altLang="ja-JP" dirty="0"/>
              <a:t>(43-49%) </a:t>
            </a:r>
            <a:endParaRPr lang="ja-JP" altLang="en-US" dirty="0"/>
          </a:p>
        </p:txBody>
      </p:sp>
      <p:sp>
        <p:nvSpPr>
          <p:cNvPr id="2" name="スライド番号プレースホルダー 1">
            <a:extLst>
              <a:ext uri="{FF2B5EF4-FFF2-40B4-BE49-F238E27FC236}">
                <a16:creationId xmlns:a16="http://schemas.microsoft.com/office/drawing/2014/main" id="{259A94FA-EA20-D1AB-D6E4-FA4EEBF7068C}"/>
              </a:ext>
            </a:extLst>
          </p:cNvPr>
          <p:cNvSpPr>
            <a:spLocks noGrp="1"/>
          </p:cNvSpPr>
          <p:nvPr>
            <p:ph type="sldNum" sz="quarter" idx="5"/>
          </p:nvPr>
        </p:nvSpPr>
        <p:spPr/>
        <p:txBody>
          <a:bodyPr/>
          <a:lstStyle/>
          <a:p>
            <a:fld id="{80C736B6-7E3E-4D0D-AA13-4A618FE8F5D4}" type="slidenum">
              <a:rPr lang="ja-JP" altLang="en-US" smtClean="0"/>
              <a:pPr/>
              <a:t>71</a:t>
            </a:fld>
            <a:endParaRPr lang="ja-JP" altLang="en-US"/>
          </a:p>
        </p:txBody>
      </p:sp>
      <p:sp>
        <p:nvSpPr>
          <p:cNvPr id="7" name="スライド イメージ プレースホルダー 6">
            <a:extLst>
              <a:ext uri="{FF2B5EF4-FFF2-40B4-BE49-F238E27FC236}">
                <a16:creationId xmlns:a16="http://schemas.microsoft.com/office/drawing/2014/main" id="{64528B93-A3F0-EA29-00DA-58FED6BBC3C3}"/>
              </a:ext>
            </a:extLst>
          </p:cNvPr>
          <p:cNvSpPr>
            <a:spLocks noGrp="1" noRot="1" noChangeAspect="1"/>
          </p:cNvSpPr>
          <p:nvPr>
            <p:ph type="sldImg"/>
          </p:nvPr>
        </p:nvSpPr>
        <p:spPr/>
      </p:sp>
    </p:spTree>
    <p:extLst>
      <p:ext uri="{BB962C8B-B14F-4D97-AF65-F5344CB8AC3E}">
        <p14:creationId xmlns:p14="http://schemas.microsoft.com/office/powerpoint/2010/main" val="93855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HLA-matched sibling donor transplant for myelodysplastic syndrome between 2013 and 2022, the 5-year probabilities (95%CI) of survival following transplant according to disease status are:</a:t>
            </a:r>
          </a:p>
          <a:p>
            <a:r>
              <a:rPr lang="en-US" altLang="ja-JP" dirty="0"/>
              <a:t>	</a:t>
            </a:r>
            <a:r>
              <a:rPr lang="ja-JP" altLang="en-US" dirty="0"/>
              <a:t>・</a:t>
            </a:r>
            <a:r>
              <a:rPr lang="en-US" altLang="ja-JP" dirty="0"/>
              <a:t>Standard risk group		(N=40)		92%	(78-98%) </a:t>
            </a:r>
            <a:endParaRPr lang="ja-JP" altLang="en-US" dirty="0"/>
          </a:p>
          <a:p>
            <a:r>
              <a:rPr lang="en-US" altLang="ja-JP" dirty="0"/>
              <a:t>	</a:t>
            </a:r>
            <a:r>
              <a:rPr lang="ja-JP" altLang="en-US" dirty="0"/>
              <a:t>・</a:t>
            </a:r>
            <a:r>
              <a:rPr lang="en-US" altLang="ja-JP" dirty="0"/>
              <a:t>Advanced risk group	(N=7)		71%	(26-92%)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7C93BC4C-A5A5-9A16-CF4E-C6CC6A930142}"/>
              </a:ext>
            </a:extLst>
          </p:cNvPr>
          <p:cNvSpPr>
            <a:spLocks noGrp="1"/>
          </p:cNvSpPr>
          <p:nvPr>
            <p:ph type="sldNum" sz="quarter" idx="5"/>
          </p:nvPr>
        </p:nvSpPr>
        <p:spPr/>
        <p:txBody>
          <a:bodyPr/>
          <a:lstStyle/>
          <a:p>
            <a:fld id="{80C736B6-7E3E-4D0D-AA13-4A618FE8F5D4}" type="slidenum">
              <a:rPr lang="ja-JP" altLang="en-US" smtClean="0"/>
              <a:pPr/>
              <a:t>72</a:t>
            </a:fld>
            <a:endParaRPr lang="ja-JP" altLang="en-US"/>
          </a:p>
        </p:txBody>
      </p:sp>
      <p:sp>
        <p:nvSpPr>
          <p:cNvPr id="6" name="スライド イメージ プレースホルダー 5">
            <a:extLst>
              <a:ext uri="{FF2B5EF4-FFF2-40B4-BE49-F238E27FC236}">
                <a16:creationId xmlns:a16="http://schemas.microsoft.com/office/drawing/2014/main" id="{48F1BDC0-5ECE-5CF1-B109-261E70393B3D}"/>
              </a:ext>
            </a:extLst>
          </p:cNvPr>
          <p:cNvSpPr>
            <a:spLocks noGrp="1" noRot="1" noChangeAspect="1"/>
          </p:cNvSpPr>
          <p:nvPr>
            <p:ph type="sldImg"/>
          </p:nvPr>
        </p:nvSpPr>
        <p:spPr/>
      </p:sp>
    </p:spTree>
    <p:extLst>
      <p:ext uri="{BB962C8B-B14F-4D97-AF65-F5344CB8AC3E}">
        <p14:creationId xmlns:p14="http://schemas.microsoft.com/office/powerpoint/2010/main" val="2735003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myelodysplastic syndrome between 2013 and 2022, the 5-year probabilities (95%CI) of survival following transplant according to disease status are:</a:t>
            </a:r>
          </a:p>
          <a:p>
            <a:r>
              <a:rPr lang="en-US" altLang="ja-JP" dirty="0"/>
              <a:t>	</a:t>
            </a:r>
            <a:r>
              <a:rPr lang="ja-JP" altLang="en-US" dirty="0"/>
              <a:t>・</a:t>
            </a:r>
            <a:r>
              <a:rPr lang="en-US" altLang="ja-JP" dirty="0"/>
              <a:t>Standard risk group		(N=189)		64%	(56-71%) </a:t>
            </a:r>
            <a:endParaRPr lang="ja-JP" altLang="en-US" dirty="0"/>
          </a:p>
          <a:p>
            <a:r>
              <a:rPr lang="en-US" altLang="ja-JP" dirty="0"/>
              <a:t>	</a:t>
            </a:r>
            <a:r>
              <a:rPr lang="ja-JP" altLang="en-US" dirty="0"/>
              <a:t>・</a:t>
            </a:r>
            <a:r>
              <a:rPr lang="en-US" altLang="ja-JP" dirty="0"/>
              <a:t>Advanced risk group	(N=334)		46%	(40-52%)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9C435480-E604-1D70-A145-C5DE88D489DE}"/>
              </a:ext>
            </a:extLst>
          </p:cNvPr>
          <p:cNvSpPr>
            <a:spLocks noGrp="1"/>
          </p:cNvSpPr>
          <p:nvPr>
            <p:ph type="sldNum" sz="quarter" idx="5"/>
          </p:nvPr>
        </p:nvSpPr>
        <p:spPr/>
        <p:txBody>
          <a:bodyPr/>
          <a:lstStyle/>
          <a:p>
            <a:fld id="{80C736B6-7E3E-4D0D-AA13-4A618FE8F5D4}" type="slidenum">
              <a:rPr lang="ja-JP" altLang="en-US" smtClean="0"/>
              <a:pPr/>
              <a:t>73</a:t>
            </a:fld>
            <a:endParaRPr lang="ja-JP" altLang="en-US"/>
          </a:p>
        </p:txBody>
      </p:sp>
      <p:sp>
        <p:nvSpPr>
          <p:cNvPr id="6" name="スライド イメージ プレースホルダー 5">
            <a:extLst>
              <a:ext uri="{FF2B5EF4-FFF2-40B4-BE49-F238E27FC236}">
                <a16:creationId xmlns:a16="http://schemas.microsoft.com/office/drawing/2014/main" id="{220BAEF5-5086-E2A6-5484-DAEFCDFCB8F0}"/>
              </a:ext>
            </a:extLst>
          </p:cNvPr>
          <p:cNvSpPr>
            <a:spLocks noGrp="1" noRot="1" noChangeAspect="1"/>
          </p:cNvSpPr>
          <p:nvPr>
            <p:ph type="sldImg"/>
          </p:nvPr>
        </p:nvSpPr>
        <p:spPr/>
      </p:sp>
    </p:spTree>
    <p:extLst>
      <p:ext uri="{BB962C8B-B14F-4D97-AF65-F5344CB8AC3E}">
        <p14:creationId xmlns:p14="http://schemas.microsoft.com/office/powerpoint/2010/main" val="7973524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myelodysplastic syndrome between 2013 and 2022, the 5-year probabilities (95%CI) of survival following transplant according to disease status are:</a:t>
            </a:r>
          </a:p>
          <a:p>
            <a:r>
              <a:rPr lang="en-US" altLang="ja-JP" dirty="0"/>
              <a:t>	</a:t>
            </a:r>
            <a:r>
              <a:rPr lang="ja-JP" altLang="en-US" dirty="0"/>
              <a:t>・</a:t>
            </a:r>
            <a:r>
              <a:rPr lang="en-US" altLang="ja-JP" dirty="0"/>
              <a:t>Standard risk group		(N=78)		89%	(78-95%) </a:t>
            </a:r>
            <a:endParaRPr lang="ja-JP" altLang="en-US" dirty="0"/>
          </a:p>
          <a:p>
            <a:r>
              <a:rPr lang="en-US" altLang="ja-JP" dirty="0"/>
              <a:t>	</a:t>
            </a:r>
            <a:r>
              <a:rPr lang="ja-JP" altLang="en-US" dirty="0"/>
              <a:t>・</a:t>
            </a:r>
            <a:r>
              <a:rPr lang="en-US" altLang="ja-JP" dirty="0"/>
              <a:t>Advanced risk group	(N=27)		64%	(37-82%)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13612560-04CE-7E58-ABD5-846A6EF62CF2}"/>
              </a:ext>
            </a:extLst>
          </p:cNvPr>
          <p:cNvSpPr>
            <a:spLocks noGrp="1"/>
          </p:cNvSpPr>
          <p:nvPr>
            <p:ph type="sldNum" sz="quarter" idx="5"/>
          </p:nvPr>
        </p:nvSpPr>
        <p:spPr/>
        <p:txBody>
          <a:bodyPr/>
          <a:lstStyle/>
          <a:p>
            <a:fld id="{80C736B6-7E3E-4D0D-AA13-4A618FE8F5D4}" type="slidenum">
              <a:rPr lang="ja-JP" altLang="en-US" smtClean="0"/>
              <a:pPr/>
              <a:t>74</a:t>
            </a:fld>
            <a:endParaRPr lang="ja-JP" altLang="en-US"/>
          </a:p>
        </p:txBody>
      </p:sp>
      <p:sp>
        <p:nvSpPr>
          <p:cNvPr id="7" name="スライド イメージ プレースホルダー 6">
            <a:extLst>
              <a:ext uri="{FF2B5EF4-FFF2-40B4-BE49-F238E27FC236}">
                <a16:creationId xmlns:a16="http://schemas.microsoft.com/office/drawing/2014/main" id="{C42B92A2-8203-A6D3-58F8-F625D5BA48A5}"/>
              </a:ext>
            </a:extLst>
          </p:cNvPr>
          <p:cNvSpPr>
            <a:spLocks noGrp="1" noRot="1" noChangeAspect="1"/>
          </p:cNvSpPr>
          <p:nvPr>
            <p:ph type="sldImg"/>
          </p:nvPr>
        </p:nvSpPr>
        <p:spPr/>
      </p:sp>
    </p:spTree>
    <p:extLst>
      <p:ext uri="{BB962C8B-B14F-4D97-AF65-F5344CB8AC3E}">
        <p14:creationId xmlns:p14="http://schemas.microsoft.com/office/powerpoint/2010/main" val="3854377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myelodysplastic syndrome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Standard risk group		(N=540)		52%	(47-57%) </a:t>
            </a:r>
            <a:endParaRPr lang="ja-JP" altLang="ja-JP" dirty="0"/>
          </a:p>
          <a:p>
            <a:r>
              <a:rPr lang="en-US" altLang="ja-JP" dirty="0"/>
              <a:t>	</a:t>
            </a:r>
            <a:r>
              <a:rPr lang="ja-JP" altLang="ja-JP" dirty="0"/>
              <a:t>・</a:t>
            </a:r>
            <a:r>
              <a:rPr lang="en-US" altLang="ja-JP" dirty="0"/>
              <a:t>Advanced risk group	(N=943)		43%	(40-47%) </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E1E2C5CE-A6E7-A79D-FB07-4A1DB1A070F4}"/>
              </a:ext>
            </a:extLst>
          </p:cNvPr>
          <p:cNvSpPr>
            <a:spLocks noGrp="1"/>
          </p:cNvSpPr>
          <p:nvPr>
            <p:ph type="sldNum" sz="quarter" idx="5"/>
          </p:nvPr>
        </p:nvSpPr>
        <p:spPr/>
        <p:txBody>
          <a:bodyPr/>
          <a:lstStyle/>
          <a:p>
            <a:fld id="{80C736B6-7E3E-4D0D-AA13-4A618FE8F5D4}" type="slidenum">
              <a:rPr lang="ja-JP" altLang="en-US" smtClean="0"/>
              <a:pPr/>
              <a:t>75</a:t>
            </a:fld>
            <a:endParaRPr lang="ja-JP" altLang="en-US"/>
          </a:p>
        </p:txBody>
      </p:sp>
      <p:sp>
        <p:nvSpPr>
          <p:cNvPr id="7" name="スライド イメージ プレースホルダー 6">
            <a:extLst>
              <a:ext uri="{FF2B5EF4-FFF2-40B4-BE49-F238E27FC236}">
                <a16:creationId xmlns:a16="http://schemas.microsoft.com/office/drawing/2014/main" id="{B79624FA-C718-E1E8-1AB5-F1D83A98C16A}"/>
              </a:ext>
            </a:extLst>
          </p:cNvPr>
          <p:cNvSpPr>
            <a:spLocks noGrp="1" noRot="1" noChangeAspect="1"/>
          </p:cNvSpPr>
          <p:nvPr>
            <p:ph type="sldImg"/>
          </p:nvPr>
        </p:nvSpPr>
        <p:spPr/>
      </p:sp>
    </p:spTree>
    <p:extLst>
      <p:ext uri="{BB962C8B-B14F-4D97-AF65-F5344CB8AC3E}">
        <p14:creationId xmlns:p14="http://schemas.microsoft.com/office/powerpoint/2010/main" val="8853100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myelodysplastic syndrome between 2013 and 2022, the 5-year probabilities (95%CI) of survival following transplant according to disease status are:</a:t>
            </a:r>
          </a:p>
          <a:p>
            <a:r>
              <a:rPr lang="en-US" altLang="ja-JP" dirty="0"/>
              <a:t>	</a:t>
            </a:r>
            <a:r>
              <a:rPr lang="ja-JP" altLang="ja-JP" dirty="0"/>
              <a:t>・</a:t>
            </a:r>
            <a:r>
              <a:rPr lang="en-US" altLang="ja-JP" dirty="0"/>
              <a:t>Standard risk group		(N=17)		73%	(42-89%) </a:t>
            </a:r>
            <a:endParaRPr lang="ja-JP" altLang="ja-JP" dirty="0"/>
          </a:p>
          <a:p>
            <a:r>
              <a:rPr lang="en-US" altLang="ja-JP" dirty="0"/>
              <a:t>	</a:t>
            </a:r>
            <a:r>
              <a:rPr lang="ja-JP" altLang="ja-JP" dirty="0"/>
              <a:t>・</a:t>
            </a:r>
            <a:r>
              <a:rPr lang="en-US" altLang="ja-JP" dirty="0"/>
              <a:t>Advanced risk group	(N=20)		72%	(45-87%) </a:t>
            </a:r>
          </a:p>
          <a:p>
            <a:endParaRPr lang="en-US" altLang="ja-JP" dirty="0"/>
          </a:p>
          <a:p>
            <a:r>
              <a:rPr lang="en-US" altLang="ja-JP" dirty="0"/>
              <a:t> </a:t>
            </a:r>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42F82F4A-7197-F313-D1AF-11E5803BD3C9}"/>
              </a:ext>
            </a:extLst>
          </p:cNvPr>
          <p:cNvSpPr>
            <a:spLocks noGrp="1"/>
          </p:cNvSpPr>
          <p:nvPr>
            <p:ph type="sldNum" sz="quarter" idx="5"/>
          </p:nvPr>
        </p:nvSpPr>
        <p:spPr/>
        <p:txBody>
          <a:bodyPr/>
          <a:lstStyle/>
          <a:p>
            <a:fld id="{80C736B6-7E3E-4D0D-AA13-4A618FE8F5D4}" type="slidenum">
              <a:rPr lang="ja-JP" altLang="en-US" smtClean="0"/>
              <a:pPr/>
              <a:t>76</a:t>
            </a:fld>
            <a:endParaRPr lang="ja-JP" altLang="en-US"/>
          </a:p>
        </p:txBody>
      </p:sp>
      <p:sp>
        <p:nvSpPr>
          <p:cNvPr id="7" name="スライド イメージ プレースホルダー 6">
            <a:extLst>
              <a:ext uri="{FF2B5EF4-FFF2-40B4-BE49-F238E27FC236}">
                <a16:creationId xmlns:a16="http://schemas.microsoft.com/office/drawing/2014/main" id="{3F252BE0-1D14-9DAF-0B2F-41C015200BA0}"/>
              </a:ext>
            </a:extLst>
          </p:cNvPr>
          <p:cNvSpPr>
            <a:spLocks noGrp="1" noRot="1" noChangeAspect="1"/>
          </p:cNvSpPr>
          <p:nvPr>
            <p:ph type="sldImg"/>
          </p:nvPr>
        </p:nvSpPr>
        <p:spPr/>
      </p:sp>
    </p:spTree>
    <p:extLst>
      <p:ext uri="{BB962C8B-B14F-4D97-AF65-F5344CB8AC3E}">
        <p14:creationId xmlns:p14="http://schemas.microsoft.com/office/powerpoint/2010/main" val="32822756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myelodysplastic syndrome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Standard risk group		(N=354)		52%	(46-58%) </a:t>
            </a:r>
            <a:endParaRPr lang="ja-JP" altLang="ja-JP" dirty="0"/>
          </a:p>
          <a:p>
            <a:r>
              <a:rPr lang="en-US" altLang="ja-JP" dirty="0"/>
              <a:t>	</a:t>
            </a:r>
            <a:r>
              <a:rPr lang="ja-JP" altLang="ja-JP" dirty="0"/>
              <a:t>・</a:t>
            </a:r>
            <a:r>
              <a:rPr lang="en-US" altLang="ja-JP" dirty="0"/>
              <a:t>Advanced risk group	(N=779)		43%	(39-47%) </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E5147C77-3B19-DE54-59DE-98DC4421AB7A}"/>
              </a:ext>
            </a:extLst>
          </p:cNvPr>
          <p:cNvSpPr>
            <a:spLocks noGrp="1"/>
          </p:cNvSpPr>
          <p:nvPr>
            <p:ph type="sldNum" sz="quarter" idx="5"/>
          </p:nvPr>
        </p:nvSpPr>
        <p:spPr/>
        <p:txBody>
          <a:bodyPr/>
          <a:lstStyle/>
          <a:p>
            <a:fld id="{80C736B6-7E3E-4D0D-AA13-4A618FE8F5D4}" type="slidenum">
              <a:rPr lang="ja-JP" altLang="en-US" smtClean="0"/>
              <a:pPr/>
              <a:t>77</a:t>
            </a:fld>
            <a:endParaRPr lang="ja-JP" altLang="en-US"/>
          </a:p>
        </p:txBody>
      </p:sp>
      <p:sp>
        <p:nvSpPr>
          <p:cNvPr id="7" name="スライド イメージ プレースホルダー 6">
            <a:extLst>
              <a:ext uri="{FF2B5EF4-FFF2-40B4-BE49-F238E27FC236}">
                <a16:creationId xmlns:a16="http://schemas.microsoft.com/office/drawing/2014/main" id="{C20EDE93-33A5-10D8-5358-FB03955C45AB}"/>
              </a:ext>
            </a:extLst>
          </p:cNvPr>
          <p:cNvSpPr>
            <a:spLocks noGrp="1" noRot="1" noChangeAspect="1"/>
          </p:cNvSpPr>
          <p:nvPr>
            <p:ph type="sldImg"/>
          </p:nvPr>
        </p:nvSpPr>
        <p:spPr/>
      </p:sp>
    </p:spTree>
    <p:extLst>
      <p:ext uri="{BB962C8B-B14F-4D97-AF65-F5344CB8AC3E}">
        <p14:creationId xmlns:p14="http://schemas.microsoft.com/office/powerpoint/2010/main" val="13996134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non-Hodgkin lymphoma between 2013 and 2022, the 5-year probabilities (95%CI) of survival following transplant according by donor type and stem cell source are:</a:t>
            </a:r>
          </a:p>
          <a:p>
            <a:r>
              <a:rPr lang="en-US" altLang="ja-JP" dirty="0"/>
              <a:t>	</a:t>
            </a:r>
            <a:r>
              <a:rPr lang="ja-JP" altLang="en-US" dirty="0"/>
              <a:t>・</a:t>
            </a:r>
            <a:r>
              <a:rPr lang="en-US" altLang="ja-JP" dirty="0"/>
              <a:t>Bone marrow transplantation from related donors				(N=22)		72%	(49-87%) </a:t>
            </a:r>
            <a:endParaRPr lang="ja-JP" altLang="en-US" dirty="0"/>
          </a:p>
          <a:p>
            <a:r>
              <a:rPr lang="en-US" altLang="ja-JP" dirty="0"/>
              <a:t>	</a:t>
            </a:r>
            <a:r>
              <a:rPr lang="ja-JP" altLang="en-US" dirty="0"/>
              <a:t>・</a:t>
            </a:r>
            <a:r>
              <a:rPr lang="en-US" altLang="ja-JP" dirty="0"/>
              <a:t>Peripheral blood stem cell transplantation from related donors		(N=20)		46%	(22-67%) </a:t>
            </a:r>
            <a:endParaRPr lang="ja-JP" altLang="en-US" dirty="0"/>
          </a:p>
          <a:p>
            <a:r>
              <a:rPr lang="en-US" altLang="ja-JP" dirty="0"/>
              <a:t>	</a:t>
            </a:r>
            <a:r>
              <a:rPr lang="ja-JP" altLang="en-US" dirty="0"/>
              <a:t>・</a:t>
            </a:r>
            <a:r>
              <a:rPr lang="en-US" altLang="ja-JP" dirty="0"/>
              <a:t>Bone marrow transplantation from unrelated donors			(N=31)		69%	(46-84%) </a:t>
            </a:r>
            <a:endParaRPr lang="ja-JP" altLang="en-US" dirty="0"/>
          </a:p>
          <a:p>
            <a:r>
              <a:rPr lang="en-US" altLang="ja-JP" dirty="0"/>
              <a:t>	</a:t>
            </a:r>
            <a:r>
              <a:rPr lang="ja-JP" altLang="en-US" dirty="0"/>
              <a:t>・</a:t>
            </a:r>
            <a:r>
              <a:rPr lang="en-US" altLang="ja-JP" dirty="0"/>
              <a:t>Cord blood transplantation from unrelated donors				(N=42)		73%	(57-84%) </a:t>
            </a:r>
            <a:endParaRPr lang="ja-JP" altLang="en-US" dirty="0"/>
          </a:p>
        </p:txBody>
      </p:sp>
      <p:sp>
        <p:nvSpPr>
          <p:cNvPr id="2" name="スライド番号プレースホルダー 1">
            <a:extLst>
              <a:ext uri="{FF2B5EF4-FFF2-40B4-BE49-F238E27FC236}">
                <a16:creationId xmlns:a16="http://schemas.microsoft.com/office/drawing/2014/main" id="{B05E722C-203B-88E4-F108-10BAFC008253}"/>
              </a:ext>
            </a:extLst>
          </p:cNvPr>
          <p:cNvSpPr>
            <a:spLocks noGrp="1"/>
          </p:cNvSpPr>
          <p:nvPr>
            <p:ph type="sldNum" sz="quarter" idx="5"/>
          </p:nvPr>
        </p:nvSpPr>
        <p:spPr/>
        <p:txBody>
          <a:bodyPr/>
          <a:lstStyle/>
          <a:p>
            <a:fld id="{80C736B6-7E3E-4D0D-AA13-4A618FE8F5D4}" type="slidenum">
              <a:rPr lang="ja-JP" altLang="en-US" smtClean="0"/>
              <a:pPr/>
              <a:t>78</a:t>
            </a:fld>
            <a:endParaRPr lang="ja-JP" altLang="en-US"/>
          </a:p>
        </p:txBody>
      </p:sp>
      <p:sp>
        <p:nvSpPr>
          <p:cNvPr id="7" name="スライド イメージ プレースホルダー 6">
            <a:extLst>
              <a:ext uri="{FF2B5EF4-FFF2-40B4-BE49-F238E27FC236}">
                <a16:creationId xmlns:a16="http://schemas.microsoft.com/office/drawing/2014/main" id="{97CCCCA4-EA7F-07EC-15C1-AC42DD740E75}"/>
              </a:ext>
            </a:extLst>
          </p:cNvPr>
          <p:cNvSpPr>
            <a:spLocks noGrp="1" noRot="1" noChangeAspect="1"/>
          </p:cNvSpPr>
          <p:nvPr>
            <p:ph type="sldImg"/>
          </p:nvPr>
        </p:nvSpPr>
        <p:spPr/>
      </p:sp>
    </p:spTree>
    <p:extLst>
      <p:ext uri="{BB962C8B-B14F-4D97-AF65-F5344CB8AC3E}">
        <p14:creationId xmlns:p14="http://schemas.microsoft.com/office/powerpoint/2010/main" val="14990392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non-Hodgkin lymphoma between 2013 and 2022, the 5-year probabilities (95%CI) of survival following transplant according by donor type and stem cell source are:	</a:t>
            </a:r>
          </a:p>
          <a:p>
            <a:r>
              <a:rPr lang="en-US" altLang="ja-JP" dirty="0"/>
              <a:t>	</a:t>
            </a:r>
            <a:r>
              <a:rPr lang="ja-JP" altLang="en-US" dirty="0"/>
              <a:t>・</a:t>
            </a:r>
            <a:r>
              <a:rPr lang="en-US" altLang="ja-JP" dirty="0"/>
              <a:t>Bone marrow transplantation from related donors				(N=106)		54%</a:t>
            </a:r>
            <a:r>
              <a:rPr lang="ja-JP" altLang="en-US" dirty="0"/>
              <a:t> </a:t>
            </a:r>
            <a:r>
              <a:rPr lang="en-US" altLang="ja-JP" dirty="0"/>
              <a:t>(43-63%) </a:t>
            </a:r>
            <a:endParaRPr lang="ja-JP" altLang="en-US" dirty="0"/>
          </a:p>
          <a:p>
            <a:r>
              <a:rPr lang="en-US" altLang="ja-JP" dirty="0"/>
              <a:t>	</a:t>
            </a:r>
            <a:r>
              <a:rPr lang="ja-JP" altLang="en-US" dirty="0"/>
              <a:t>・</a:t>
            </a:r>
            <a:r>
              <a:rPr lang="en-US" altLang="ja-JP" dirty="0"/>
              <a:t>Peripheral blood stem cell transplantation from related donors		(N=787)		41%</a:t>
            </a:r>
            <a:r>
              <a:rPr lang="ja-JP" altLang="en-US" dirty="0"/>
              <a:t> </a:t>
            </a:r>
            <a:r>
              <a:rPr lang="en-US" altLang="ja-JP" dirty="0"/>
              <a:t>(37-45%) </a:t>
            </a:r>
            <a:endParaRPr lang="ja-JP" altLang="en-US" dirty="0"/>
          </a:p>
          <a:p>
            <a:r>
              <a:rPr lang="en-US" altLang="ja-JP" dirty="0"/>
              <a:t>	</a:t>
            </a:r>
            <a:r>
              <a:rPr lang="ja-JP" altLang="en-US" dirty="0"/>
              <a:t>・</a:t>
            </a:r>
            <a:r>
              <a:rPr lang="en-US" altLang="ja-JP" dirty="0"/>
              <a:t>Bone marrow transplantation from unrelated donors			(N=547)		50%</a:t>
            </a:r>
            <a:r>
              <a:rPr lang="ja-JP" altLang="en-US" dirty="0"/>
              <a:t> </a:t>
            </a:r>
            <a:r>
              <a:rPr lang="en-US" altLang="ja-JP" dirty="0"/>
              <a:t>(46-55%) </a:t>
            </a:r>
            <a:endParaRPr lang="ja-JP" altLang="en-US" dirty="0"/>
          </a:p>
          <a:p>
            <a:r>
              <a:rPr lang="en-US" altLang="ja-JP" dirty="0"/>
              <a:t>	</a:t>
            </a:r>
            <a:r>
              <a:rPr lang="ja-JP" altLang="en-US" dirty="0"/>
              <a:t>・</a:t>
            </a:r>
            <a:r>
              <a:rPr lang="en-US" altLang="ja-JP" dirty="0"/>
              <a:t>Cord blood transplantation from unrelated donors				(N=873)		41%	(37-44%) </a:t>
            </a:r>
            <a:endParaRPr lang="ja-JP" altLang="en-US" dirty="0"/>
          </a:p>
        </p:txBody>
      </p:sp>
      <p:sp>
        <p:nvSpPr>
          <p:cNvPr id="2" name="スライド番号プレースホルダー 1">
            <a:extLst>
              <a:ext uri="{FF2B5EF4-FFF2-40B4-BE49-F238E27FC236}">
                <a16:creationId xmlns:a16="http://schemas.microsoft.com/office/drawing/2014/main" id="{B39DA311-9FF6-88B5-4C77-542044D8217C}"/>
              </a:ext>
            </a:extLst>
          </p:cNvPr>
          <p:cNvSpPr>
            <a:spLocks noGrp="1"/>
          </p:cNvSpPr>
          <p:nvPr>
            <p:ph type="sldNum" sz="quarter" idx="5"/>
          </p:nvPr>
        </p:nvSpPr>
        <p:spPr/>
        <p:txBody>
          <a:bodyPr/>
          <a:lstStyle/>
          <a:p>
            <a:fld id="{80C736B6-7E3E-4D0D-AA13-4A618FE8F5D4}" type="slidenum">
              <a:rPr lang="ja-JP" altLang="en-US" smtClean="0"/>
              <a:pPr/>
              <a:t>79</a:t>
            </a:fld>
            <a:endParaRPr lang="ja-JP" altLang="en-US"/>
          </a:p>
        </p:txBody>
      </p:sp>
      <p:sp>
        <p:nvSpPr>
          <p:cNvPr id="7" name="スライド イメージ プレースホルダー 6">
            <a:extLst>
              <a:ext uri="{FF2B5EF4-FFF2-40B4-BE49-F238E27FC236}">
                <a16:creationId xmlns:a16="http://schemas.microsoft.com/office/drawing/2014/main" id="{B036E155-DCEC-7BC0-9792-E47168D9BA00}"/>
              </a:ext>
            </a:extLst>
          </p:cNvPr>
          <p:cNvSpPr>
            <a:spLocks noGrp="1" noRot="1" noChangeAspect="1"/>
          </p:cNvSpPr>
          <p:nvPr>
            <p:ph type="sldImg"/>
          </p:nvPr>
        </p:nvSpPr>
        <p:spPr/>
      </p:sp>
    </p:spTree>
    <p:extLst>
      <p:ext uri="{BB962C8B-B14F-4D97-AF65-F5344CB8AC3E}">
        <p14:creationId xmlns:p14="http://schemas.microsoft.com/office/powerpoint/2010/main" val="426126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8862-39B8-ED38-8EA6-A0BA54BA55FD}"/>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823A3E29-2594-4395-17E5-F06EC9B4A085}"/>
              </a:ext>
            </a:extLst>
          </p:cNvPr>
          <p:cNvSpPr>
            <a:spLocks noGrp="1"/>
          </p:cNvSpPr>
          <p:nvPr>
            <p:ph type="body" idx="1"/>
          </p:nvPr>
        </p:nvSpPr>
        <p:spPr/>
        <p:txBody>
          <a:bodyPr/>
          <a:lstStyle/>
          <a:p>
            <a:r>
              <a:rPr lang="en-US" altLang="ja-JP" dirty="0"/>
              <a:t>Due to the spread of transplants with reduced intensity conditioning (RIC) , the age groups in which transplantation is indicated have expanded, and the number of transplants in older age groups has increased. Those aged 50 years or older have recently accounted for more than 50</a:t>
            </a:r>
            <a:r>
              <a:rPr lang="ja-JP" altLang="ja-JP" dirty="0"/>
              <a:t>％</a:t>
            </a:r>
            <a:r>
              <a:rPr lang="en-US" altLang="ja-JP" dirty="0"/>
              <a:t> of allogeneic transplants.</a:t>
            </a:r>
            <a:endParaRPr lang="ja-JP" altLang="ja-JP" dirty="0"/>
          </a:p>
        </p:txBody>
      </p:sp>
      <p:sp>
        <p:nvSpPr>
          <p:cNvPr id="2" name="スライド番号プレースホルダー 1">
            <a:extLst>
              <a:ext uri="{FF2B5EF4-FFF2-40B4-BE49-F238E27FC236}">
                <a16:creationId xmlns:a16="http://schemas.microsoft.com/office/drawing/2014/main" id="{BF5E88CB-D4C3-522E-EA1C-71B3E5DE19CC}"/>
              </a:ext>
            </a:extLst>
          </p:cNvPr>
          <p:cNvSpPr>
            <a:spLocks noGrp="1"/>
          </p:cNvSpPr>
          <p:nvPr>
            <p:ph type="sldNum" sz="quarter" idx="5"/>
          </p:nvPr>
        </p:nvSpPr>
        <p:spPr/>
        <p:txBody>
          <a:bodyPr/>
          <a:lstStyle/>
          <a:p>
            <a:fld id="{80C736B6-7E3E-4D0D-AA13-4A618FE8F5D4}" type="slidenum">
              <a:rPr lang="ja-JP" altLang="en-US" smtClean="0"/>
              <a:pPr/>
              <a:t>8</a:t>
            </a:fld>
            <a:endParaRPr lang="ja-JP" altLang="en-US"/>
          </a:p>
        </p:txBody>
      </p:sp>
      <p:sp>
        <p:nvSpPr>
          <p:cNvPr id="8" name="四角形: 角を丸くする 7">
            <a:extLst>
              <a:ext uri="{FF2B5EF4-FFF2-40B4-BE49-F238E27FC236}">
                <a16:creationId xmlns:a16="http://schemas.microsoft.com/office/drawing/2014/main" id="{C0C08D35-6088-5C01-CA86-1EC474B0ADB0}"/>
              </a:ext>
            </a:extLst>
          </p:cNvPr>
          <p:cNvSpPr/>
          <p:nvPr/>
        </p:nvSpPr>
        <p:spPr>
          <a:xfrm>
            <a:off x="6238446" y="40802"/>
            <a:ext cx="1348168" cy="418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A7E9A346-C8E9-DBD9-4741-EDAC59D6F461}"/>
              </a:ext>
            </a:extLst>
          </p:cNvPr>
          <p:cNvSpPr>
            <a:spLocks noGrp="1" noRot="1" noChangeAspect="1"/>
          </p:cNvSpPr>
          <p:nvPr>
            <p:ph type="sldImg"/>
          </p:nvPr>
        </p:nvSpPr>
        <p:spPr/>
      </p:sp>
    </p:spTree>
    <p:extLst>
      <p:ext uri="{BB962C8B-B14F-4D97-AF65-F5344CB8AC3E}">
        <p14:creationId xmlns:p14="http://schemas.microsoft.com/office/powerpoint/2010/main" val="34718544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non-Hodgkin lymphoma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1CR											(N=95) 		72%</a:t>
            </a:r>
            <a:r>
              <a:rPr lang="ja-JP" altLang="en-US" dirty="0"/>
              <a:t> </a:t>
            </a:r>
            <a:r>
              <a:rPr lang="en-US" altLang="ja-JP" dirty="0"/>
              <a:t>(60-81%) </a:t>
            </a:r>
            <a:endParaRPr lang="ja-JP" altLang="ja-JP" dirty="0"/>
          </a:p>
          <a:p>
            <a:r>
              <a:rPr lang="en-US" altLang="ja-JP" dirty="0"/>
              <a:t>	</a:t>
            </a:r>
            <a:r>
              <a:rPr lang="ja-JP" altLang="ja-JP" dirty="0"/>
              <a:t>・</a:t>
            </a:r>
            <a:r>
              <a:rPr lang="en-US" altLang="ja-JP" dirty="0"/>
              <a:t>2CR											(N=40)		85%</a:t>
            </a:r>
            <a:r>
              <a:rPr lang="ja-JP" altLang="en-US" dirty="0"/>
              <a:t> </a:t>
            </a:r>
            <a:r>
              <a:rPr lang="en-US" altLang="ja-JP" dirty="0"/>
              <a:t>(69-93%) </a:t>
            </a:r>
            <a:endParaRPr lang="ja-JP" altLang="ja-JP" dirty="0"/>
          </a:p>
          <a:p>
            <a:r>
              <a:rPr lang="en-US" altLang="ja-JP" dirty="0"/>
              <a:t>	</a:t>
            </a:r>
            <a:r>
              <a:rPr lang="ja-JP" altLang="ja-JP" dirty="0"/>
              <a:t>・≧</a:t>
            </a:r>
            <a:r>
              <a:rPr lang="en-US" altLang="ja-JP" dirty="0"/>
              <a:t>3CR										(N=17)		81%</a:t>
            </a:r>
            <a:r>
              <a:rPr lang="ja-JP" altLang="en-US" dirty="0"/>
              <a:t> </a:t>
            </a:r>
            <a:r>
              <a:rPr lang="en-US" altLang="ja-JP" dirty="0"/>
              <a:t>(51-93%) </a:t>
            </a:r>
            <a:endParaRPr lang="ja-JP" altLang="ja-JP" dirty="0"/>
          </a:p>
          <a:p>
            <a:r>
              <a:rPr lang="en-US" altLang="ja-JP" dirty="0"/>
              <a:t>	</a:t>
            </a:r>
            <a:r>
              <a:rPr lang="ja-JP" altLang="ja-JP" dirty="0"/>
              <a:t>・</a:t>
            </a:r>
            <a:r>
              <a:rPr lang="en-US" altLang="ja-JP" dirty="0"/>
              <a:t>1PR											(N=48) 		53%</a:t>
            </a:r>
            <a:r>
              <a:rPr lang="ja-JP" altLang="en-US" dirty="0"/>
              <a:t> </a:t>
            </a:r>
            <a:r>
              <a:rPr lang="en-US" altLang="ja-JP" dirty="0"/>
              <a:t>(37-67%) </a:t>
            </a:r>
            <a:endParaRPr lang="ja-JP" altLang="ja-JP" dirty="0"/>
          </a:p>
          <a:p>
            <a:r>
              <a:rPr lang="en-US" altLang="ja-JP" dirty="0"/>
              <a:t>	</a:t>
            </a:r>
            <a:r>
              <a:rPr lang="ja-JP" altLang="ja-JP" dirty="0"/>
              <a:t>・</a:t>
            </a:r>
            <a:r>
              <a:rPr lang="en-US" altLang="ja-JP" dirty="0"/>
              <a:t>2PR											(N-48)		57%</a:t>
            </a:r>
            <a:r>
              <a:rPr lang="ja-JP" altLang="en-US" dirty="0"/>
              <a:t> </a:t>
            </a:r>
            <a:r>
              <a:rPr lang="en-US" altLang="ja-JP" dirty="0"/>
              <a:t>(41-70%) </a:t>
            </a:r>
            <a:endParaRPr lang="ja-JP" altLang="ja-JP" dirty="0"/>
          </a:p>
          <a:p>
            <a:r>
              <a:rPr lang="en-US" altLang="ja-JP" dirty="0"/>
              <a:t>	</a:t>
            </a:r>
            <a:r>
              <a:rPr lang="ja-JP" altLang="ja-JP" dirty="0"/>
              <a:t>・</a:t>
            </a:r>
            <a:r>
              <a:rPr lang="en-US" altLang="ja-JP" dirty="0"/>
              <a:t>Untreated/Primary induction failure (PIF) /Relapse		(N=185)		29%</a:t>
            </a:r>
            <a:r>
              <a:rPr lang="ja-JP" altLang="en-US" dirty="0"/>
              <a:t> </a:t>
            </a:r>
            <a:r>
              <a:rPr lang="en-US" altLang="ja-JP" dirty="0"/>
              <a:t>(22-36%) </a:t>
            </a:r>
          </a:p>
        </p:txBody>
      </p:sp>
      <p:sp>
        <p:nvSpPr>
          <p:cNvPr id="2" name="スライド番号プレースホルダー 1">
            <a:extLst>
              <a:ext uri="{FF2B5EF4-FFF2-40B4-BE49-F238E27FC236}">
                <a16:creationId xmlns:a16="http://schemas.microsoft.com/office/drawing/2014/main" id="{F19B2356-0479-0842-8C85-4512B30314AE}"/>
              </a:ext>
            </a:extLst>
          </p:cNvPr>
          <p:cNvSpPr>
            <a:spLocks noGrp="1"/>
          </p:cNvSpPr>
          <p:nvPr>
            <p:ph type="sldNum" sz="quarter" idx="5"/>
          </p:nvPr>
        </p:nvSpPr>
        <p:spPr/>
        <p:txBody>
          <a:bodyPr/>
          <a:lstStyle/>
          <a:p>
            <a:fld id="{80C736B6-7E3E-4D0D-AA13-4A618FE8F5D4}" type="slidenum">
              <a:rPr lang="ja-JP" altLang="en-US" smtClean="0"/>
              <a:pPr/>
              <a:t>80</a:t>
            </a:fld>
            <a:endParaRPr lang="ja-JP" altLang="en-US"/>
          </a:p>
        </p:txBody>
      </p:sp>
      <p:sp>
        <p:nvSpPr>
          <p:cNvPr id="7" name="スライド イメージ プレースホルダー 6">
            <a:extLst>
              <a:ext uri="{FF2B5EF4-FFF2-40B4-BE49-F238E27FC236}">
                <a16:creationId xmlns:a16="http://schemas.microsoft.com/office/drawing/2014/main" id="{9F3FDEAE-F5E2-E91B-7503-FF8BCF4DB310}"/>
              </a:ext>
            </a:extLst>
          </p:cNvPr>
          <p:cNvSpPr>
            <a:spLocks noGrp="1" noRot="1" noChangeAspect="1"/>
          </p:cNvSpPr>
          <p:nvPr>
            <p:ph type="sldImg"/>
          </p:nvPr>
        </p:nvSpPr>
        <p:spPr/>
      </p:sp>
    </p:spTree>
    <p:extLst>
      <p:ext uri="{BB962C8B-B14F-4D97-AF65-F5344CB8AC3E}">
        <p14:creationId xmlns:p14="http://schemas.microsoft.com/office/powerpoint/2010/main" val="16143420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non-Hodgkin lymphoma between 2013 and 2022, the 5-year probabilities (95%CI) of survival following transplant according to disease status are:</a:t>
            </a:r>
          </a:p>
          <a:p>
            <a:r>
              <a:rPr lang="en-US" altLang="ja-JP" dirty="0"/>
              <a:t>	</a:t>
            </a:r>
            <a:r>
              <a:rPr lang="ja-JP" altLang="en-US" dirty="0"/>
              <a:t>・</a:t>
            </a:r>
            <a:r>
              <a:rPr lang="en-US" altLang="ja-JP" dirty="0"/>
              <a:t>CR/PR									 (N=17)		59%	(30-80%) </a:t>
            </a:r>
            <a:endParaRPr lang="ja-JP" altLang="en-US" dirty="0"/>
          </a:p>
          <a:p>
            <a:r>
              <a:rPr lang="en-US" altLang="ja-JP" dirty="0"/>
              <a:t>	</a:t>
            </a:r>
            <a:r>
              <a:rPr lang="ja-JP" altLang="en-US" dirty="0"/>
              <a:t>・</a:t>
            </a:r>
            <a:r>
              <a:rPr lang="en-US" altLang="ja-JP" dirty="0"/>
              <a:t>Untreated/Primary induction failure (PIF) /Relapse	 (N=14)		77%	(31-94%) </a:t>
            </a:r>
            <a:endParaRPr lang="ja-JP" altLang="en-US" dirty="0"/>
          </a:p>
        </p:txBody>
      </p:sp>
      <p:sp>
        <p:nvSpPr>
          <p:cNvPr id="2" name="スライド番号プレースホルダー 1">
            <a:extLst>
              <a:ext uri="{FF2B5EF4-FFF2-40B4-BE49-F238E27FC236}">
                <a16:creationId xmlns:a16="http://schemas.microsoft.com/office/drawing/2014/main" id="{D0043D05-D720-4A84-AFB1-B8B21C54297B}"/>
              </a:ext>
            </a:extLst>
          </p:cNvPr>
          <p:cNvSpPr>
            <a:spLocks noGrp="1"/>
          </p:cNvSpPr>
          <p:nvPr>
            <p:ph type="sldNum" sz="quarter" idx="5"/>
          </p:nvPr>
        </p:nvSpPr>
        <p:spPr/>
        <p:txBody>
          <a:bodyPr/>
          <a:lstStyle/>
          <a:p>
            <a:fld id="{80C736B6-7E3E-4D0D-AA13-4A618FE8F5D4}" type="slidenum">
              <a:rPr lang="ja-JP" altLang="en-US" smtClean="0"/>
              <a:pPr/>
              <a:t>81</a:t>
            </a:fld>
            <a:endParaRPr lang="ja-JP" altLang="en-US"/>
          </a:p>
        </p:txBody>
      </p:sp>
      <p:sp>
        <p:nvSpPr>
          <p:cNvPr id="7" name="スライド イメージ プレースホルダー 6">
            <a:extLst>
              <a:ext uri="{FF2B5EF4-FFF2-40B4-BE49-F238E27FC236}">
                <a16:creationId xmlns:a16="http://schemas.microsoft.com/office/drawing/2014/main" id="{C762CCF0-23E2-1C93-DF43-C5A7B16776C0}"/>
              </a:ext>
            </a:extLst>
          </p:cNvPr>
          <p:cNvSpPr>
            <a:spLocks noGrp="1" noRot="1" noChangeAspect="1"/>
          </p:cNvSpPr>
          <p:nvPr>
            <p:ph type="sldImg"/>
          </p:nvPr>
        </p:nvSpPr>
        <p:spPr/>
      </p:sp>
    </p:spTree>
    <p:extLst>
      <p:ext uri="{BB962C8B-B14F-4D97-AF65-F5344CB8AC3E}">
        <p14:creationId xmlns:p14="http://schemas.microsoft.com/office/powerpoint/2010/main" val="19567211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non-Hodgkin lymphoma between 2013 and 2022, the 5-year probabilities (95%CI) of survival following transplant according to disease status are:</a:t>
            </a:r>
          </a:p>
          <a:p>
            <a:r>
              <a:rPr lang="en-US" altLang="ja-JP" dirty="0"/>
              <a:t>	</a:t>
            </a:r>
            <a:r>
              <a:rPr lang="ja-JP" altLang="en-US" dirty="0"/>
              <a:t>・</a:t>
            </a:r>
            <a:r>
              <a:rPr lang="en-US" altLang="ja-JP" dirty="0"/>
              <a:t>1CR											(N=128)		63%	(54-71%) </a:t>
            </a:r>
            <a:endParaRPr lang="ja-JP" altLang="en-US" dirty="0"/>
          </a:p>
          <a:p>
            <a:r>
              <a:rPr lang="en-US" altLang="ja-JP" dirty="0"/>
              <a:t>	</a:t>
            </a:r>
            <a:r>
              <a:rPr lang="ja-JP" altLang="en-US" dirty="0"/>
              <a:t>・</a:t>
            </a:r>
            <a:r>
              <a:rPr lang="en-US" altLang="ja-JP" dirty="0"/>
              <a:t>2CR											(N=64)		64%	(51-75%) </a:t>
            </a:r>
            <a:endParaRPr lang="ja-JP" altLang="en-US" dirty="0"/>
          </a:p>
          <a:p>
            <a:r>
              <a:rPr lang="en-US" altLang="ja-JP" dirty="0"/>
              <a:t>	</a:t>
            </a:r>
            <a:r>
              <a:rPr lang="ja-JP" altLang="en-US" dirty="0"/>
              <a:t>・≧</a:t>
            </a:r>
            <a:r>
              <a:rPr lang="en-US" altLang="ja-JP" dirty="0"/>
              <a:t>3CR										(N=40)		59%	(42-72%) </a:t>
            </a:r>
            <a:endParaRPr lang="ja-JP" altLang="en-US" dirty="0"/>
          </a:p>
          <a:p>
            <a:r>
              <a:rPr lang="en-US" altLang="ja-JP" dirty="0"/>
              <a:t>	</a:t>
            </a:r>
            <a:r>
              <a:rPr lang="ja-JP" altLang="en-US" dirty="0"/>
              <a:t>・</a:t>
            </a:r>
            <a:r>
              <a:rPr lang="en-US" altLang="ja-JP" dirty="0"/>
              <a:t>1PR											(N=56)		44%	(29-58%) </a:t>
            </a:r>
            <a:endParaRPr lang="ja-JP" altLang="en-US" dirty="0"/>
          </a:p>
          <a:p>
            <a:r>
              <a:rPr lang="en-US" altLang="ja-JP" dirty="0"/>
              <a:t>	</a:t>
            </a:r>
            <a:r>
              <a:rPr lang="ja-JP" altLang="en-US" dirty="0"/>
              <a:t>・</a:t>
            </a:r>
            <a:r>
              <a:rPr lang="en-US" altLang="ja-JP" dirty="0"/>
              <a:t>2PR											(N=66)		54%	(40-66%) </a:t>
            </a:r>
            <a:endParaRPr lang="ja-JP" altLang="en-US" dirty="0"/>
          </a:p>
          <a:p>
            <a:r>
              <a:rPr lang="en-US" altLang="ja-JP" dirty="0"/>
              <a:t>	</a:t>
            </a:r>
            <a:r>
              <a:rPr lang="ja-JP" altLang="en-US" dirty="0"/>
              <a:t>・</a:t>
            </a:r>
            <a:r>
              <a:rPr lang="en-US" altLang="ja-JP" dirty="0"/>
              <a:t>Untreated/Primary induction failure (PIF) /Relapse 		(N=193)		35%	(28-42%) </a:t>
            </a:r>
            <a:endParaRPr lang="ja-JP" altLang="en-US" dirty="0"/>
          </a:p>
        </p:txBody>
      </p:sp>
      <p:sp>
        <p:nvSpPr>
          <p:cNvPr id="2" name="スライド番号プレースホルダー 1">
            <a:extLst>
              <a:ext uri="{FF2B5EF4-FFF2-40B4-BE49-F238E27FC236}">
                <a16:creationId xmlns:a16="http://schemas.microsoft.com/office/drawing/2014/main" id="{F24F2608-EF60-1C77-9FE5-562077F71DB3}"/>
              </a:ext>
            </a:extLst>
          </p:cNvPr>
          <p:cNvSpPr>
            <a:spLocks noGrp="1"/>
          </p:cNvSpPr>
          <p:nvPr>
            <p:ph type="sldNum" sz="quarter" idx="5"/>
          </p:nvPr>
        </p:nvSpPr>
        <p:spPr/>
        <p:txBody>
          <a:bodyPr/>
          <a:lstStyle/>
          <a:p>
            <a:fld id="{80C736B6-7E3E-4D0D-AA13-4A618FE8F5D4}" type="slidenum">
              <a:rPr lang="ja-JP" altLang="en-US" smtClean="0"/>
              <a:pPr/>
              <a:t>82</a:t>
            </a:fld>
            <a:endParaRPr lang="ja-JP" altLang="en-US"/>
          </a:p>
        </p:txBody>
      </p:sp>
      <p:sp>
        <p:nvSpPr>
          <p:cNvPr id="7" name="スライド イメージ プレースホルダー 6">
            <a:extLst>
              <a:ext uri="{FF2B5EF4-FFF2-40B4-BE49-F238E27FC236}">
                <a16:creationId xmlns:a16="http://schemas.microsoft.com/office/drawing/2014/main" id="{E75F382E-2A18-2A68-6285-B181EBC2C3FA}"/>
              </a:ext>
            </a:extLst>
          </p:cNvPr>
          <p:cNvSpPr>
            <a:spLocks noGrp="1" noRot="1" noChangeAspect="1"/>
          </p:cNvSpPr>
          <p:nvPr>
            <p:ph type="sldImg"/>
          </p:nvPr>
        </p:nvSpPr>
        <p:spPr/>
      </p:sp>
    </p:spTree>
    <p:extLst>
      <p:ext uri="{BB962C8B-B14F-4D97-AF65-F5344CB8AC3E}">
        <p14:creationId xmlns:p14="http://schemas.microsoft.com/office/powerpoint/2010/main" val="39756999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non-Hodgkin lymphoma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CR/PR										(N=26)		84%	(63-94%) </a:t>
            </a:r>
            <a:endParaRPr lang="ja-JP" altLang="ja-JP" dirty="0"/>
          </a:p>
          <a:p>
            <a:r>
              <a:rPr lang="en-US" altLang="ja-JP" dirty="0"/>
              <a:t>	</a:t>
            </a:r>
            <a:r>
              <a:rPr lang="ja-JP" altLang="ja-JP" dirty="0"/>
              <a:t>・</a:t>
            </a:r>
            <a:r>
              <a:rPr lang="en-US" altLang="ja-JP" dirty="0"/>
              <a:t>Untreated/Primary induction failure (PIF) /Relapse		(N=16)		56%	(29-76%) </a:t>
            </a:r>
            <a:endParaRPr lang="ja-JP" altLang="ja-JP" dirty="0"/>
          </a:p>
        </p:txBody>
      </p:sp>
      <p:sp>
        <p:nvSpPr>
          <p:cNvPr id="2" name="スライド番号プレースホルダー 1">
            <a:extLst>
              <a:ext uri="{FF2B5EF4-FFF2-40B4-BE49-F238E27FC236}">
                <a16:creationId xmlns:a16="http://schemas.microsoft.com/office/drawing/2014/main" id="{FB6B2881-79C0-0FC5-ACD4-2234E7B52B97}"/>
              </a:ext>
            </a:extLst>
          </p:cNvPr>
          <p:cNvSpPr>
            <a:spLocks noGrp="1"/>
          </p:cNvSpPr>
          <p:nvPr>
            <p:ph type="sldNum" sz="quarter" idx="5"/>
          </p:nvPr>
        </p:nvSpPr>
        <p:spPr/>
        <p:txBody>
          <a:bodyPr/>
          <a:lstStyle/>
          <a:p>
            <a:fld id="{80C736B6-7E3E-4D0D-AA13-4A618FE8F5D4}" type="slidenum">
              <a:rPr lang="ja-JP" altLang="en-US" smtClean="0"/>
              <a:pPr/>
              <a:t>83</a:t>
            </a:fld>
            <a:endParaRPr lang="ja-JP" altLang="en-US"/>
          </a:p>
        </p:txBody>
      </p:sp>
      <p:sp>
        <p:nvSpPr>
          <p:cNvPr id="7" name="スライド イメージ プレースホルダー 6">
            <a:extLst>
              <a:ext uri="{FF2B5EF4-FFF2-40B4-BE49-F238E27FC236}">
                <a16:creationId xmlns:a16="http://schemas.microsoft.com/office/drawing/2014/main" id="{A4F5461A-CE20-9848-E4A7-66CBF38D987C}"/>
              </a:ext>
            </a:extLst>
          </p:cNvPr>
          <p:cNvSpPr>
            <a:spLocks noGrp="1" noRot="1" noChangeAspect="1"/>
          </p:cNvSpPr>
          <p:nvPr>
            <p:ph type="sldImg"/>
          </p:nvPr>
        </p:nvSpPr>
        <p:spPr/>
      </p:sp>
    </p:spTree>
    <p:extLst>
      <p:ext uri="{BB962C8B-B14F-4D97-AF65-F5344CB8AC3E}">
        <p14:creationId xmlns:p14="http://schemas.microsoft.com/office/powerpoint/2010/main" val="41775552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non-Hodgkin lymphoma between 2013 and 2022, the 5-year probabilities (95%CI) of survival following transplant according to disease status are:</a:t>
            </a:r>
          </a:p>
          <a:p>
            <a:r>
              <a:rPr lang="en-US" altLang="ja-JP" dirty="0"/>
              <a:t>	</a:t>
            </a:r>
            <a:r>
              <a:rPr lang="ja-JP" altLang="en-US" dirty="0"/>
              <a:t>・</a:t>
            </a:r>
            <a:r>
              <a:rPr lang="en-US" altLang="ja-JP" dirty="0"/>
              <a:t>1CR											(N=136)		56%	(46-65%) </a:t>
            </a:r>
            <a:endParaRPr lang="ja-JP" altLang="en-US" dirty="0"/>
          </a:p>
          <a:p>
            <a:r>
              <a:rPr lang="en-US" altLang="ja-JP" dirty="0"/>
              <a:t>	</a:t>
            </a:r>
            <a:r>
              <a:rPr lang="ja-JP" altLang="en-US" dirty="0"/>
              <a:t>・</a:t>
            </a:r>
            <a:r>
              <a:rPr lang="en-US" altLang="ja-JP" dirty="0"/>
              <a:t>2CR											(N=91)		59%	(48-69%) </a:t>
            </a:r>
            <a:endParaRPr lang="ja-JP" altLang="en-US" dirty="0"/>
          </a:p>
          <a:p>
            <a:r>
              <a:rPr lang="en-US" altLang="ja-JP" dirty="0"/>
              <a:t>	</a:t>
            </a:r>
            <a:r>
              <a:rPr lang="ja-JP" altLang="en-US" dirty="0"/>
              <a:t>・≧</a:t>
            </a:r>
            <a:r>
              <a:rPr lang="en-US" altLang="ja-JP" dirty="0"/>
              <a:t>3CR										(N=23)		72%	(47-87%) </a:t>
            </a:r>
            <a:endParaRPr lang="ja-JP" altLang="en-US" dirty="0"/>
          </a:p>
          <a:p>
            <a:r>
              <a:rPr lang="en-US" altLang="ja-JP" dirty="0"/>
              <a:t>	</a:t>
            </a:r>
            <a:r>
              <a:rPr lang="ja-JP" altLang="en-US" dirty="0"/>
              <a:t>・</a:t>
            </a:r>
            <a:r>
              <a:rPr lang="en-US" altLang="ja-JP" dirty="0"/>
              <a:t>1PR											(N=108)		51%	(40-60%) </a:t>
            </a:r>
            <a:endParaRPr lang="ja-JP" altLang="en-US" dirty="0"/>
          </a:p>
          <a:p>
            <a:r>
              <a:rPr lang="en-US" altLang="ja-JP" dirty="0"/>
              <a:t>	</a:t>
            </a:r>
            <a:r>
              <a:rPr lang="ja-JP" altLang="en-US" dirty="0"/>
              <a:t>・</a:t>
            </a:r>
            <a:r>
              <a:rPr lang="en-US" altLang="ja-JP" dirty="0"/>
              <a:t>2PR											(N=85)		36%	(26-47%) </a:t>
            </a:r>
            <a:endParaRPr lang="ja-JP" altLang="en-US" dirty="0"/>
          </a:p>
          <a:p>
            <a:r>
              <a:rPr lang="en-US" altLang="ja-JP" dirty="0"/>
              <a:t>	</a:t>
            </a:r>
            <a:r>
              <a:rPr lang="ja-JP" altLang="en-US" dirty="0"/>
              <a:t>・</a:t>
            </a:r>
            <a:r>
              <a:rPr lang="en-US" altLang="ja-JP" dirty="0"/>
              <a:t>Untreated/Primary induction failure (PIF) /Relapse		(N=429)		29%	(24-34%) </a:t>
            </a:r>
            <a:endParaRPr lang="ja-JP" altLang="en-US" dirty="0"/>
          </a:p>
        </p:txBody>
      </p:sp>
      <p:sp>
        <p:nvSpPr>
          <p:cNvPr id="2" name="スライド番号プレースホルダー 1">
            <a:extLst>
              <a:ext uri="{FF2B5EF4-FFF2-40B4-BE49-F238E27FC236}">
                <a16:creationId xmlns:a16="http://schemas.microsoft.com/office/drawing/2014/main" id="{A1612156-8B55-1F90-6F33-C57DD0FBCEC7}"/>
              </a:ext>
            </a:extLst>
          </p:cNvPr>
          <p:cNvSpPr>
            <a:spLocks noGrp="1"/>
          </p:cNvSpPr>
          <p:nvPr>
            <p:ph type="sldNum" sz="quarter" idx="5"/>
          </p:nvPr>
        </p:nvSpPr>
        <p:spPr/>
        <p:txBody>
          <a:bodyPr/>
          <a:lstStyle/>
          <a:p>
            <a:fld id="{80C736B6-7E3E-4D0D-AA13-4A618FE8F5D4}" type="slidenum">
              <a:rPr lang="ja-JP" altLang="en-US" smtClean="0"/>
              <a:pPr/>
              <a:t>84</a:t>
            </a:fld>
            <a:endParaRPr lang="ja-JP" altLang="en-US"/>
          </a:p>
        </p:txBody>
      </p:sp>
      <p:sp>
        <p:nvSpPr>
          <p:cNvPr id="7" name="スライド イメージ プレースホルダー 6">
            <a:extLst>
              <a:ext uri="{FF2B5EF4-FFF2-40B4-BE49-F238E27FC236}">
                <a16:creationId xmlns:a16="http://schemas.microsoft.com/office/drawing/2014/main" id="{DB31E03E-9E40-3EA3-3329-2FC70BB50055}"/>
              </a:ext>
            </a:extLst>
          </p:cNvPr>
          <p:cNvSpPr>
            <a:spLocks noGrp="1" noRot="1" noChangeAspect="1"/>
          </p:cNvSpPr>
          <p:nvPr>
            <p:ph type="sldImg"/>
          </p:nvPr>
        </p:nvSpPr>
        <p:spPr/>
      </p:sp>
    </p:spTree>
    <p:extLst>
      <p:ext uri="{BB962C8B-B14F-4D97-AF65-F5344CB8AC3E}">
        <p14:creationId xmlns:p14="http://schemas.microsoft.com/office/powerpoint/2010/main" val="13435950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plasma cell neoplasms including multiple myeloma, the number of autologous transplants registered from 2013 to 2022 is 7,790 in recipients aged 16 years or older.</a:t>
            </a:r>
            <a:endParaRPr lang="ja-JP" altLang="ja-JP" dirty="0"/>
          </a:p>
          <a:p>
            <a:r>
              <a:rPr lang="en-US" altLang="ja-JP" dirty="0"/>
              <a:t>The 5-year probability (95%CI) of survival following transplant is 76%</a:t>
            </a:r>
            <a:r>
              <a:rPr lang="ja-JP" altLang="en-US" dirty="0"/>
              <a:t> </a:t>
            </a:r>
            <a:r>
              <a:rPr lang="en-US" altLang="ja-JP" dirty="0"/>
              <a:t>(75-77%) .</a:t>
            </a:r>
            <a:endParaRPr lang="ja-JP" altLang="en-US" dirty="0"/>
          </a:p>
        </p:txBody>
      </p:sp>
      <p:sp>
        <p:nvSpPr>
          <p:cNvPr id="2" name="スライド番号プレースホルダー 1">
            <a:extLst>
              <a:ext uri="{FF2B5EF4-FFF2-40B4-BE49-F238E27FC236}">
                <a16:creationId xmlns:a16="http://schemas.microsoft.com/office/drawing/2014/main" id="{5E22E51E-E862-5D53-A21A-E3492E94E74A}"/>
              </a:ext>
            </a:extLst>
          </p:cNvPr>
          <p:cNvSpPr>
            <a:spLocks noGrp="1"/>
          </p:cNvSpPr>
          <p:nvPr>
            <p:ph type="sldNum" sz="quarter" idx="5"/>
          </p:nvPr>
        </p:nvSpPr>
        <p:spPr/>
        <p:txBody>
          <a:bodyPr/>
          <a:lstStyle/>
          <a:p>
            <a:fld id="{80C736B6-7E3E-4D0D-AA13-4A618FE8F5D4}" type="slidenum">
              <a:rPr lang="ja-JP" altLang="en-US" smtClean="0"/>
              <a:pPr/>
              <a:t>85</a:t>
            </a:fld>
            <a:endParaRPr lang="ja-JP" altLang="en-US"/>
          </a:p>
        </p:txBody>
      </p:sp>
      <p:sp>
        <p:nvSpPr>
          <p:cNvPr id="7" name="スライド イメージ プレースホルダー 6">
            <a:extLst>
              <a:ext uri="{FF2B5EF4-FFF2-40B4-BE49-F238E27FC236}">
                <a16:creationId xmlns:a16="http://schemas.microsoft.com/office/drawing/2014/main" id="{2A37DE26-EFBF-46DA-AB35-2284A3FCD184}"/>
              </a:ext>
            </a:extLst>
          </p:cNvPr>
          <p:cNvSpPr>
            <a:spLocks noGrp="1" noRot="1" noChangeAspect="1"/>
          </p:cNvSpPr>
          <p:nvPr>
            <p:ph type="sldImg"/>
          </p:nvPr>
        </p:nvSpPr>
        <p:spPr/>
      </p:sp>
    </p:spTree>
    <p:extLst>
      <p:ext uri="{BB962C8B-B14F-4D97-AF65-F5344CB8AC3E}">
        <p14:creationId xmlns:p14="http://schemas.microsoft.com/office/powerpoint/2010/main" val="23366029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plasma cell neoplasms including multiple myeloma between 2013 and 2022, the 5-year probabilities (95%CI) of survival following transplant according by donor type and stem cell source are:</a:t>
            </a:r>
          </a:p>
          <a:p>
            <a:r>
              <a:rPr lang="en-US" altLang="ja-JP" dirty="0"/>
              <a:t>	</a:t>
            </a:r>
            <a:r>
              <a:rPr lang="ja-JP" altLang="en-US" dirty="0"/>
              <a:t>・</a:t>
            </a:r>
            <a:r>
              <a:rPr lang="en-US" altLang="ja-JP" dirty="0"/>
              <a:t>Bone marrow transplantation / peripheral blood stem cell transplantation from related donors		(N=29)		31%	(15-48%) </a:t>
            </a:r>
            <a:endParaRPr lang="ja-JP" altLang="en-US" dirty="0"/>
          </a:p>
          <a:p>
            <a:r>
              <a:rPr lang="en-US" altLang="ja-JP" dirty="0"/>
              <a:t>	</a:t>
            </a:r>
            <a:r>
              <a:rPr lang="ja-JP" altLang="en-US" dirty="0"/>
              <a:t>・</a:t>
            </a:r>
            <a:r>
              <a:rPr lang="en-US" altLang="ja-JP" dirty="0"/>
              <a:t>Bone marrow transplantation from unrelated donors									(N=21)		29%	(11-50%) </a:t>
            </a:r>
            <a:endParaRPr lang="ja-JP" altLang="en-US" dirty="0"/>
          </a:p>
          <a:p>
            <a:r>
              <a:rPr lang="en-US" altLang="ja-JP" dirty="0"/>
              <a:t>	</a:t>
            </a:r>
            <a:r>
              <a:rPr lang="ja-JP" altLang="en-US" dirty="0"/>
              <a:t>・</a:t>
            </a:r>
            <a:r>
              <a:rPr lang="en-US" altLang="ja-JP" dirty="0"/>
              <a:t>Cord blood transplantation from unrelated donors										(N=17)		15%	(1-43%) </a:t>
            </a:r>
            <a:endParaRPr lang="ja-JP" altLang="en-US" dirty="0"/>
          </a:p>
        </p:txBody>
      </p:sp>
      <p:sp>
        <p:nvSpPr>
          <p:cNvPr id="2" name="スライド番号プレースホルダー 1">
            <a:extLst>
              <a:ext uri="{FF2B5EF4-FFF2-40B4-BE49-F238E27FC236}">
                <a16:creationId xmlns:a16="http://schemas.microsoft.com/office/drawing/2014/main" id="{39AC0060-7899-84B6-BAD9-7A54A5BCFE52}"/>
              </a:ext>
            </a:extLst>
          </p:cNvPr>
          <p:cNvSpPr>
            <a:spLocks noGrp="1"/>
          </p:cNvSpPr>
          <p:nvPr>
            <p:ph type="sldNum" sz="quarter" idx="5"/>
          </p:nvPr>
        </p:nvSpPr>
        <p:spPr/>
        <p:txBody>
          <a:bodyPr/>
          <a:lstStyle/>
          <a:p>
            <a:fld id="{80C736B6-7E3E-4D0D-AA13-4A618FE8F5D4}" type="slidenum">
              <a:rPr lang="ja-JP" altLang="en-US" smtClean="0"/>
              <a:pPr/>
              <a:t>86</a:t>
            </a:fld>
            <a:endParaRPr lang="ja-JP" altLang="en-US"/>
          </a:p>
        </p:txBody>
      </p:sp>
      <p:sp>
        <p:nvSpPr>
          <p:cNvPr id="7" name="スライド イメージ プレースホルダー 6">
            <a:extLst>
              <a:ext uri="{FF2B5EF4-FFF2-40B4-BE49-F238E27FC236}">
                <a16:creationId xmlns:a16="http://schemas.microsoft.com/office/drawing/2014/main" id="{5D287774-6F69-814A-503E-7EA6E63687C7}"/>
              </a:ext>
            </a:extLst>
          </p:cNvPr>
          <p:cNvSpPr>
            <a:spLocks noGrp="1" noRot="1" noChangeAspect="1"/>
          </p:cNvSpPr>
          <p:nvPr>
            <p:ph type="sldImg"/>
          </p:nvPr>
        </p:nvSpPr>
        <p:spPr/>
      </p:sp>
    </p:spTree>
    <p:extLst>
      <p:ext uri="{BB962C8B-B14F-4D97-AF65-F5344CB8AC3E}">
        <p14:creationId xmlns:p14="http://schemas.microsoft.com/office/powerpoint/2010/main" val="4553630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an autologous transplant for plasma cell neoplasms including multiple myeloma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CR/</a:t>
            </a:r>
            <a:r>
              <a:rPr lang="en-US" altLang="ja-JP" dirty="0" err="1"/>
              <a:t>sCR</a:t>
            </a:r>
            <a:r>
              <a:rPr lang="en-US" altLang="ja-JP" dirty="0"/>
              <a:t>					(N=1,765)		81%	(78-83%) </a:t>
            </a:r>
            <a:endParaRPr lang="ja-JP" altLang="ja-JP" dirty="0"/>
          </a:p>
          <a:p>
            <a:r>
              <a:rPr lang="en-US" altLang="ja-JP" dirty="0"/>
              <a:t>	</a:t>
            </a:r>
            <a:r>
              <a:rPr lang="ja-JP" altLang="ja-JP" dirty="0"/>
              <a:t>・</a:t>
            </a:r>
            <a:r>
              <a:rPr lang="en-US" altLang="ja-JP" dirty="0"/>
              <a:t>VGPR					(N=2,487)		77%	(74-79%) </a:t>
            </a:r>
            <a:endParaRPr lang="ja-JP" altLang="ja-JP" dirty="0"/>
          </a:p>
          <a:p>
            <a:r>
              <a:rPr lang="en-US" altLang="ja-JP" dirty="0"/>
              <a:t>	</a:t>
            </a:r>
            <a:r>
              <a:rPr lang="ja-JP" altLang="ja-JP" dirty="0"/>
              <a:t>・</a:t>
            </a:r>
            <a:r>
              <a:rPr lang="en-US" altLang="ja-JP" dirty="0"/>
              <a:t>PR						(N=2,534)		74%	(72-76%) </a:t>
            </a:r>
            <a:endParaRPr lang="ja-JP" altLang="ja-JP" dirty="0"/>
          </a:p>
          <a:p>
            <a:r>
              <a:rPr lang="en-US" altLang="ja-JP" dirty="0"/>
              <a:t>	</a:t>
            </a:r>
            <a:r>
              <a:rPr lang="ja-JP" altLang="ja-JP" dirty="0"/>
              <a:t>・</a:t>
            </a:r>
            <a:r>
              <a:rPr lang="en-US" altLang="ja-JP" dirty="0"/>
              <a:t>SD						(N=194)			60%	(52-68%) </a:t>
            </a:r>
            <a:endParaRPr lang="ja-JP" altLang="ja-JP" dirty="0"/>
          </a:p>
          <a:p>
            <a:r>
              <a:rPr lang="en-US" altLang="ja-JP" dirty="0"/>
              <a:t>	</a:t>
            </a:r>
            <a:r>
              <a:rPr lang="ja-JP" altLang="ja-JP" dirty="0"/>
              <a:t>・</a:t>
            </a:r>
            <a:r>
              <a:rPr lang="en-US" altLang="ja-JP" dirty="0"/>
              <a:t>PD/Relapse				(N=153)			35%	(26-44%) </a:t>
            </a:r>
            <a:endParaRPr lang="ja-JP" altLang="ja-JP" dirty="0"/>
          </a:p>
        </p:txBody>
      </p:sp>
      <p:sp>
        <p:nvSpPr>
          <p:cNvPr id="2" name="スライド番号プレースホルダー 1">
            <a:extLst>
              <a:ext uri="{FF2B5EF4-FFF2-40B4-BE49-F238E27FC236}">
                <a16:creationId xmlns:a16="http://schemas.microsoft.com/office/drawing/2014/main" id="{76EF1C70-4F24-0A3A-E200-09CD7FE8D49E}"/>
              </a:ext>
            </a:extLst>
          </p:cNvPr>
          <p:cNvSpPr>
            <a:spLocks noGrp="1"/>
          </p:cNvSpPr>
          <p:nvPr>
            <p:ph type="sldNum" sz="quarter" idx="5"/>
          </p:nvPr>
        </p:nvSpPr>
        <p:spPr/>
        <p:txBody>
          <a:bodyPr/>
          <a:lstStyle/>
          <a:p>
            <a:fld id="{80C736B6-7E3E-4D0D-AA13-4A618FE8F5D4}" type="slidenum">
              <a:rPr lang="ja-JP" altLang="en-US" smtClean="0"/>
              <a:pPr/>
              <a:t>87</a:t>
            </a:fld>
            <a:endParaRPr lang="ja-JP" altLang="en-US"/>
          </a:p>
        </p:txBody>
      </p:sp>
      <p:sp>
        <p:nvSpPr>
          <p:cNvPr id="7" name="スライド イメージ プレースホルダー 6">
            <a:extLst>
              <a:ext uri="{FF2B5EF4-FFF2-40B4-BE49-F238E27FC236}">
                <a16:creationId xmlns:a16="http://schemas.microsoft.com/office/drawing/2014/main" id="{02DFAC8D-F85A-0824-AD6C-381A5E5FC6CF}"/>
              </a:ext>
            </a:extLst>
          </p:cNvPr>
          <p:cNvSpPr>
            <a:spLocks noGrp="1" noRot="1" noChangeAspect="1"/>
          </p:cNvSpPr>
          <p:nvPr>
            <p:ph type="sldImg"/>
          </p:nvPr>
        </p:nvSpPr>
        <p:spPr/>
      </p:sp>
    </p:spTree>
    <p:extLst>
      <p:ext uri="{BB962C8B-B14F-4D97-AF65-F5344CB8AC3E}">
        <p14:creationId xmlns:p14="http://schemas.microsoft.com/office/powerpoint/2010/main" val="37491112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an allogeneic transplant for plasma cell neoplasms including multiple myeloma between 2013 and 2022, the 5-year probabilities (95%CI) of survival following transplant according to disease status are:</a:t>
            </a:r>
            <a:endParaRPr lang="ja-JP" altLang="ja-JP" dirty="0"/>
          </a:p>
          <a:p>
            <a:r>
              <a:rPr lang="en-US" altLang="ja-JP" dirty="0"/>
              <a:t>	</a:t>
            </a:r>
            <a:r>
              <a:rPr lang="ja-JP" altLang="ja-JP" dirty="0"/>
              <a:t>・</a:t>
            </a:r>
            <a:r>
              <a:rPr lang="en-US" altLang="ja-JP" dirty="0"/>
              <a:t>CR/</a:t>
            </a:r>
            <a:r>
              <a:rPr lang="en-US" altLang="ja-JP" dirty="0" err="1"/>
              <a:t>sCR</a:t>
            </a:r>
            <a:r>
              <a:rPr lang="en-US" altLang="ja-JP" dirty="0"/>
              <a:t>/VGPR/PR		(N=43)		34%	(18-52%) </a:t>
            </a:r>
            <a:endParaRPr lang="ja-JP" altLang="ja-JP" dirty="0"/>
          </a:p>
          <a:p>
            <a:r>
              <a:rPr lang="en-US" altLang="ja-JP" dirty="0"/>
              <a:t>	</a:t>
            </a:r>
            <a:r>
              <a:rPr lang="ja-JP" altLang="ja-JP" dirty="0"/>
              <a:t>・</a:t>
            </a:r>
            <a:r>
              <a:rPr lang="en-US" altLang="ja-JP" dirty="0"/>
              <a:t>SD/PD/Relapse		(N=23)		9%	(2-24%) </a:t>
            </a:r>
          </a:p>
        </p:txBody>
      </p:sp>
      <p:sp>
        <p:nvSpPr>
          <p:cNvPr id="2" name="スライド番号プレースホルダー 1">
            <a:extLst>
              <a:ext uri="{FF2B5EF4-FFF2-40B4-BE49-F238E27FC236}">
                <a16:creationId xmlns:a16="http://schemas.microsoft.com/office/drawing/2014/main" id="{4CEDEC89-D86A-2917-BCF3-F17241BB8997}"/>
              </a:ext>
            </a:extLst>
          </p:cNvPr>
          <p:cNvSpPr>
            <a:spLocks noGrp="1"/>
          </p:cNvSpPr>
          <p:nvPr>
            <p:ph type="sldNum" sz="quarter" idx="5"/>
          </p:nvPr>
        </p:nvSpPr>
        <p:spPr/>
        <p:txBody>
          <a:bodyPr/>
          <a:lstStyle/>
          <a:p>
            <a:fld id="{80C736B6-7E3E-4D0D-AA13-4A618FE8F5D4}" type="slidenum">
              <a:rPr lang="ja-JP" altLang="en-US" smtClean="0"/>
              <a:pPr/>
              <a:t>88</a:t>
            </a:fld>
            <a:endParaRPr lang="ja-JP" altLang="en-US"/>
          </a:p>
        </p:txBody>
      </p:sp>
      <p:sp>
        <p:nvSpPr>
          <p:cNvPr id="7" name="スライド イメージ プレースホルダー 6">
            <a:extLst>
              <a:ext uri="{FF2B5EF4-FFF2-40B4-BE49-F238E27FC236}">
                <a16:creationId xmlns:a16="http://schemas.microsoft.com/office/drawing/2014/main" id="{AB7E2F22-FCFA-8BDB-CF08-34CC311AAA7B}"/>
              </a:ext>
            </a:extLst>
          </p:cNvPr>
          <p:cNvSpPr>
            <a:spLocks noGrp="1" noRot="1" noChangeAspect="1"/>
          </p:cNvSpPr>
          <p:nvPr>
            <p:ph type="sldImg"/>
          </p:nvPr>
        </p:nvSpPr>
        <p:spPr/>
      </p:sp>
    </p:spTree>
    <p:extLst>
      <p:ext uri="{BB962C8B-B14F-4D97-AF65-F5344CB8AC3E}">
        <p14:creationId xmlns:p14="http://schemas.microsoft.com/office/powerpoint/2010/main" val="3864054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aplastic anemia between 2013 and 2022, the 5-year probabilities (95%CI) of survival following transplant according by donor type and stem cell source are:</a:t>
            </a:r>
          </a:p>
          <a:p>
            <a:r>
              <a:rPr lang="en-US" altLang="ja-JP" dirty="0"/>
              <a:t>	</a:t>
            </a:r>
            <a:r>
              <a:rPr lang="ja-JP" altLang="en-US" dirty="0"/>
              <a:t>・</a:t>
            </a:r>
            <a:r>
              <a:rPr lang="en-US" altLang="ja-JP" dirty="0"/>
              <a:t>Bone marrow transplantation from related donors 				(N=121)		96%	(91-99%) </a:t>
            </a:r>
            <a:endParaRPr lang="ja-JP" altLang="en-US" dirty="0"/>
          </a:p>
          <a:p>
            <a:r>
              <a:rPr lang="en-US" altLang="ja-JP" dirty="0"/>
              <a:t>	</a:t>
            </a:r>
            <a:r>
              <a:rPr lang="ja-JP" altLang="en-US" dirty="0"/>
              <a:t>・</a:t>
            </a:r>
            <a:r>
              <a:rPr lang="en-US" altLang="ja-JP" dirty="0"/>
              <a:t>Peripheral blood stem cell transplantation from related donors		(N=7)		86%	(33-98%) </a:t>
            </a:r>
            <a:endParaRPr lang="ja-JP" altLang="en-US" dirty="0"/>
          </a:p>
          <a:p>
            <a:r>
              <a:rPr lang="en-US" altLang="ja-JP" dirty="0"/>
              <a:t>	</a:t>
            </a:r>
            <a:r>
              <a:rPr lang="ja-JP" altLang="en-US" dirty="0"/>
              <a:t>・</a:t>
            </a:r>
            <a:r>
              <a:rPr lang="en-US" altLang="ja-JP" dirty="0"/>
              <a:t>Bone marrow transplantation from unrelated donors			(N=129)		95%	(89-98%) </a:t>
            </a:r>
            <a:endParaRPr lang="ja-JP" altLang="en-US" dirty="0"/>
          </a:p>
          <a:p>
            <a:r>
              <a:rPr lang="en-US" altLang="ja-JP" dirty="0"/>
              <a:t>	</a:t>
            </a:r>
            <a:r>
              <a:rPr lang="ja-JP" altLang="en-US" dirty="0"/>
              <a:t>・</a:t>
            </a:r>
            <a:r>
              <a:rPr lang="en-US" altLang="ja-JP" dirty="0"/>
              <a:t>Cord blood transplantation from unrelated donors				(N=28)		100%</a:t>
            </a:r>
          </a:p>
        </p:txBody>
      </p:sp>
      <p:sp>
        <p:nvSpPr>
          <p:cNvPr id="2" name="スライド番号プレースホルダー 1">
            <a:extLst>
              <a:ext uri="{FF2B5EF4-FFF2-40B4-BE49-F238E27FC236}">
                <a16:creationId xmlns:a16="http://schemas.microsoft.com/office/drawing/2014/main" id="{A69BC023-C03C-6BDA-EA4E-0389BDDD1451}"/>
              </a:ext>
            </a:extLst>
          </p:cNvPr>
          <p:cNvSpPr>
            <a:spLocks noGrp="1"/>
          </p:cNvSpPr>
          <p:nvPr>
            <p:ph type="sldNum" sz="quarter" idx="5"/>
          </p:nvPr>
        </p:nvSpPr>
        <p:spPr/>
        <p:txBody>
          <a:bodyPr/>
          <a:lstStyle/>
          <a:p>
            <a:fld id="{80C736B6-7E3E-4D0D-AA13-4A618FE8F5D4}" type="slidenum">
              <a:rPr lang="ja-JP" altLang="en-US" smtClean="0"/>
              <a:pPr/>
              <a:t>89</a:t>
            </a:fld>
            <a:endParaRPr lang="ja-JP" altLang="en-US"/>
          </a:p>
        </p:txBody>
      </p:sp>
      <p:sp>
        <p:nvSpPr>
          <p:cNvPr id="7" name="スライド イメージ プレースホルダー 6">
            <a:extLst>
              <a:ext uri="{FF2B5EF4-FFF2-40B4-BE49-F238E27FC236}">
                <a16:creationId xmlns:a16="http://schemas.microsoft.com/office/drawing/2014/main" id="{A3CC4732-3456-71C8-A069-441E047626E8}"/>
              </a:ext>
            </a:extLst>
          </p:cNvPr>
          <p:cNvSpPr>
            <a:spLocks noGrp="1" noRot="1" noChangeAspect="1"/>
          </p:cNvSpPr>
          <p:nvPr>
            <p:ph type="sldImg"/>
          </p:nvPr>
        </p:nvSpPr>
        <p:spPr/>
      </p:sp>
    </p:spTree>
    <p:extLst>
      <p:ext uri="{BB962C8B-B14F-4D97-AF65-F5344CB8AC3E}">
        <p14:creationId xmlns:p14="http://schemas.microsoft.com/office/powerpoint/2010/main" val="255922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C5F1-B508-B662-519A-7AF7530A2D45}"/>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90C0D0D5-31D7-CBE1-7F48-DF2B6A5D4C8B}"/>
              </a:ext>
            </a:extLst>
          </p:cNvPr>
          <p:cNvSpPr>
            <a:spLocks noGrp="1"/>
          </p:cNvSpPr>
          <p:nvPr>
            <p:ph type="body" idx="1"/>
          </p:nvPr>
        </p:nvSpPr>
        <p:spPr/>
        <p:txBody>
          <a:bodyPr/>
          <a:lstStyle/>
          <a:p>
            <a:r>
              <a:rPr lang="en-US" altLang="ja-JP" dirty="0"/>
              <a:t>The number of bone marrow transplantation from related donors in all age groups is on a decreasing trend. </a:t>
            </a:r>
            <a:endParaRPr lang="ja-JP" altLang="ja-JP" dirty="0"/>
          </a:p>
        </p:txBody>
      </p:sp>
      <p:sp>
        <p:nvSpPr>
          <p:cNvPr id="2" name="スライド番号プレースホルダー 1">
            <a:extLst>
              <a:ext uri="{FF2B5EF4-FFF2-40B4-BE49-F238E27FC236}">
                <a16:creationId xmlns:a16="http://schemas.microsoft.com/office/drawing/2014/main" id="{109C54CE-3E76-02C7-5003-18FFFA28282C}"/>
              </a:ext>
            </a:extLst>
          </p:cNvPr>
          <p:cNvSpPr>
            <a:spLocks noGrp="1"/>
          </p:cNvSpPr>
          <p:nvPr>
            <p:ph type="sldNum" sz="quarter" idx="5"/>
          </p:nvPr>
        </p:nvSpPr>
        <p:spPr/>
        <p:txBody>
          <a:bodyPr/>
          <a:lstStyle/>
          <a:p>
            <a:fld id="{80C736B6-7E3E-4D0D-AA13-4A618FE8F5D4}" type="slidenum">
              <a:rPr lang="ja-JP" altLang="en-US" smtClean="0"/>
              <a:pPr/>
              <a:t>9</a:t>
            </a:fld>
            <a:endParaRPr lang="ja-JP" altLang="en-US"/>
          </a:p>
        </p:txBody>
      </p:sp>
      <p:sp>
        <p:nvSpPr>
          <p:cNvPr id="8" name="四角形: 角を丸くする 7">
            <a:extLst>
              <a:ext uri="{FF2B5EF4-FFF2-40B4-BE49-F238E27FC236}">
                <a16:creationId xmlns:a16="http://schemas.microsoft.com/office/drawing/2014/main" id="{E6586C6D-9615-DD08-F18C-6780A4E2F901}"/>
              </a:ext>
            </a:extLst>
          </p:cNvPr>
          <p:cNvSpPr/>
          <p:nvPr/>
        </p:nvSpPr>
        <p:spPr>
          <a:xfrm>
            <a:off x="6238446" y="40802"/>
            <a:ext cx="1348168" cy="418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87554" tIns="43777" rIns="87554" bIns="43777"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CEDCDE09-8ADA-A6AA-AB29-76293BAFAAF9}"/>
              </a:ext>
            </a:extLst>
          </p:cNvPr>
          <p:cNvSpPr>
            <a:spLocks noGrp="1" noRot="1" noChangeAspect="1"/>
          </p:cNvSpPr>
          <p:nvPr>
            <p:ph type="sldImg"/>
          </p:nvPr>
        </p:nvSpPr>
        <p:spPr/>
      </p:sp>
    </p:spTree>
    <p:extLst>
      <p:ext uri="{BB962C8B-B14F-4D97-AF65-F5344CB8AC3E}">
        <p14:creationId xmlns:p14="http://schemas.microsoft.com/office/powerpoint/2010/main" val="21661069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aplastic anemia between 2013 and 2022, the 5-year probabilities (95%CI) of survival following transplant according by donor type and stem cell source are:</a:t>
            </a:r>
            <a:endParaRPr lang="ja-JP" altLang="ja-JP" dirty="0"/>
          </a:p>
          <a:p>
            <a:r>
              <a:rPr lang="en-US" altLang="ja-JP" dirty="0"/>
              <a:t>	</a:t>
            </a:r>
            <a:r>
              <a:rPr lang="ja-JP" altLang="ja-JP" dirty="0"/>
              <a:t>・</a:t>
            </a:r>
            <a:r>
              <a:rPr lang="en-US" altLang="ja-JP" dirty="0"/>
              <a:t>Bone marrow transplantation from related donors				(N=182)		88%	(81-92%) </a:t>
            </a:r>
            <a:endParaRPr lang="ja-JP" altLang="ja-JP" dirty="0"/>
          </a:p>
          <a:p>
            <a:r>
              <a:rPr lang="en-US" altLang="ja-JP" dirty="0"/>
              <a:t>	</a:t>
            </a:r>
            <a:r>
              <a:rPr lang="ja-JP" altLang="ja-JP" dirty="0"/>
              <a:t>・</a:t>
            </a:r>
            <a:r>
              <a:rPr lang="en-US" altLang="ja-JP" dirty="0"/>
              <a:t>Peripheral blood stem cell transplantation from related donors 	(N=86)		70%	(58-79%) </a:t>
            </a:r>
            <a:endParaRPr lang="ja-JP" altLang="ja-JP" dirty="0"/>
          </a:p>
          <a:p>
            <a:r>
              <a:rPr lang="en-US" altLang="ja-JP" dirty="0"/>
              <a:t>	</a:t>
            </a:r>
            <a:r>
              <a:rPr lang="ja-JP" altLang="ja-JP" dirty="0"/>
              <a:t>・</a:t>
            </a:r>
            <a:r>
              <a:rPr lang="en-US" altLang="ja-JP" dirty="0"/>
              <a:t>Bone marrow transplantation from unrelated donors			(N=229)		74%	(68-80%) </a:t>
            </a:r>
            <a:endParaRPr lang="ja-JP" altLang="ja-JP" dirty="0"/>
          </a:p>
          <a:p>
            <a:r>
              <a:rPr lang="en-US" altLang="ja-JP" dirty="0"/>
              <a:t>	</a:t>
            </a:r>
            <a:r>
              <a:rPr lang="ja-JP" altLang="ja-JP" dirty="0"/>
              <a:t>・</a:t>
            </a:r>
            <a:r>
              <a:rPr lang="en-US" altLang="ja-JP" dirty="0"/>
              <a:t>Cord blood transplantation from unrelated donors				(N=123)		70%	(61-78%) </a:t>
            </a:r>
          </a:p>
        </p:txBody>
      </p:sp>
      <p:sp>
        <p:nvSpPr>
          <p:cNvPr id="2" name="スライド番号プレースホルダー 1">
            <a:extLst>
              <a:ext uri="{FF2B5EF4-FFF2-40B4-BE49-F238E27FC236}">
                <a16:creationId xmlns:a16="http://schemas.microsoft.com/office/drawing/2014/main" id="{B1DD4102-7527-A815-CB7E-DA27720C07FD}"/>
              </a:ext>
            </a:extLst>
          </p:cNvPr>
          <p:cNvSpPr>
            <a:spLocks noGrp="1"/>
          </p:cNvSpPr>
          <p:nvPr>
            <p:ph type="sldNum" sz="quarter" idx="5"/>
          </p:nvPr>
        </p:nvSpPr>
        <p:spPr/>
        <p:txBody>
          <a:bodyPr/>
          <a:lstStyle/>
          <a:p>
            <a:fld id="{80C736B6-7E3E-4D0D-AA13-4A618FE8F5D4}" type="slidenum">
              <a:rPr lang="ja-JP" altLang="en-US" smtClean="0"/>
              <a:pPr/>
              <a:t>90</a:t>
            </a:fld>
            <a:endParaRPr lang="ja-JP" altLang="en-US"/>
          </a:p>
        </p:txBody>
      </p:sp>
      <p:sp>
        <p:nvSpPr>
          <p:cNvPr id="7" name="スライド イメージ プレースホルダー 6">
            <a:extLst>
              <a:ext uri="{FF2B5EF4-FFF2-40B4-BE49-F238E27FC236}">
                <a16:creationId xmlns:a16="http://schemas.microsoft.com/office/drawing/2014/main" id="{BD490F7B-A7E0-4B3E-C499-0F997CA46E2F}"/>
              </a:ext>
            </a:extLst>
          </p:cNvPr>
          <p:cNvSpPr>
            <a:spLocks noGrp="1" noRot="1" noChangeAspect="1"/>
          </p:cNvSpPr>
          <p:nvPr>
            <p:ph type="sldImg"/>
          </p:nvPr>
        </p:nvSpPr>
        <p:spPr/>
      </p:sp>
    </p:spTree>
    <p:extLst>
      <p:ext uri="{BB962C8B-B14F-4D97-AF65-F5344CB8AC3E}">
        <p14:creationId xmlns:p14="http://schemas.microsoft.com/office/powerpoint/2010/main" val="21297181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aplastic anemia between 2013 and 2022, the 5-year probabilities (95%CI) of survival following transplant according by donor type and stem cell source are:</a:t>
            </a:r>
          </a:p>
          <a:p>
            <a:r>
              <a:rPr lang="en-US" altLang="ja-JP" dirty="0"/>
              <a:t>	</a:t>
            </a:r>
            <a:r>
              <a:rPr lang="ja-JP" altLang="en-US" dirty="0"/>
              <a:t>・</a:t>
            </a:r>
            <a:r>
              <a:rPr lang="en-US" altLang="ja-JP" dirty="0"/>
              <a:t>HLA-matched sibling donor transplantation			(N=91)		98%	(91-99%) </a:t>
            </a:r>
            <a:endParaRPr lang="ja-JP" altLang="en-US" dirty="0"/>
          </a:p>
          <a:p>
            <a:r>
              <a:rPr lang="en-US" altLang="ja-JP" dirty="0"/>
              <a:t>	</a:t>
            </a:r>
            <a:r>
              <a:rPr lang="ja-JP" altLang="en-US" dirty="0"/>
              <a:t>・</a:t>
            </a:r>
            <a:r>
              <a:rPr lang="en-US" altLang="ja-JP" dirty="0"/>
              <a:t>Bone marrow transplantation from unrelated donors	(N=129)		95%	(89-98%) </a:t>
            </a:r>
            <a:endParaRPr lang="ja-JP" altLang="en-US" dirty="0"/>
          </a:p>
          <a:p>
            <a:r>
              <a:rPr lang="en-US" altLang="ja-JP" dirty="0"/>
              <a:t>	</a:t>
            </a:r>
            <a:r>
              <a:rPr lang="ja-JP" altLang="en-US" dirty="0"/>
              <a:t>・</a:t>
            </a:r>
            <a:r>
              <a:rPr lang="en-US" altLang="ja-JP" dirty="0"/>
              <a:t>Cord blood transplantation from unrelated donors		(N=28)		100%</a:t>
            </a:r>
          </a:p>
        </p:txBody>
      </p:sp>
      <p:sp>
        <p:nvSpPr>
          <p:cNvPr id="2" name="スライド番号プレースホルダー 1">
            <a:extLst>
              <a:ext uri="{FF2B5EF4-FFF2-40B4-BE49-F238E27FC236}">
                <a16:creationId xmlns:a16="http://schemas.microsoft.com/office/drawing/2014/main" id="{B58602BD-2CFE-8E52-4EF1-A345A4E9BBE4}"/>
              </a:ext>
            </a:extLst>
          </p:cNvPr>
          <p:cNvSpPr>
            <a:spLocks noGrp="1"/>
          </p:cNvSpPr>
          <p:nvPr>
            <p:ph type="sldNum" sz="quarter" idx="5"/>
          </p:nvPr>
        </p:nvSpPr>
        <p:spPr/>
        <p:txBody>
          <a:bodyPr/>
          <a:lstStyle/>
          <a:p>
            <a:fld id="{80C736B6-7E3E-4D0D-AA13-4A618FE8F5D4}" type="slidenum">
              <a:rPr lang="ja-JP" altLang="en-US" smtClean="0"/>
              <a:pPr/>
              <a:t>91</a:t>
            </a:fld>
            <a:endParaRPr lang="ja-JP" altLang="en-US"/>
          </a:p>
        </p:txBody>
      </p:sp>
      <p:sp>
        <p:nvSpPr>
          <p:cNvPr id="7" name="スライド イメージ プレースホルダー 6">
            <a:extLst>
              <a:ext uri="{FF2B5EF4-FFF2-40B4-BE49-F238E27FC236}">
                <a16:creationId xmlns:a16="http://schemas.microsoft.com/office/drawing/2014/main" id="{37E0A92B-4274-5F09-3456-071D98AF4E41}"/>
              </a:ext>
            </a:extLst>
          </p:cNvPr>
          <p:cNvSpPr>
            <a:spLocks noGrp="1" noRot="1" noChangeAspect="1"/>
          </p:cNvSpPr>
          <p:nvPr>
            <p:ph type="sldImg"/>
          </p:nvPr>
        </p:nvSpPr>
        <p:spPr/>
      </p:sp>
    </p:spTree>
    <p:extLst>
      <p:ext uri="{BB962C8B-B14F-4D97-AF65-F5344CB8AC3E}">
        <p14:creationId xmlns:p14="http://schemas.microsoft.com/office/powerpoint/2010/main" val="9605850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aplastic anemia between 2013 and 2022, the 5-year probabilities (95%CI) of survival following transplant according by donor type and stem cell source are:</a:t>
            </a:r>
          </a:p>
          <a:p>
            <a:r>
              <a:rPr lang="en-US" altLang="ja-JP" dirty="0"/>
              <a:t>	</a:t>
            </a:r>
            <a:r>
              <a:rPr lang="ja-JP" altLang="en-US" dirty="0"/>
              <a:t>・</a:t>
            </a:r>
            <a:r>
              <a:rPr lang="en-US" altLang="ja-JP" dirty="0"/>
              <a:t>HLA-matched sibling donor transplantation			(N=183)		84%	(78-89%) </a:t>
            </a:r>
            <a:endParaRPr lang="ja-JP" altLang="en-US" dirty="0"/>
          </a:p>
          <a:p>
            <a:r>
              <a:rPr lang="en-US" altLang="ja-JP" dirty="0"/>
              <a:t>	</a:t>
            </a:r>
            <a:r>
              <a:rPr lang="ja-JP" altLang="en-US" dirty="0"/>
              <a:t>・</a:t>
            </a:r>
            <a:r>
              <a:rPr lang="en-US" altLang="ja-JP" dirty="0"/>
              <a:t>Bone marrow transplantation from unrelated donors	(N=229)		74%	(68-80%) </a:t>
            </a:r>
            <a:endParaRPr lang="ja-JP" altLang="en-US" dirty="0"/>
          </a:p>
          <a:p>
            <a:r>
              <a:rPr lang="en-US" altLang="ja-JP" dirty="0"/>
              <a:t>	</a:t>
            </a:r>
            <a:r>
              <a:rPr lang="ja-JP" altLang="en-US" dirty="0"/>
              <a:t>・</a:t>
            </a:r>
            <a:r>
              <a:rPr lang="en-US" altLang="ja-JP" dirty="0"/>
              <a:t>Cord blood transplantation from unrelated donors		(N=123)		70% (61-78%)</a:t>
            </a:r>
          </a:p>
        </p:txBody>
      </p:sp>
      <p:sp>
        <p:nvSpPr>
          <p:cNvPr id="2" name="スライド番号プレースホルダー 1">
            <a:extLst>
              <a:ext uri="{FF2B5EF4-FFF2-40B4-BE49-F238E27FC236}">
                <a16:creationId xmlns:a16="http://schemas.microsoft.com/office/drawing/2014/main" id="{C1875EF8-2338-EFBF-D344-F7B8C727321D}"/>
              </a:ext>
            </a:extLst>
          </p:cNvPr>
          <p:cNvSpPr>
            <a:spLocks noGrp="1"/>
          </p:cNvSpPr>
          <p:nvPr>
            <p:ph type="sldNum" sz="quarter" idx="5"/>
          </p:nvPr>
        </p:nvSpPr>
        <p:spPr/>
        <p:txBody>
          <a:bodyPr/>
          <a:lstStyle/>
          <a:p>
            <a:fld id="{80C736B6-7E3E-4D0D-AA13-4A618FE8F5D4}" type="slidenum">
              <a:rPr lang="ja-JP" altLang="en-US" smtClean="0"/>
              <a:pPr/>
              <a:t>92</a:t>
            </a:fld>
            <a:endParaRPr lang="ja-JP" altLang="en-US"/>
          </a:p>
        </p:txBody>
      </p:sp>
      <p:sp>
        <p:nvSpPr>
          <p:cNvPr id="7" name="スライド イメージ プレースホルダー 6">
            <a:extLst>
              <a:ext uri="{FF2B5EF4-FFF2-40B4-BE49-F238E27FC236}">
                <a16:creationId xmlns:a16="http://schemas.microsoft.com/office/drawing/2014/main" id="{ACB9851B-AC2B-40B5-2C52-29B6F635276E}"/>
              </a:ext>
            </a:extLst>
          </p:cNvPr>
          <p:cNvSpPr>
            <a:spLocks noGrp="1" noRot="1" noChangeAspect="1"/>
          </p:cNvSpPr>
          <p:nvPr>
            <p:ph type="sldImg"/>
          </p:nvPr>
        </p:nvSpPr>
        <p:spPr/>
      </p:sp>
    </p:spTree>
    <p:extLst>
      <p:ext uri="{BB962C8B-B14F-4D97-AF65-F5344CB8AC3E}">
        <p14:creationId xmlns:p14="http://schemas.microsoft.com/office/powerpoint/2010/main" val="78616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p:nvPr>
        </p:nvSpPr>
        <p:spPr>
          <a:noFill/>
        </p:spPr>
        <p:txBody>
          <a:bodyPr/>
          <a:lstStyle/>
          <a:p>
            <a:r>
              <a:rPr kumimoji="1" lang="ja-JP" altLang="en-US"/>
              <a:t>マスター タイトルの書式設定</a:t>
            </a:r>
          </a:p>
        </p:txBody>
      </p:sp>
    </p:spTree>
    <p:extLst>
      <p:ext uri="{BB962C8B-B14F-4D97-AF65-F5344CB8AC3E}">
        <p14:creationId xmlns:p14="http://schemas.microsoft.com/office/powerpoint/2010/main" val="345441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928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432000" y="0"/>
            <a:ext cx="82296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432000" y="0"/>
            <a:ext cx="82296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62552" y="6357600"/>
            <a:ext cx="3749040" cy="499982"/>
            <a:chOff x="62552" y="6357600"/>
            <a:chExt cx="3749040" cy="499982"/>
          </a:xfrm>
        </p:grpSpPr>
        <p:pic>
          <p:nvPicPr>
            <p:cNvPr id="36" name="図 35" descr="jdchct_logo_only_131104.png">
              <a:extLst>
                <a:ext uri="{FF2B5EF4-FFF2-40B4-BE49-F238E27FC236}">
                  <a16:creationId xmlns:a16="http://schemas.microsoft.com/office/drawing/2014/main" id="{D03AD724-F076-46C2-993D-02B6712FD575}"/>
                </a:ext>
              </a:extLst>
            </p:cNvPr>
            <p:cNvPicPr>
              <a:picLocks/>
            </p:cNvPicPr>
            <p:nvPr/>
          </p:nvPicPr>
          <p:blipFill>
            <a:blip r:embed="rId7"/>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7086600" y="6491354"/>
            <a:ext cx="20574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AD585D-C531-1EB7-E96A-4BD22A38F882}"/>
              </a:ext>
            </a:extLst>
          </p:cNvPr>
          <p:cNvSpPr>
            <a:spLocks noGrp="1"/>
          </p:cNvSpPr>
          <p:nvPr>
            <p:ph type="title" idx="4294967295"/>
          </p:nvPr>
        </p:nvSpPr>
        <p:spPr>
          <a:noFill/>
        </p:spPr>
        <p:txBody>
          <a:bodyPr>
            <a:normAutofit fontScale="90000"/>
          </a:bodyPr>
          <a:lstStyle/>
          <a:p>
            <a:r>
              <a:rPr kumimoji="1" lang="en-US" altLang="ja-JP" dirty="0">
                <a:solidFill>
                  <a:schemeClr val="tx1">
                    <a:lumMod val="50000"/>
                    <a:lumOff val="50000"/>
                  </a:schemeClr>
                </a:solidFill>
                <a:effectLst/>
              </a:rPr>
              <a:t>Hematopoietic Cell Transplantation</a:t>
            </a:r>
            <a:r>
              <a:rPr kumimoji="1" lang="en-US" altLang="ja-JP" baseline="0" dirty="0">
                <a:solidFill>
                  <a:schemeClr val="tx1">
                    <a:lumMod val="50000"/>
                    <a:lumOff val="50000"/>
                  </a:schemeClr>
                </a:solidFill>
                <a:effectLst/>
              </a:rPr>
              <a:t> </a:t>
            </a:r>
            <a:r>
              <a:rPr kumimoji="1" lang="en-US" altLang="ja-JP" dirty="0">
                <a:solidFill>
                  <a:schemeClr val="tx1">
                    <a:lumMod val="50000"/>
                    <a:lumOff val="50000"/>
                  </a:schemeClr>
                </a:solidFill>
                <a:effectLst/>
              </a:rPr>
              <a:t>in Japan</a:t>
            </a:r>
            <a:r>
              <a:rPr kumimoji="1" lang="en-US" altLang="ja-JP" baseline="0" dirty="0">
                <a:solidFill>
                  <a:schemeClr val="tx1">
                    <a:lumMod val="50000"/>
                    <a:lumOff val="50000"/>
                  </a:schemeClr>
                </a:solidFill>
                <a:effectLst/>
              </a:rPr>
              <a:t> </a:t>
            </a:r>
            <a:r>
              <a:rPr kumimoji="1" lang="en-US" altLang="ja-JP" dirty="0">
                <a:solidFill>
                  <a:schemeClr val="tx1">
                    <a:lumMod val="50000"/>
                    <a:lumOff val="50000"/>
                  </a:schemeClr>
                </a:solidFill>
                <a:effectLst/>
              </a:rPr>
              <a:t>2023</a:t>
            </a:r>
            <a:r>
              <a:rPr kumimoji="1" lang="en-US" altLang="ja-JP" baseline="0" dirty="0">
                <a:solidFill>
                  <a:schemeClr val="tx1">
                    <a:lumMod val="50000"/>
                    <a:lumOff val="50000"/>
                  </a:schemeClr>
                </a:solidFill>
                <a:effectLst/>
              </a:rPr>
              <a:t> </a:t>
            </a:r>
            <a:r>
              <a:rPr kumimoji="1" lang="en-US" altLang="ja-JP" dirty="0">
                <a:solidFill>
                  <a:schemeClr val="tx1">
                    <a:lumMod val="50000"/>
                    <a:lumOff val="50000"/>
                  </a:schemeClr>
                </a:solidFill>
                <a:effectLst/>
              </a:rPr>
              <a:t>Summary Slides</a:t>
            </a:r>
          </a:p>
        </p:txBody>
      </p:sp>
      <p:pic>
        <p:nvPicPr>
          <p:cNvPr id="5" name="図 4" descr="ダイアグラム が含まれている画像&#10;&#10;自動的に生成された説明">
            <a:extLst>
              <a:ext uri="{FF2B5EF4-FFF2-40B4-BE49-F238E27FC236}">
                <a16:creationId xmlns:a16="http://schemas.microsoft.com/office/drawing/2014/main" id="{DD9A3CD2-7351-A5CE-9DC5-240DBD5C664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DCC9F-FF6F-A729-4EBA-62B9C54F940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00CCDB5-6959-0084-9FB5-BA9A5FE8316C}"/>
              </a:ext>
            </a:extLst>
          </p:cNvPr>
          <p:cNvSpPr>
            <a:spLocks noGrp="1"/>
          </p:cNvSpPr>
          <p:nvPr>
            <p:ph type="title"/>
          </p:nvPr>
        </p:nvSpPr>
        <p:spPr/>
        <p:txBody>
          <a:bodyP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dirty="0">
                <a:solidFill>
                  <a:schemeClr val="tx1">
                    <a:lumMod val="50000"/>
                    <a:lumOff val="50000"/>
                  </a:schemeClr>
                </a:solidFill>
                <a:effectLst/>
                <a:latin typeface="Arial" pitchFamily="34" charset="0"/>
                <a:ea typeface="Verdana" pitchFamily="34" charset="0"/>
                <a:cs typeface="Arial" pitchFamily="34" charset="0"/>
              </a:rPr>
              <a:t>by Recipient Age at Transplant </a:t>
            </a:r>
            <a:r>
              <a:rPr kumimoji="1" lang="en-US" altLang="ja-JP" sz="1300" b="0" kern="1200" dirty="0">
                <a:ln>
                  <a:noFill/>
                </a:ln>
                <a:solidFill>
                  <a:schemeClr val="tx1">
                    <a:lumMod val="50000"/>
                    <a:lumOff val="50000"/>
                  </a:schemeClr>
                </a:solidFill>
                <a:effectLst/>
              </a:rPr>
              <a:t>&lt;</a:t>
            </a:r>
            <a:r>
              <a:rPr kumimoji="1" lang="en-US" altLang="ja-JP" sz="1300" b="0" kern="1200" baseline="0" dirty="0">
                <a:ln>
                  <a:noFill/>
                </a:ln>
                <a:solidFill>
                  <a:schemeClr val="tx1">
                    <a:lumMod val="50000"/>
                    <a:lumOff val="50000"/>
                  </a:schemeClr>
                </a:solidFill>
                <a:effectLst/>
              </a:rPr>
              <a:t>Rel-PB</a:t>
            </a:r>
            <a:r>
              <a:rPr kumimoji="1" lang="en-US" altLang="ja-JP" sz="1300" b="0" kern="1200" dirty="0">
                <a:ln>
                  <a:noFill/>
                </a:ln>
                <a:solidFill>
                  <a:schemeClr val="tx1">
                    <a:lumMod val="50000"/>
                    <a:lumOff val="50000"/>
                  </a:schemeClr>
                </a:solidFill>
                <a:effectLst/>
              </a:rPr>
              <a:t>&gt;</a:t>
            </a:r>
            <a:endParaRPr lang="ja-JP" altLang="ja-JP" sz="130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D75107AA-4F06-7371-CCF6-C09045819BA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15299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A7A09-852A-1B50-83E3-977C401D7D2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680C0F-517E-7D8A-FA14-5322DEB7CF27}"/>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dirty="0">
                <a:solidFill>
                  <a:schemeClr val="tx1">
                    <a:lumMod val="50000"/>
                    <a:lumOff val="50000"/>
                  </a:schemeClr>
                </a:solidFill>
                <a:effectLst/>
                <a:latin typeface="Arial" pitchFamily="34" charset="0"/>
                <a:ea typeface="Verdana" pitchFamily="34" charset="0"/>
                <a:cs typeface="Arial" pitchFamily="34" charset="0"/>
              </a:rPr>
              <a:t>by Recipient Age at Transplant</a:t>
            </a:r>
            <a:r>
              <a:rPr lang="en-US" altLang="ja-JP" sz="1300" dirty="0">
                <a:solidFill>
                  <a:schemeClr val="tx1">
                    <a:lumMod val="50000"/>
                    <a:lumOff val="50000"/>
                  </a:schemeClr>
                </a:solidFill>
                <a:effectLst/>
                <a:latin typeface="Arial" pitchFamily="34" charset="0"/>
                <a:ea typeface="Verdana" pitchFamily="34" charset="0"/>
                <a:cs typeface="Arial" pitchFamily="34" charset="0"/>
              </a:rPr>
              <a:t> </a:t>
            </a:r>
            <a:r>
              <a:rPr kumimoji="1" lang="en-US" altLang="ja-JP" sz="1300" b="0" kern="1200" dirty="0">
                <a:ln>
                  <a:noFill/>
                </a:ln>
                <a:solidFill>
                  <a:schemeClr val="tx1">
                    <a:lumMod val="50000"/>
                    <a:lumOff val="50000"/>
                  </a:schemeClr>
                </a:solidFill>
                <a:effectLst/>
              </a:rPr>
              <a:t>&lt;</a:t>
            </a:r>
            <a:r>
              <a:rPr kumimoji="1" lang="en-US" altLang="ja-JP" sz="1300" b="0" kern="1200" baseline="0" dirty="0">
                <a:ln>
                  <a:noFill/>
                </a:ln>
                <a:solidFill>
                  <a:schemeClr val="tx1">
                    <a:lumMod val="50000"/>
                    <a:lumOff val="50000"/>
                  </a:schemeClr>
                </a:solidFill>
                <a:effectLst/>
              </a:rPr>
              <a:t>UR-BM</a:t>
            </a:r>
            <a:r>
              <a:rPr kumimoji="1" lang="en-US" altLang="ja-JP" sz="1300" b="0" kern="1200" dirty="0">
                <a:ln>
                  <a:noFill/>
                </a:ln>
                <a:solidFill>
                  <a:schemeClr val="tx1">
                    <a:lumMod val="50000"/>
                    <a:lumOff val="50000"/>
                  </a:schemeClr>
                </a:solidFill>
                <a:effectLst/>
              </a:rPr>
              <a:t>&gt;</a:t>
            </a:r>
            <a:endParaRPr lang="ja-JP" altLang="ja-JP" sz="130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F906906E-3477-35B7-8E1C-218CDFC5AFC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5505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278E-9F1B-B5F4-43B2-1BCC71924CB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E5487F3-3377-2EE2-4B39-7BCDCC95C749}"/>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dirty="0">
                <a:solidFill>
                  <a:schemeClr val="tx1">
                    <a:lumMod val="50000"/>
                    <a:lumOff val="50000"/>
                  </a:schemeClr>
                </a:solidFill>
                <a:effectLst/>
                <a:latin typeface="Arial" pitchFamily="34" charset="0"/>
                <a:ea typeface="Verdana" pitchFamily="34" charset="0"/>
                <a:cs typeface="Arial" pitchFamily="34" charset="0"/>
              </a:rPr>
              <a:t>by Recipient Age at Transplant</a:t>
            </a:r>
            <a:r>
              <a:rPr lang="en-US" altLang="ja-JP" sz="1300" dirty="0">
                <a:solidFill>
                  <a:schemeClr val="tx1">
                    <a:lumMod val="50000"/>
                    <a:lumOff val="50000"/>
                  </a:schemeClr>
                </a:solidFill>
                <a:effectLst/>
                <a:latin typeface="Arial" pitchFamily="34" charset="0"/>
                <a:ea typeface="Verdana" pitchFamily="34" charset="0"/>
                <a:cs typeface="Arial" pitchFamily="34" charset="0"/>
              </a:rPr>
              <a:t> </a:t>
            </a:r>
            <a:r>
              <a:rPr kumimoji="1" lang="en-US" altLang="ja-JP" sz="1300" b="0" kern="1200" dirty="0">
                <a:ln>
                  <a:noFill/>
                </a:ln>
                <a:solidFill>
                  <a:schemeClr val="tx1">
                    <a:lumMod val="50000"/>
                    <a:lumOff val="50000"/>
                  </a:schemeClr>
                </a:solidFill>
                <a:effectLst/>
              </a:rPr>
              <a:t>&lt;</a:t>
            </a:r>
            <a:r>
              <a:rPr kumimoji="1" lang="en-US" altLang="ja-JP" sz="1300" b="0" kern="1200" baseline="0" dirty="0">
                <a:ln>
                  <a:noFill/>
                </a:ln>
                <a:solidFill>
                  <a:schemeClr val="tx1">
                    <a:lumMod val="50000"/>
                    <a:lumOff val="50000"/>
                  </a:schemeClr>
                </a:solidFill>
                <a:effectLst/>
              </a:rPr>
              <a:t>UR-PB</a:t>
            </a:r>
            <a:r>
              <a:rPr kumimoji="1" lang="en-US" altLang="ja-JP" sz="1300" b="0" kern="1200" dirty="0">
                <a:ln>
                  <a:noFill/>
                </a:ln>
                <a:solidFill>
                  <a:schemeClr val="tx1">
                    <a:lumMod val="50000"/>
                    <a:lumOff val="50000"/>
                  </a:schemeClr>
                </a:solidFill>
                <a:effectLst/>
              </a:rPr>
              <a:t>&gt;</a:t>
            </a:r>
            <a:endParaRPr lang="ja-JP" altLang="ja-JP" sz="130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FCC08300-E70B-A988-5790-4990C6ACA4E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38970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0F17A-B2E8-7445-C927-48BCFE975D8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B214325-B9B1-7733-8F19-5CCDD8440F93}"/>
              </a:ext>
            </a:extLst>
          </p:cNvPr>
          <p:cNvSpPr>
            <a:spLocks noGrp="1"/>
          </p:cNvSpPr>
          <p:nvPr>
            <p:ph type="title"/>
          </p:nvPr>
        </p:nvSpPr>
        <p:spPr/>
        <p:txBody>
          <a:bodyP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dirty="0">
                <a:solidFill>
                  <a:schemeClr val="tx1">
                    <a:lumMod val="50000"/>
                    <a:lumOff val="50000"/>
                  </a:schemeClr>
                </a:solidFill>
                <a:effectLst/>
                <a:latin typeface="Arial" pitchFamily="34" charset="0"/>
                <a:ea typeface="Verdana" pitchFamily="34" charset="0"/>
                <a:cs typeface="Arial" pitchFamily="34" charset="0"/>
              </a:rPr>
              <a:t>by Recipient Age at Transplant</a:t>
            </a:r>
            <a:r>
              <a:rPr lang="en-US" altLang="ja-JP" sz="1300" dirty="0">
                <a:solidFill>
                  <a:schemeClr val="tx1">
                    <a:lumMod val="50000"/>
                    <a:lumOff val="50000"/>
                  </a:schemeClr>
                </a:solidFill>
                <a:effectLst/>
                <a:latin typeface="Arial" pitchFamily="34" charset="0"/>
                <a:ea typeface="Verdana" pitchFamily="34" charset="0"/>
                <a:cs typeface="Arial" pitchFamily="34" charset="0"/>
              </a:rPr>
              <a:t> </a:t>
            </a:r>
            <a:r>
              <a:rPr kumimoji="1" lang="en-US" altLang="ja-JP" sz="1300" b="0" kern="1200" dirty="0">
                <a:ln>
                  <a:noFill/>
                </a:ln>
                <a:solidFill>
                  <a:schemeClr val="tx1">
                    <a:lumMod val="50000"/>
                    <a:lumOff val="50000"/>
                  </a:schemeClr>
                </a:solidFill>
                <a:effectLst/>
              </a:rPr>
              <a:t>&lt;</a:t>
            </a:r>
            <a:r>
              <a:rPr kumimoji="1" lang="en-US" altLang="ja-JP" sz="1300" b="0" kern="1200" baseline="0" dirty="0">
                <a:ln>
                  <a:noFill/>
                </a:ln>
                <a:solidFill>
                  <a:schemeClr val="tx1">
                    <a:lumMod val="50000"/>
                    <a:lumOff val="50000"/>
                  </a:schemeClr>
                </a:solidFill>
                <a:effectLst/>
              </a:rPr>
              <a:t>UR-CB</a:t>
            </a:r>
            <a:r>
              <a:rPr kumimoji="1" lang="en-US" altLang="ja-JP" sz="1300" b="0" kern="1200" dirty="0">
                <a:ln>
                  <a:noFill/>
                </a:ln>
                <a:solidFill>
                  <a:schemeClr val="tx1">
                    <a:lumMod val="50000"/>
                    <a:lumOff val="50000"/>
                  </a:schemeClr>
                </a:solidFill>
                <a:effectLst/>
              </a:rPr>
              <a:t>&gt;</a:t>
            </a:r>
            <a:endParaRPr lang="ja-JP" altLang="ja-JP" sz="1300" dirty="0">
              <a:solidFill>
                <a:schemeClr val="tx1">
                  <a:lumMod val="50000"/>
                  <a:lumOff val="50000"/>
                </a:schemeClr>
              </a:solidFill>
              <a:effectLst/>
            </a:endParaRPr>
          </a:p>
        </p:txBody>
      </p:sp>
      <p:pic>
        <p:nvPicPr>
          <p:cNvPr id="4" name="図 3" descr="グラフ, 棒グラフ&#10;&#10;自動的に生成された説明">
            <a:extLst>
              <a:ext uri="{FF2B5EF4-FFF2-40B4-BE49-F238E27FC236}">
                <a16:creationId xmlns:a16="http://schemas.microsoft.com/office/drawing/2014/main" id="{BE769B66-C111-43B4-36C1-81DCA3CA4DC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79007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DE552-58A6-BFDD-8FE1-2044726466B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A7C7284-5673-92B7-FC6C-D9F60B556FA4}"/>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dirty="0">
                <a:solidFill>
                  <a:schemeClr val="tx1">
                    <a:lumMod val="50000"/>
                    <a:lumOff val="50000"/>
                  </a:schemeClr>
                </a:solidFill>
                <a:effectLst/>
                <a:latin typeface="Arial" pitchFamily="34" charset="0"/>
                <a:ea typeface="Verdana" pitchFamily="34" charset="0"/>
                <a:cs typeface="Arial" pitchFamily="34" charset="0"/>
              </a:rPr>
              <a:t>by Recipient Age at Transplant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a:t>
            </a:r>
            <a:r>
              <a:rPr kumimoji="1" lang="en-US" altLang="ja-JP" sz="1300" b="0" kern="1200" dirty="0">
                <a:ln>
                  <a:noFill/>
                </a:ln>
                <a:solidFill>
                  <a:schemeClr val="tx1">
                    <a:lumMod val="50000"/>
                    <a:lumOff val="50000"/>
                  </a:schemeClr>
                </a:solidFill>
                <a:effectLst/>
              </a:rPr>
              <a:t>&lt;Leukemia&gt;</a:t>
            </a:r>
            <a:endParaRPr lang="ja-JP" altLang="ja-JP" sz="1300" dirty="0">
              <a:solidFill>
                <a:schemeClr val="tx1">
                  <a:lumMod val="50000"/>
                  <a:lumOff val="50000"/>
                </a:schemeClr>
              </a:solidFill>
              <a:effectLst/>
            </a:endParaRPr>
          </a:p>
        </p:txBody>
      </p:sp>
      <p:pic>
        <p:nvPicPr>
          <p:cNvPr id="4" name="図 3" descr="グラフ, 棒グラフ&#10;&#10;自動的に生成された説明">
            <a:extLst>
              <a:ext uri="{FF2B5EF4-FFF2-40B4-BE49-F238E27FC236}">
                <a16:creationId xmlns:a16="http://schemas.microsoft.com/office/drawing/2014/main" id="{53B23AF2-2F4F-9B6E-A81C-571E0A39909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3410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F1E1-72CA-108B-CFE1-2A201CA15F6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458BEC2-5E93-2B6A-ED23-CB13BF63B230}"/>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dirty="0">
                <a:solidFill>
                  <a:schemeClr val="tx1">
                    <a:lumMod val="50000"/>
                    <a:lumOff val="50000"/>
                  </a:schemeClr>
                </a:solidFill>
                <a:effectLst/>
                <a:latin typeface="Arial" pitchFamily="34" charset="0"/>
                <a:ea typeface="Verdana" pitchFamily="34" charset="0"/>
                <a:cs typeface="Arial" pitchFamily="34" charset="0"/>
              </a:rPr>
              <a:t>by Recipient Age at Transplant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 </a:t>
            </a:r>
            <a:r>
              <a:rPr kumimoji="1" lang="en-US" altLang="ja-JP" sz="1300" b="0" kern="1200" dirty="0">
                <a:ln>
                  <a:noFill/>
                </a:ln>
                <a:solidFill>
                  <a:schemeClr val="tx1">
                    <a:lumMod val="50000"/>
                    <a:lumOff val="50000"/>
                  </a:schemeClr>
                </a:solidFill>
                <a:effectLst/>
              </a:rPr>
              <a:t>&lt;Malignant Lymphoma&gt;</a:t>
            </a:r>
            <a:endParaRPr lang="ja-JP" altLang="ja-JP" sz="130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BCC81E33-00A1-5255-0DD3-607A10F03B3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6725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lvl="0"/>
            <a: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t>Indications for Hematopoietic Stem Cell </a:t>
            </a:r>
            <a:b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t>Transplants by Transplant type</a:t>
            </a:r>
            <a:r>
              <a:rPr lang="en-US" altLang="ja-JP" sz="1200" b="0" spc="-100" dirty="0">
                <a:solidFill>
                  <a:schemeClr val="tx1">
                    <a:lumMod val="50000"/>
                    <a:lumOff val="50000"/>
                  </a:schemeClr>
                </a:solidFill>
                <a:latin typeface="Arial" panose="020B0604020202020204" pitchFamily="34" charset="0"/>
                <a:ea typeface="ＭＳ Ｐゴシック"/>
                <a:cs typeface="Arial" pitchFamily="34" charset="0"/>
              </a:rPr>
              <a:t> </a:t>
            </a:r>
            <a:r>
              <a:rPr lang="en-US" altLang="ja-JP" sz="1200" b="0" spc="-100" dirty="0">
                <a:solidFill>
                  <a:schemeClr val="tx1">
                    <a:lumMod val="50000"/>
                    <a:lumOff val="50000"/>
                  </a:schemeClr>
                </a:solidFill>
                <a:effectLst/>
                <a:latin typeface="Arial" panose="020B0604020202020204" pitchFamily="34" charset="0"/>
                <a:ea typeface="ＭＳ Ｐゴシック"/>
                <a:cs typeface="Arial" pitchFamily="34" charset="0"/>
              </a:rPr>
              <a:t>&lt;age 0-15&gt;</a:t>
            </a:r>
            <a:endParaRPr kumimoji="1" lang="ja-JP" altLang="en-US" sz="1200" b="0" spc="-100" dirty="0">
              <a:solidFill>
                <a:schemeClr val="tx1">
                  <a:lumMod val="50000"/>
                  <a:lumOff val="50000"/>
                </a:schemeClr>
              </a:solidFill>
              <a:effectLst/>
              <a:latin typeface="Arial" panose="020B0604020202020204" pitchFamily="34" charset="0"/>
              <a:cs typeface="Arial" panose="020B0604020202020204" pitchFamily="34" charset="0"/>
            </a:endParaRPr>
          </a:p>
        </p:txBody>
      </p:sp>
      <p:pic>
        <p:nvPicPr>
          <p:cNvPr id="7" name="図 6" descr="グラフ, ウォーターフォール図&#10;&#10;自動的に生成された説明">
            <a:extLst>
              <a:ext uri="{FF2B5EF4-FFF2-40B4-BE49-F238E27FC236}">
                <a16:creationId xmlns:a16="http://schemas.microsoft.com/office/drawing/2014/main" id="{04C7002B-623E-44A5-BD65-6443C2395B7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457200" y="0"/>
            <a:ext cx="8229600" cy="802800"/>
          </a:xfrm>
        </p:spPr>
        <p:txBody>
          <a:bodyPr>
            <a:normAutofit fontScale="90000"/>
          </a:bodyPr>
          <a:lstStyle/>
          <a:p>
            <a:pPr lvl="0">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Indications for Hematopoietic Stem Cell </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Transplants by Transplant type</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lang="en-US" altLang="ja-JP" sz="1300" b="0" spc="-150" dirty="0">
                <a:solidFill>
                  <a:schemeClr val="tx1">
                    <a:lumMod val="50000"/>
                    <a:lumOff val="50000"/>
                  </a:schemeClr>
                </a:solidFill>
                <a:effectLst/>
                <a:latin typeface="Arial" pitchFamily="34" charset="0"/>
                <a:ea typeface="ＭＳ Ｐゴシック"/>
                <a:cs typeface="Arial" pitchFamily="34" charset="0"/>
              </a:rPr>
              <a:t>&lt;</a:t>
            </a:r>
            <a:r>
              <a:rPr kumimoji="1" lang="en-US" altLang="ja-JP" sz="1300" b="0" kern="1200" dirty="0">
                <a:ln>
                  <a:noFill/>
                </a:ln>
                <a:solidFill>
                  <a:schemeClr val="tx1">
                    <a:lumMod val="50000"/>
                    <a:lumOff val="50000"/>
                  </a:schemeClr>
                </a:solidFill>
                <a:effectLst/>
              </a:rPr>
              <a:t>age </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16</a:t>
            </a:r>
            <a:r>
              <a:rPr lang="en-US" altLang="ja-JP" sz="1300" b="0" spc="-150" dirty="0">
                <a:solidFill>
                  <a:schemeClr val="tx1">
                    <a:lumMod val="50000"/>
                    <a:lumOff val="50000"/>
                  </a:schemeClr>
                </a:solidFill>
                <a:effectLst/>
                <a:latin typeface="Arial" pitchFamily="34" charset="0"/>
                <a:ea typeface="ＭＳ Ｐゴシック"/>
                <a:cs typeface="Arial" pitchFamily="34" charset="0"/>
              </a:rPr>
              <a:t>&gt;</a:t>
            </a:r>
            <a:endParaRPr kumimoji="1" lang="ja-JP" altLang="en-US" sz="1300" b="0" dirty="0">
              <a:solidFill>
                <a:schemeClr val="tx1">
                  <a:lumMod val="50000"/>
                  <a:lumOff val="50000"/>
                </a:schemeClr>
              </a:solidFill>
            </a:endParaRPr>
          </a:p>
        </p:txBody>
      </p:sp>
      <p:pic>
        <p:nvPicPr>
          <p:cNvPr id="4" name="図 3" descr="グラフ, 棒グラフ&#10;&#10;自動的に生成された説明">
            <a:extLst>
              <a:ext uri="{FF2B5EF4-FFF2-40B4-BE49-F238E27FC236}">
                <a16:creationId xmlns:a16="http://schemas.microsoft.com/office/drawing/2014/main" id="{A63BBE78-E32C-1E34-3B95-00D0359AEFC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Trend of Main Disease</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&lt;Autologous&gt;&lt;age 0-15&gt;</a:t>
            </a:r>
            <a:endParaRPr lang="ja-JP" altLang="ja-JP" sz="1300" dirty="0">
              <a:solidFill>
                <a:schemeClr val="tx1">
                  <a:lumMod val="50000"/>
                  <a:lumOff val="50000"/>
                </a:schemeClr>
              </a:solidFill>
              <a:effectLst/>
            </a:endParaRPr>
          </a:p>
        </p:txBody>
      </p:sp>
      <p:pic>
        <p:nvPicPr>
          <p:cNvPr id="4" name="図 3" descr="グラフ, アプリケーション, 折れ線グラフ&#10;&#10;自動的に生成された説明">
            <a:extLst>
              <a:ext uri="{FF2B5EF4-FFF2-40B4-BE49-F238E27FC236}">
                <a16:creationId xmlns:a16="http://schemas.microsoft.com/office/drawing/2014/main" id="{D1B67070-F50F-C9CD-15EF-D2EAE47D79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Trend of Main Disease</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4" name="図 3" descr="アプリケーション&#10;&#10;自動的に生成された説明">
            <a:extLst>
              <a:ext uri="{FF2B5EF4-FFF2-40B4-BE49-F238E27FC236}">
                <a16:creationId xmlns:a16="http://schemas.microsoft.com/office/drawing/2014/main" id="{7112333E-F792-CA6C-7217-9FB14714F37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1DBC0B1-38D9-4737-38DA-CBC3EF12E430}"/>
              </a:ext>
            </a:extLst>
          </p:cNvPr>
          <p:cNvSpPr>
            <a:spLocks noGrp="1"/>
          </p:cNvSpPr>
          <p:nvPr>
            <p:ph type="title"/>
          </p:nvPr>
        </p:nvSpPr>
        <p:spPr>
          <a:xfrm>
            <a:off x="432000" y="0"/>
            <a:ext cx="8229600" cy="813816"/>
          </a:xfrm>
        </p:spPr>
        <p:txBody>
          <a:bodyPr>
            <a:normAutofit/>
          </a:bodyPr>
          <a:lstStyle/>
          <a:p>
            <a:r>
              <a:rPr lang="en-US" altLang="ja-JP" sz="2500" dirty="0">
                <a:solidFill>
                  <a:schemeClr val="tx1">
                    <a:lumMod val="50000"/>
                    <a:lumOff val="50000"/>
                  </a:schemeClr>
                </a:solidFill>
                <a:effectLst/>
                <a:latin typeface="Arial" panose="020B0604020202020204" pitchFamily="34" charset="0"/>
                <a:cs typeface="Arial" panose="020B0604020202020204" pitchFamily="34" charset="0"/>
              </a:rPr>
              <a:t>Table of contents</a:t>
            </a:r>
            <a:endParaRPr lang="ja-JP" altLang="en-US" sz="2500" dirty="0">
              <a:solidFill>
                <a:schemeClr val="tx1">
                  <a:lumMod val="50000"/>
                  <a:lumOff val="50000"/>
                </a:schemeClr>
              </a:solidFill>
              <a:effectLst/>
              <a:latin typeface="Arial" panose="020B0604020202020204" pitchFamily="34" charset="0"/>
              <a:cs typeface="Arial" panose="020B0604020202020204" pitchFamily="34" charset="0"/>
            </a:endParaRPr>
          </a:p>
        </p:txBody>
      </p:sp>
      <p:pic>
        <p:nvPicPr>
          <p:cNvPr id="5" name="図 4" descr="グラフィカル ユーザー インターフェイス, テーブル&#10;&#10;自動的に生成された説明">
            <a:extLst>
              <a:ext uri="{FF2B5EF4-FFF2-40B4-BE49-F238E27FC236}">
                <a16:creationId xmlns:a16="http://schemas.microsoft.com/office/drawing/2014/main" id="{28E8CF44-D1B4-20B7-818E-D98C7B01C00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59870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Trend of Main Disease </a:t>
            </a:r>
            <a:r>
              <a:rPr kumimoji="1" lang="en-US" altLang="ja-JP" sz="1300" b="0" kern="1200" dirty="0">
                <a:ln>
                  <a:noFill/>
                </a:ln>
                <a:solidFill>
                  <a:schemeClr val="tx1">
                    <a:lumMod val="50000"/>
                    <a:lumOff val="50000"/>
                  </a:schemeClr>
                </a:solidFill>
                <a:effectLst/>
                <a:latin typeface="+mn-ea"/>
                <a:ea typeface="+mn-ea"/>
                <a:cs typeface="+mj-cs"/>
              </a:rPr>
              <a:t>&lt;Autologous&gt;&lt;age</a:t>
            </a:r>
            <a:r>
              <a:rPr kumimoji="1" lang="ja-JP" altLang="ja-JP" sz="1300" b="0" kern="1200" dirty="0">
                <a:ln>
                  <a:noFill/>
                </a:ln>
                <a:solidFill>
                  <a:schemeClr val="tx1">
                    <a:lumMod val="50000"/>
                    <a:lumOff val="50000"/>
                  </a:schemeClr>
                </a:solidFill>
                <a:effectLst/>
                <a:latin typeface="+mn-ea"/>
                <a:ea typeface="+mn-ea"/>
                <a:cs typeface="+mj-cs"/>
              </a:rPr>
              <a:t>≥</a:t>
            </a:r>
            <a:r>
              <a:rPr kumimoji="1" lang="en-US" altLang="ja-JP" sz="1300" b="0" kern="1200" dirty="0">
                <a:ln>
                  <a:noFill/>
                </a:ln>
                <a:solidFill>
                  <a:schemeClr val="tx1">
                    <a:lumMod val="50000"/>
                    <a:lumOff val="50000"/>
                  </a:schemeClr>
                </a:solidFill>
                <a:effectLst/>
              </a:rPr>
              <a:t>16&gt;</a:t>
            </a:r>
            <a:endParaRPr lang="ja-JP" altLang="ja-JP" sz="1300" dirty="0">
              <a:solidFill>
                <a:schemeClr val="tx1">
                  <a:lumMod val="50000"/>
                  <a:lumOff val="50000"/>
                </a:schemeClr>
              </a:solidFill>
              <a:effectLst/>
            </a:endParaRPr>
          </a:p>
        </p:txBody>
      </p:sp>
      <p:pic>
        <p:nvPicPr>
          <p:cNvPr id="3" name="図 2" descr="折れ線グラフ&#10;&#10;中程度の精度で自動的に生成された説明">
            <a:extLst>
              <a:ext uri="{FF2B5EF4-FFF2-40B4-BE49-F238E27FC236}">
                <a16:creationId xmlns:a16="http://schemas.microsoft.com/office/drawing/2014/main" id="{BE3C837E-B14D-A264-359B-2C704C9CD32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Trend of Main Disease</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16&gt;</a:t>
            </a:r>
            <a:endParaRPr lang="ja-JP" altLang="ja-JP" sz="1300" dirty="0">
              <a:solidFill>
                <a:schemeClr val="tx1">
                  <a:lumMod val="50000"/>
                  <a:lumOff val="50000"/>
                </a:schemeClr>
              </a:solidFill>
              <a:effectLst/>
            </a:endParaRPr>
          </a:p>
        </p:txBody>
      </p:sp>
      <p:pic>
        <p:nvPicPr>
          <p:cNvPr id="3" name="図 2" descr="グラフ&#10;&#10;中程度の精度で自動的に生成された説明">
            <a:extLst>
              <a:ext uri="{FF2B5EF4-FFF2-40B4-BE49-F238E27FC236}">
                <a16:creationId xmlns:a16="http://schemas.microsoft.com/office/drawing/2014/main" id="{B631380C-BA2F-015E-2982-1BFD681B23D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3FEC7-ED09-F6C8-8378-A9F56E3190B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C8805A3-2EF9-D5BB-2BDF-268148908A9E}"/>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b="0" spc="-100" dirty="0">
                <a:solidFill>
                  <a:schemeClr val="tx1">
                    <a:lumMod val="50000"/>
                    <a:lumOff val="50000"/>
                  </a:schemeClr>
                </a:solidFill>
                <a:effectLst/>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Ratio of the Number of Stem Cell Sources</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&lt;Autologous&gt;&lt;age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4" name="図 3" descr="グラフ, 棒グラフ&#10;&#10;自動的に生成された説明">
            <a:extLst>
              <a:ext uri="{FF2B5EF4-FFF2-40B4-BE49-F238E27FC236}">
                <a16:creationId xmlns:a16="http://schemas.microsoft.com/office/drawing/2014/main" id="{ABD77EB8-BB31-8C75-FEBF-798F8411998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03481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F4109-70AF-E243-52FE-09AED3DFF89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EBD875-DE50-A85D-6B40-4F8F164EA687}"/>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b="0" spc="-100" dirty="0">
                <a:solidFill>
                  <a:schemeClr val="tx1">
                    <a:lumMod val="50000"/>
                    <a:lumOff val="50000"/>
                  </a:schemeClr>
                </a:solidFill>
                <a:effectLst/>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Ratio of the Number of Stem Cell Sources</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&lt;Autologous&gt;&lt;age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16&gt;</a:t>
            </a:r>
            <a:endParaRPr lang="ja-JP" altLang="ja-JP" sz="1300" dirty="0">
              <a:solidFill>
                <a:schemeClr val="tx1">
                  <a:lumMod val="50000"/>
                  <a:lumOff val="50000"/>
                </a:schemeClr>
              </a:solidFill>
              <a:effectLst/>
            </a:endParaRPr>
          </a:p>
        </p:txBody>
      </p:sp>
      <p:pic>
        <p:nvPicPr>
          <p:cNvPr id="4" name="図 3" descr="グラフ, 棒グラフ&#10;&#10;自動的に生成された説明">
            <a:extLst>
              <a:ext uri="{FF2B5EF4-FFF2-40B4-BE49-F238E27FC236}">
                <a16:creationId xmlns:a16="http://schemas.microsoft.com/office/drawing/2014/main" id="{3C5FD324-E190-08FC-E487-58072B69B10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55031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F9CEC-16E8-17CD-668C-BFD06B788E0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3F5BD7E-0074-747E-1995-8052171EC11D}"/>
              </a:ext>
            </a:extLst>
          </p:cNvPr>
          <p:cNvSpPr>
            <a:spLocks noGrp="1"/>
          </p:cNvSpPr>
          <p:nvPr>
            <p:ph type="title"/>
          </p:nvPr>
        </p:nvSpPr>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z="2500" spc="-100" dirty="0">
                <a:solidFill>
                  <a:schemeClr val="tx1">
                    <a:lumMod val="50000"/>
                    <a:lumOff val="50000"/>
                  </a:schemeClr>
                </a:solidFill>
                <a:effectLst/>
              </a:rPr>
            </a:br>
            <a: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t>Ratio of the Number of Stem Cell Sources</a:t>
            </a:r>
            <a:r>
              <a:rPr lang="en-US" altLang="ja-JP" sz="12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200" b="0" kern="1200" dirty="0">
                <a:ln>
                  <a:noFill/>
                </a:ln>
                <a:solidFill>
                  <a:schemeClr val="tx1">
                    <a:lumMod val="50000"/>
                    <a:lumOff val="50000"/>
                  </a:schemeClr>
                </a:solidFill>
                <a:effectLst/>
              </a:rPr>
              <a:t>&lt;Allogeneic&gt;&lt;age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15&gt;</a:t>
            </a:r>
            <a:endParaRPr lang="ja-JP" altLang="ja-JP" sz="120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5D224703-7657-8C71-70A3-319F39317B5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36542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948FC-40C4-745C-C8BB-AE2A3E559EF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FC8CA54-10F8-DC8F-8EEF-DBF52063B50D}"/>
              </a:ext>
            </a:extLst>
          </p:cNvPr>
          <p:cNvSpPr>
            <a:spLocks noGrp="1"/>
          </p:cNvSpPr>
          <p:nvPr>
            <p:ph type="title"/>
          </p:nvPr>
        </p:nvSpPr>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z="2500" spc="-100" dirty="0">
                <a:solidFill>
                  <a:schemeClr val="tx1">
                    <a:lumMod val="50000"/>
                    <a:lumOff val="50000"/>
                  </a:schemeClr>
                </a:solidFill>
                <a:effectLst/>
              </a:rPr>
            </a:br>
            <a: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t>Ratio of the Number of Stem Cell Sources</a:t>
            </a:r>
            <a:r>
              <a:rPr lang="en-US" altLang="ja-JP" sz="12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200" b="0" kern="1200" dirty="0">
                <a:ln>
                  <a:noFill/>
                </a:ln>
                <a:solidFill>
                  <a:schemeClr val="tx1">
                    <a:lumMod val="50000"/>
                    <a:lumOff val="50000"/>
                  </a:schemeClr>
                </a:solidFill>
                <a:effectLst/>
              </a:rPr>
              <a:t>&lt;Allogeneic&gt;&lt;age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4" name="図 3" descr="グラフ, 棒グラフ&#10;&#10;自動的に生成された説明">
            <a:extLst>
              <a:ext uri="{FF2B5EF4-FFF2-40B4-BE49-F238E27FC236}">
                <a16:creationId xmlns:a16="http://schemas.microsoft.com/office/drawing/2014/main" id="{51A7CFBF-C912-47BB-FAA8-18EB978464E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4666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68EF0-8A0C-26A0-0020-395299E91E1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28365DE-95B8-009F-44AC-8849A94F7364}"/>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 </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Ratio of the Number of Stem Cell Sources</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&lt;Unrelated donors&gt;&lt;age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4" name="図 3" descr="グラフ, 棒グラフ&#10;&#10;自動的に生成された説明">
            <a:extLst>
              <a:ext uri="{FF2B5EF4-FFF2-40B4-BE49-F238E27FC236}">
                <a16:creationId xmlns:a16="http://schemas.microsoft.com/office/drawing/2014/main" id="{F164673E-C5FC-F40C-B25D-65213FD694C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89306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9D011-78F5-7347-1028-CD9EC3B269F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DE1FAE6-620C-399D-D78C-B12FC8537A32}"/>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 </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Ratio of the Number of Stem Cell Sources</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&lt;Unrelated donors&gt;&lt;age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16&gt;</a:t>
            </a:r>
            <a:endParaRPr lang="ja-JP" altLang="ja-JP" sz="1300" dirty="0">
              <a:solidFill>
                <a:schemeClr val="tx1">
                  <a:lumMod val="50000"/>
                  <a:lumOff val="50000"/>
                </a:schemeClr>
              </a:solidFill>
              <a:effectLst/>
            </a:endParaRPr>
          </a:p>
        </p:txBody>
      </p:sp>
      <p:pic>
        <p:nvPicPr>
          <p:cNvPr id="4" name="図 3" descr="グラフ, 棒グラフ&#10;&#10;自動的に生成された説明">
            <a:extLst>
              <a:ext uri="{FF2B5EF4-FFF2-40B4-BE49-F238E27FC236}">
                <a16:creationId xmlns:a16="http://schemas.microsoft.com/office/drawing/2014/main" id="{A417A460-713C-13D1-C510-DDBF6F244DE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52943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by Donor Type and Stem Cell Sources</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&lt;Allogeneic&gt; &lt;age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4" name="図 3" descr="グラフ, ヒストグラム&#10;&#10;自動的に生成された説明">
            <a:extLst>
              <a:ext uri="{FF2B5EF4-FFF2-40B4-BE49-F238E27FC236}">
                <a16:creationId xmlns:a16="http://schemas.microsoft.com/office/drawing/2014/main" id="{C09859BE-96D8-4CD8-20B7-A15F993EAE7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56527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p:cNvSpPr>
            <a:spLocks noGrp="1"/>
          </p:cNvSpPr>
          <p:nvPr>
            <p:ph type="title"/>
          </p:nvPr>
        </p:nvSpPr>
        <p:spPr/>
        <p:txBody>
          <a:bodyPr anchor="ct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by Donor Type and Stem Cell Sources</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&lt;Allogeneic&gt; </a:t>
            </a:r>
            <a:r>
              <a:rPr kumimoji="1" lang="en-US" altLang="ja-JP" sz="1300" b="0" kern="1200" baseline="0" dirty="0">
                <a:ln>
                  <a:noFill/>
                </a:ln>
                <a:solidFill>
                  <a:schemeClr val="tx1">
                    <a:lumMod val="50000"/>
                    <a:lumOff val="50000"/>
                  </a:schemeClr>
                </a:solidFill>
                <a:effectLst/>
              </a:rPr>
              <a:t>&lt;age 16-50&gt;</a:t>
            </a:r>
            <a:endParaRPr lang="ja-JP" altLang="ja-JP" sz="1300" dirty="0">
              <a:solidFill>
                <a:schemeClr val="tx1">
                  <a:lumMod val="50000"/>
                  <a:lumOff val="50000"/>
                </a:schemeClr>
              </a:solidFill>
              <a:effectLst/>
            </a:endParaRPr>
          </a:p>
        </p:txBody>
      </p:sp>
      <p:pic>
        <p:nvPicPr>
          <p:cNvPr id="3" name="図 2" descr="グラフ, 棒グラフ&#10;&#10;自動的に生成された説明">
            <a:extLst>
              <a:ext uri="{FF2B5EF4-FFF2-40B4-BE49-F238E27FC236}">
                <a16:creationId xmlns:a16="http://schemas.microsoft.com/office/drawing/2014/main" id="{C9C9DCBB-A209-64DE-BBDE-87981C38139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en-US" altLang="ja-JP" sz="2500" b="0" dirty="0">
                <a:solidFill>
                  <a:schemeClr val="tx1">
                    <a:lumMod val="50000"/>
                    <a:lumOff val="50000"/>
                  </a:schemeClr>
                </a:solidFill>
                <a:effectLst/>
                <a:latin typeface="Arial" panose="020B0604020202020204" pitchFamily="34" charset="0"/>
                <a:cs typeface="Arial" panose="020B0604020202020204" pitchFamily="34" charset="0"/>
              </a:rPr>
              <a:t>Introduction</a:t>
            </a:r>
            <a:endParaRPr kumimoji="1" lang="ja-JP" altLang="en-US" sz="2500" b="0" dirty="0">
              <a:solidFill>
                <a:schemeClr val="tx1">
                  <a:lumMod val="50000"/>
                  <a:lumOff val="50000"/>
                </a:schemeClr>
              </a:solidFill>
              <a:effectLst/>
              <a:latin typeface="Arial" panose="020B0604020202020204" pitchFamily="34" charset="0"/>
              <a:cs typeface="Arial" panose="020B0604020202020204" pitchFamily="34" charset="0"/>
            </a:endParaRPr>
          </a:p>
        </p:txBody>
      </p:sp>
      <p:pic>
        <p:nvPicPr>
          <p:cNvPr id="5" name="図 4" descr="テキスト, 手紙&#10;&#10;自動的に生成された説明">
            <a:extLst>
              <a:ext uri="{FF2B5EF4-FFF2-40B4-BE49-F238E27FC236}">
                <a16:creationId xmlns:a16="http://schemas.microsoft.com/office/drawing/2014/main" id="{76A4C7F2-31D7-6810-ED2B-EFA670C2207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6361593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by Donor Type and Stem Cell Sources</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&lt;Allogeneic&gt; &lt;age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51&gt;</a:t>
            </a:r>
            <a:endParaRPr lang="ja-JP" altLang="ja-JP" sz="130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AE31FC9B-4A95-F6FE-685C-559EA34DCA4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B239E98D-AD34-3813-6B5E-E28D042DEBF1}"/>
              </a:ext>
            </a:extLst>
          </p:cNvPr>
          <p:cNvSpPr>
            <a:spLocks noGrp="1"/>
          </p:cNvSpPr>
          <p:nvPr>
            <p:ph type="title"/>
          </p:nvPr>
        </p:nvSpPr>
        <p:spPr/>
        <p:txBody>
          <a:bodyPr>
            <a:normAutofit fontScale="90000"/>
          </a:bodyPr>
          <a:lstStyle/>
          <a:p>
            <a:r>
              <a:rPr kumimoji="1" lang="en-US" altLang="ja-JP" spc="-100" dirty="0">
                <a:solidFill>
                  <a:schemeClr val="tx1">
                    <a:lumMod val="50000"/>
                    <a:lumOff val="50000"/>
                  </a:schemeClr>
                </a:solidFill>
                <a:effectLst/>
                <a:latin typeface="Arial" panose="020B0604020202020204" pitchFamily="34" charset="0"/>
                <a:cs typeface="Arial" panose="020B0604020202020204" pitchFamily="34" charset="0"/>
              </a:rPr>
              <a:t>Trend in the Number of Transplants</a:t>
            </a:r>
            <a:br>
              <a:rPr kumimoji="1"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kumimoji="1" lang="en-US" altLang="ja-JP" sz="2700" spc="-100" dirty="0">
                <a:solidFill>
                  <a:schemeClr val="tx1">
                    <a:lumMod val="50000"/>
                    <a:lumOff val="50000"/>
                  </a:schemeClr>
                </a:solidFill>
                <a:effectLst/>
                <a:latin typeface="Arial" panose="020B0604020202020204" pitchFamily="34" charset="0"/>
                <a:cs typeface="Arial" panose="020B0604020202020204" pitchFamily="34" charset="0"/>
              </a:rPr>
              <a:t>Proportion of the Advanced Risk Group of Patients with Leukemia</a:t>
            </a:r>
            <a:endParaRPr kumimoji="1" lang="ja-JP" altLang="en-US" sz="2700" spc="-100" dirty="0">
              <a:solidFill>
                <a:schemeClr val="tx1">
                  <a:lumMod val="50000"/>
                  <a:lumOff val="50000"/>
                </a:schemeClr>
              </a:solidFill>
              <a:latin typeface="Arial" panose="020B0604020202020204" pitchFamily="34" charset="0"/>
              <a:ea typeface="+mj-ea"/>
              <a:cs typeface="Arial" panose="020B0604020202020204" pitchFamily="34" charset="0"/>
            </a:endParaRPr>
          </a:p>
        </p:txBody>
      </p:sp>
      <p:pic>
        <p:nvPicPr>
          <p:cNvPr id="3" name="図 2" descr="グラフ, 折れ線グラフ&#10;&#10;自動的に生成された説明">
            <a:extLst>
              <a:ext uri="{FF2B5EF4-FFF2-40B4-BE49-F238E27FC236}">
                <a16:creationId xmlns:a16="http://schemas.microsoft.com/office/drawing/2014/main" id="{311A2CCE-F083-6620-A52B-0FD67D013C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55531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0">
            <a:extLst>
              <a:ext uri="{FF2B5EF4-FFF2-40B4-BE49-F238E27FC236}">
                <a16:creationId xmlns:a16="http://schemas.microsoft.com/office/drawing/2014/main" id="{7FE70635-8C8C-181C-168C-1621EE260395}"/>
              </a:ext>
            </a:extLst>
          </p:cNvPr>
          <p:cNvSpPr>
            <a:spLocks noGrp="1"/>
          </p:cNvSpPr>
          <p:nvPr>
            <p:ph type="title"/>
          </p:nvPr>
        </p:nvSpPr>
        <p:spPr>
          <a:xfrm>
            <a:off x="432000" y="0"/>
            <a:ext cx="8229600" cy="802800"/>
          </a:xfrm>
        </p:spPr>
        <p:txBody>
          <a:bodyPr>
            <a:noAutofit/>
          </a:bodyPr>
          <a:lstStyle/>
          <a:p>
            <a:pPr rtl="0" fontAlgn="base"/>
            <a: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t>Trend in the Number of Transplants</a:t>
            </a:r>
            <a:b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z="2400" spc="-100" dirty="0">
                <a:solidFill>
                  <a:schemeClr val="tx1">
                    <a:lumMod val="50000"/>
                    <a:lumOff val="50000"/>
                  </a:schemeClr>
                </a:solidFill>
                <a:effectLst/>
                <a:latin typeface="Arial" panose="020B0604020202020204" pitchFamily="34" charset="0"/>
                <a:cs typeface="Arial" panose="020B0604020202020204" pitchFamily="34" charset="0"/>
              </a:rPr>
              <a:t>Proportion of the Reduced Intensity Conditioning (RIC) Regimen</a:t>
            </a:r>
            <a:endParaRPr kumimoji="1" lang="ja-JP" altLang="ja-JP" sz="2400" b="0" i="0" kern="1200" spc="0" baseline="0" dirty="0">
              <a:solidFill>
                <a:schemeClr val="tx1">
                  <a:lumMod val="50000"/>
                  <a:lumOff val="50000"/>
                </a:schemeClr>
              </a:solidFill>
              <a:effectLst>
                <a:outerShdw blurRad="50800" dist="38100" algn="tr" rotWithShape="0">
                  <a:prstClr val="black">
                    <a:alpha val="40000"/>
                  </a:prstClr>
                </a:outerShdw>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CD4F8E08-070E-4FD1-368D-6640D9316C7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41257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normAutofit/>
          </a:bodyPr>
          <a:lstStyle/>
          <a:p>
            <a:pPr>
              <a:lnSpc>
                <a:spcPct val="90000"/>
              </a:lnSpc>
            </a:pPr>
            <a: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z="3000" spc="-100" dirty="0">
                <a:solidFill>
                  <a:schemeClr val="tx1">
                    <a:lumMod val="50000"/>
                    <a:lumOff val="50000"/>
                  </a:schemeClr>
                </a:solidFill>
                <a:effectLst/>
                <a:cs typeface="Arial Unicode MS" pitchFamily="50" charset="-128"/>
              </a:rPr>
            </a:br>
            <a:r>
              <a:rPr lang="en-US" altLang="ja-JP" sz="2500" spc="-100" dirty="0">
                <a:solidFill>
                  <a:schemeClr val="tx1">
                    <a:lumMod val="50000"/>
                    <a:lumOff val="50000"/>
                  </a:schemeClr>
                </a:solidFill>
                <a:effectLst/>
                <a:latin typeface="Arial" panose="020B0604020202020204" pitchFamily="34" charset="0"/>
                <a:cs typeface="Arial" panose="020B0604020202020204" pitchFamily="34" charset="0"/>
              </a:rPr>
              <a:t>by Donor Type </a:t>
            </a:r>
            <a:r>
              <a:rPr lang="en-US" altLang="ja-JP" sz="1400" spc="-100" dirty="0">
                <a:solidFill>
                  <a:schemeClr val="tx1">
                    <a:lumMod val="50000"/>
                    <a:lumOff val="50000"/>
                  </a:schemeClr>
                </a:solidFill>
                <a:effectLst/>
                <a:latin typeface="Arial" panose="020B0604020202020204" pitchFamily="34" charset="0"/>
                <a:cs typeface="Arial" panose="020B0604020202020204" pitchFamily="34" charset="0"/>
              </a:rPr>
              <a:t>(</a:t>
            </a:r>
            <a:r>
              <a:rPr lang="ja-JP" altLang="en-US" sz="1400" dirty="0">
                <a:solidFill>
                  <a:schemeClr val="tx1">
                    <a:lumMod val="50000"/>
                    <a:lumOff val="50000"/>
                  </a:schemeClr>
                </a:solidFill>
                <a:effectLst/>
                <a:latin typeface="Arial" panose="020B0604020202020204" pitchFamily="34" charset="0"/>
                <a:ea typeface="Verdana"/>
                <a:cs typeface="Arial" panose="020B0604020202020204" pitchFamily="34" charset="0"/>
              </a:rPr>
              <a:t> </a:t>
            </a:r>
            <a:r>
              <a:rPr lang="en-US" altLang="ja-JP" sz="1400" dirty="0">
                <a:solidFill>
                  <a:schemeClr val="tx1">
                    <a:lumMod val="50000"/>
                    <a:lumOff val="50000"/>
                  </a:schemeClr>
                </a:solidFill>
                <a:effectLst/>
                <a:latin typeface="Arial" panose="020B0604020202020204" pitchFamily="34" charset="0"/>
                <a:ea typeface="Verdana"/>
                <a:cs typeface="Arial" panose="020B0604020202020204" pitchFamily="34" charset="0"/>
              </a:rPr>
              <a:t>HLA-matched / HLA-non-id relative ) </a:t>
            </a:r>
            <a:r>
              <a:rPr lang="en-US" altLang="ja-JP" sz="1200" dirty="0">
                <a:solidFill>
                  <a:schemeClr val="tx1">
                    <a:lumMod val="50000"/>
                    <a:lumOff val="50000"/>
                  </a:schemeClr>
                </a:solidFill>
                <a:effectLst/>
              </a:rPr>
              <a:t>&lt;Allogeneic&gt;&lt;Related donors&gt;</a:t>
            </a:r>
            <a:endParaRPr kumimoji="1" lang="ja-JP" altLang="en-US" sz="1200" spc="-1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図 2" descr="グラフ, 折れ線グラフ&#10;&#10;自動的に生成された説明">
            <a:extLst>
              <a:ext uri="{FF2B5EF4-FFF2-40B4-BE49-F238E27FC236}">
                <a16:creationId xmlns:a16="http://schemas.microsoft.com/office/drawing/2014/main" id="{E28001EB-3A88-133D-0066-9CC65235DB8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8ED547BB-971F-B0EF-60A3-7D4EA12BF4AA}"/>
              </a:ext>
            </a:extLst>
          </p:cNvPr>
          <p:cNvSpPr txBox="1">
            <a:spLocks noGrp="1"/>
          </p:cNvSpPr>
          <p:nvPr>
            <p:ph type="title"/>
          </p:nvPr>
        </p:nvSpPr>
        <p:spPr>
          <a:xfrm>
            <a:off x="431800" y="0"/>
            <a:ext cx="8229600" cy="803275"/>
          </a:xfrm>
          <a:prstGeom prst="rect">
            <a:avLst/>
          </a:prstGeom>
          <a:noFill/>
        </p:spPr>
        <p:txBody>
          <a:bodyPr vert="horz" lIns="0" rIns="0" bIns="0" anchor="ctr">
            <a:noAutofit/>
          </a:bodyPr>
          <a:lst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a:lstStyle>
          <a:p>
            <a:pPr defTabSz="914400" fontAlgn="auto">
              <a:spcAft>
                <a:spcPts val="0"/>
              </a:spcAft>
              <a:defRPr/>
            </a:pPr>
            <a:r>
              <a:rPr lang="en-US" altLang="ja-JP" sz="2500" spc="-100" dirty="0">
                <a:solidFill>
                  <a:schemeClr val="tx1">
                    <a:lumMod val="50000"/>
                    <a:lumOff val="50000"/>
                  </a:schemeClr>
                </a:solidFill>
                <a:effectLst/>
                <a:latin typeface="Arial" pitchFamily="34" charset="0"/>
                <a:ea typeface="Verdana" pitchFamily="34" charset="0"/>
                <a:cs typeface="Arial" pitchFamily="34" charset="0"/>
              </a:rPr>
              <a:t>100-day Survival by Year of Transplants,</a:t>
            </a:r>
            <a:br>
              <a:rPr lang="en-US" altLang="ja-JP" sz="2500" spc="-100" dirty="0">
                <a:solidFill>
                  <a:schemeClr val="tx1">
                    <a:lumMod val="50000"/>
                    <a:lumOff val="50000"/>
                  </a:schemeClr>
                </a:solidFill>
                <a:effectLst/>
                <a:latin typeface="Arial" pitchFamily="34" charset="0"/>
                <a:ea typeface="Verdana" pitchFamily="34" charset="0"/>
                <a:cs typeface="Arial" pitchFamily="34" charset="0"/>
              </a:rPr>
            </a:br>
            <a:r>
              <a:rPr lang="en-US" altLang="ja-JP" sz="2500" spc="-100" dirty="0">
                <a:solidFill>
                  <a:schemeClr val="tx1">
                    <a:lumMod val="50000"/>
                    <a:lumOff val="50000"/>
                  </a:schemeClr>
                </a:solidFill>
                <a:effectLst/>
                <a:latin typeface="Arial" pitchFamily="34" charset="0"/>
                <a:ea typeface="Verdana" pitchFamily="34" charset="0"/>
                <a:cs typeface="Arial" pitchFamily="34" charset="0"/>
              </a:rPr>
              <a:t>Donor, and Age</a:t>
            </a:r>
            <a:r>
              <a:rPr lang="en-US" altLang="ja-JP" sz="1200" spc="-100" dirty="0">
                <a:solidFill>
                  <a:schemeClr val="tx1">
                    <a:lumMod val="50000"/>
                    <a:lumOff val="50000"/>
                  </a:schemeClr>
                </a:solidFill>
                <a:effectLst/>
                <a:latin typeface="Arial" pitchFamily="34" charset="0"/>
                <a:ea typeface="Verdana" pitchFamily="34" charset="0"/>
                <a:cs typeface="Arial" pitchFamily="34" charset="0"/>
              </a:rPr>
              <a:t> </a:t>
            </a:r>
            <a:r>
              <a:rPr kumimoji="1" lang="en-US" altLang="ja-JP" sz="1200" b="0" kern="1200" dirty="0">
                <a:ln>
                  <a:noFill/>
                </a:ln>
                <a:solidFill>
                  <a:schemeClr val="tx1">
                    <a:lumMod val="50000"/>
                    <a:lumOff val="50000"/>
                  </a:schemeClr>
                </a:solidFill>
                <a:effectLst/>
              </a:rPr>
              <a:t>&lt;Autologous/</a:t>
            </a:r>
            <a:r>
              <a:rPr kumimoji="1" lang="en-US" altLang="ja-JP" sz="1200" b="0" kern="1200" baseline="0" dirty="0">
                <a:ln>
                  <a:noFill/>
                </a:ln>
                <a:solidFill>
                  <a:schemeClr val="tx1">
                    <a:lumMod val="50000"/>
                    <a:lumOff val="50000"/>
                  </a:schemeClr>
                </a:solidFill>
                <a:effectLst/>
              </a:rPr>
              <a:t>Allogeneic&gt;</a:t>
            </a:r>
            <a:endParaRPr lang="ja-JP" altLang="en-US" sz="2500" dirty="0">
              <a:solidFill>
                <a:schemeClr val="tx1">
                  <a:lumMod val="50000"/>
                  <a:lumOff val="50000"/>
                </a:schemeClr>
              </a:solidFill>
              <a:effectLst/>
              <a:cs typeface="メイリオ" pitchFamily="50" charset="-128"/>
            </a:endParaRPr>
          </a:p>
        </p:txBody>
      </p:sp>
      <p:pic>
        <p:nvPicPr>
          <p:cNvPr id="6" name="図 5" descr="グラフ&#10;&#10;自動的に生成された説明">
            <a:extLst>
              <a:ext uri="{FF2B5EF4-FFF2-40B4-BE49-F238E27FC236}">
                <a16:creationId xmlns:a16="http://schemas.microsoft.com/office/drawing/2014/main" id="{01B5DA09-82E3-A7EE-3FDF-F4F9A31881E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556FE6AA-7250-54E2-DF61-1048288B752A}"/>
              </a:ext>
            </a:extLst>
          </p:cNvPr>
          <p:cNvSpPr txBox="1">
            <a:spLocks noGrp="1"/>
          </p:cNvSpPr>
          <p:nvPr>
            <p:ph type="title"/>
          </p:nvPr>
        </p:nvSpPr>
        <p:spPr>
          <a:xfrm>
            <a:off x="431800" y="0"/>
            <a:ext cx="8229600" cy="803275"/>
          </a:xfrm>
          <a:prstGeom prst="rect">
            <a:avLst/>
          </a:prstGeom>
          <a:noFill/>
        </p:spPr>
        <p:txBody>
          <a:bodyPr vert="horz" lIns="0" rIns="0" bIns="0" anchor="ctr">
            <a:noAutofit/>
          </a:bodyPr>
          <a:lst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a:lstStyle>
          <a:p>
            <a:pPr defTabSz="914400" fontAlgn="auto">
              <a:spcAft>
                <a:spcPts val="0"/>
              </a:spcAft>
            </a:pPr>
            <a:r>
              <a:rPr lang="en-US" altLang="ja-JP" sz="2500" spc="-100" dirty="0">
                <a:solidFill>
                  <a:schemeClr val="tx1">
                    <a:lumMod val="50000"/>
                    <a:lumOff val="50000"/>
                  </a:schemeClr>
                </a:solidFill>
                <a:effectLst/>
                <a:latin typeface="Arial" pitchFamily="34" charset="0"/>
                <a:ea typeface="Verdana" pitchFamily="34" charset="0"/>
                <a:cs typeface="Arial" pitchFamily="34" charset="0"/>
              </a:rPr>
              <a:t>One-year Survival by Year of Transplants,</a:t>
            </a:r>
            <a:br>
              <a:rPr lang="en-US" altLang="ja-JP" sz="2500" spc="-100" dirty="0">
                <a:solidFill>
                  <a:schemeClr val="tx1">
                    <a:lumMod val="50000"/>
                    <a:lumOff val="50000"/>
                  </a:schemeClr>
                </a:solidFill>
                <a:effectLst/>
                <a:latin typeface="Arial" pitchFamily="34" charset="0"/>
                <a:ea typeface="Verdana" pitchFamily="34" charset="0"/>
                <a:cs typeface="Arial" pitchFamily="34" charset="0"/>
              </a:rPr>
            </a:br>
            <a:r>
              <a:rPr lang="en-US" altLang="ja-JP" sz="2500" spc="-100" dirty="0">
                <a:solidFill>
                  <a:schemeClr val="tx1">
                    <a:lumMod val="50000"/>
                    <a:lumOff val="50000"/>
                  </a:schemeClr>
                </a:solidFill>
                <a:effectLst/>
                <a:latin typeface="Arial" pitchFamily="34" charset="0"/>
                <a:ea typeface="Verdana" pitchFamily="34" charset="0"/>
                <a:cs typeface="Arial" pitchFamily="34" charset="0"/>
              </a:rPr>
              <a:t>Donor,</a:t>
            </a:r>
            <a:r>
              <a:rPr lang="ja-JP" altLang="en-US" sz="2500" spc="-100" dirty="0">
                <a:solidFill>
                  <a:schemeClr val="tx1">
                    <a:lumMod val="50000"/>
                    <a:lumOff val="50000"/>
                  </a:schemeClr>
                </a:solidFill>
                <a:effectLst/>
                <a:cs typeface="Arial Unicode MS" pitchFamily="50" charset="-128"/>
              </a:rPr>
              <a:t> </a:t>
            </a:r>
            <a:r>
              <a:rPr lang="en-US" altLang="ja-JP" sz="2500" spc="-100" dirty="0">
                <a:solidFill>
                  <a:schemeClr val="tx1">
                    <a:lumMod val="50000"/>
                    <a:lumOff val="50000"/>
                  </a:schemeClr>
                </a:solidFill>
                <a:effectLst/>
                <a:latin typeface="Arial" pitchFamily="34" charset="0"/>
                <a:ea typeface="Verdana" pitchFamily="34" charset="0"/>
                <a:cs typeface="Arial" pitchFamily="34" charset="0"/>
              </a:rPr>
              <a:t>and Age</a:t>
            </a:r>
            <a:r>
              <a:rPr lang="en-US" altLang="ja-JP" sz="1200" spc="-100" dirty="0">
                <a:solidFill>
                  <a:schemeClr val="tx1">
                    <a:lumMod val="50000"/>
                    <a:lumOff val="50000"/>
                  </a:schemeClr>
                </a:solidFill>
                <a:effectLst/>
                <a:latin typeface="Arial" pitchFamily="34" charset="0"/>
                <a:ea typeface="Verdana" pitchFamily="34" charset="0"/>
                <a:cs typeface="Arial" pitchFamily="34" charset="0"/>
              </a:rPr>
              <a:t> </a:t>
            </a:r>
            <a:r>
              <a:rPr lang="en-US" altLang="ja-JP" sz="1200" dirty="0">
                <a:solidFill>
                  <a:schemeClr val="tx1">
                    <a:lumMod val="50000"/>
                    <a:lumOff val="50000"/>
                  </a:schemeClr>
                </a:solidFill>
                <a:effectLst/>
              </a:rPr>
              <a:t>&lt;Autologous/Allogeneic&gt;</a:t>
            </a:r>
            <a:endParaRPr lang="ja-JP" altLang="ja-JP" sz="1200" dirty="0">
              <a:solidFill>
                <a:schemeClr val="tx1">
                  <a:lumMod val="50000"/>
                  <a:lumOff val="50000"/>
                </a:schemeClr>
              </a:solidFill>
              <a:effectLst/>
            </a:endParaRPr>
          </a:p>
        </p:txBody>
      </p:sp>
      <p:pic>
        <p:nvPicPr>
          <p:cNvPr id="5" name="図 4" descr="グラフィカル ユーザー インターフェイス, グラフ&#10;&#10;自動的に生成された説明">
            <a:extLst>
              <a:ext uri="{FF2B5EF4-FFF2-40B4-BE49-F238E27FC236}">
                <a16:creationId xmlns:a16="http://schemas.microsoft.com/office/drawing/2014/main" id="{8CCF2262-20DE-9B1B-DFD8-47F8D522C1A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84508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en-US" altLang="ja-JP" spc="-100" dirty="0">
                <a:solidFill>
                  <a:schemeClr val="tx1">
                    <a:lumMod val="50000"/>
                    <a:lumOff val="50000"/>
                  </a:schemeClr>
                </a:solidFill>
                <a:effectLst/>
                <a:latin typeface="Arial" pitchFamily="34" charset="0"/>
                <a:ea typeface="Verdana" pitchFamily="34" charset="0"/>
                <a:cs typeface="Arial" pitchFamily="34" charset="0"/>
              </a:rPr>
              <a:t>100-day Survival by Year Transplants,</a:t>
            </a:r>
            <a:br>
              <a:rPr lang="en-US" altLang="ja-JP" spc="-100" dirty="0">
                <a:solidFill>
                  <a:schemeClr val="tx1">
                    <a:lumMod val="50000"/>
                    <a:lumOff val="50000"/>
                  </a:schemeClr>
                </a:solidFill>
                <a:effectLst/>
                <a:latin typeface="Arial" pitchFamily="34" charset="0"/>
                <a:ea typeface="Verdana" pitchFamily="34" charset="0"/>
                <a:cs typeface="Arial" pitchFamily="34" charset="0"/>
              </a:rPr>
            </a:br>
            <a:r>
              <a:rPr lang="en-US" altLang="ja-JP" spc="-100" dirty="0">
                <a:solidFill>
                  <a:schemeClr val="tx1">
                    <a:lumMod val="50000"/>
                    <a:lumOff val="50000"/>
                  </a:schemeClr>
                </a:solidFill>
                <a:effectLst/>
                <a:latin typeface="Arial" pitchFamily="34" charset="0"/>
                <a:ea typeface="Verdana" pitchFamily="34" charset="0"/>
                <a:cs typeface="Arial" pitchFamily="34" charset="0"/>
              </a:rPr>
              <a:t>Donor, and Stem Cell Sources </a:t>
            </a:r>
            <a:r>
              <a:rPr kumimoji="1" lang="en-US" altLang="ja-JP" sz="1200" b="0" kern="1200" dirty="0">
                <a:ln>
                  <a:noFill/>
                </a:ln>
                <a:solidFill>
                  <a:schemeClr val="tx1">
                    <a:lumMod val="50000"/>
                    <a:lumOff val="50000"/>
                  </a:schemeClr>
                </a:solidFill>
                <a:effectLst/>
              </a:rPr>
              <a:t>&lt;Allogeneic&gt;&lt;age&lt;50&gt;</a:t>
            </a:r>
            <a:endParaRPr lang="ja-JP" altLang="en-US" sz="1800" b="0" dirty="0">
              <a:solidFill>
                <a:schemeClr val="tx1">
                  <a:lumMod val="50000"/>
                  <a:lumOff val="50000"/>
                </a:schemeClr>
              </a:solidFill>
              <a:effectLst/>
              <a:cs typeface="メイリオ" pitchFamily="50" charset="-128"/>
            </a:endParaRPr>
          </a:p>
        </p:txBody>
      </p:sp>
      <p:pic>
        <p:nvPicPr>
          <p:cNvPr id="5" name="図 4" descr="グラフ&#10;&#10;自動的に生成された説明">
            <a:extLst>
              <a:ext uri="{FF2B5EF4-FFF2-40B4-BE49-F238E27FC236}">
                <a16:creationId xmlns:a16="http://schemas.microsoft.com/office/drawing/2014/main" id="{11FDA253-7E88-7105-B66E-AAD6392FBD2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en-US" altLang="ja-JP" spc="-100" dirty="0">
                <a:solidFill>
                  <a:schemeClr val="tx1">
                    <a:lumMod val="50000"/>
                    <a:lumOff val="50000"/>
                  </a:schemeClr>
                </a:solidFill>
                <a:effectLst/>
                <a:latin typeface="Arial" pitchFamily="34" charset="0"/>
                <a:ea typeface="Verdana" pitchFamily="34" charset="0"/>
                <a:cs typeface="Arial" pitchFamily="34" charset="0"/>
              </a:rPr>
              <a:t>One-year Survival by Year Transplants,</a:t>
            </a:r>
            <a:br>
              <a:rPr lang="en-US" altLang="ja-JP" spc="-100" dirty="0">
                <a:solidFill>
                  <a:schemeClr val="tx1">
                    <a:lumMod val="50000"/>
                    <a:lumOff val="50000"/>
                  </a:schemeClr>
                </a:solidFill>
                <a:effectLst/>
                <a:latin typeface="Arial" pitchFamily="34" charset="0"/>
                <a:ea typeface="Verdana" pitchFamily="34" charset="0"/>
                <a:cs typeface="Arial" pitchFamily="34" charset="0"/>
              </a:rPr>
            </a:br>
            <a:r>
              <a:rPr lang="en-US" altLang="ja-JP" spc="-100" dirty="0">
                <a:solidFill>
                  <a:schemeClr val="tx1">
                    <a:lumMod val="50000"/>
                    <a:lumOff val="50000"/>
                  </a:schemeClr>
                </a:solidFill>
                <a:effectLst/>
                <a:latin typeface="Arial" pitchFamily="34" charset="0"/>
                <a:ea typeface="Verdana" pitchFamily="34" charset="0"/>
                <a:cs typeface="Arial" pitchFamily="34" charset="0"/>
              </a:rPr>
              <a:t>Donor, and Stem Cell Sources </a:t>
            </a:r>
            <a:r>
              <a:rPr kumimoji="1" lang="en-US" altLang="ja-JP" sz="1200" b="0" kern="1200" dirty="0">
                <a:ln>
                  <a:noFill/>
                </a:ln>
                <a:solidFill>
                  <a:schemeClr val="tx1">
                    <a:lumMod val="50000"/>
                    <a:lumOff val="50000"/>
                  </a:schemeClr>
                </a:solidFill>
                <a:effectLst/>
              </a:rPr>
              <a:t>&lt;Allogeneic&gt;&lt;age&lt;50&gt;</a:t>
            </a:r>
            <a:endParaRPr lang="ja-JP" altLang="en-US" sz="1800" b="0" dirty="0">
              <a:solidFill>
                <a:schemeClr val="tx1">
                  <a:lumMod val="50000"/>
                  <a:lumOff val="50000"/>
                </a:schemeClr>
              </a:solidFill>
              <a:effectLst/>
              <a:cs typeface="メイリオ" pitchFamily="50" charset="-128"/>
            </a:endParaRPr>
          </a:p>
        </p:txBody>
      </p:sp>
      <p:pic>
        <p:nvPicPr>
          <p:cNvPr id="5" name="図 4" descr="グラフ&#10;&#10;自動的に生成された説明">
            <a:extLst>
              <a:ext uri="{FF2B5EF4-FFF2-40B4-BE49-F238E27FC236}">
                <a16:creationId xmlns:a16="http://schemas.microsoft.com/office/drawing/2014/main" id="{34AC6286-1892-CCB2-2E66-62AE72CF37B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13773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en-US" altLang="ja-JP" spc="-100" dirty="0">
                <a:solidFill>
                  <a:schemeClr val="tx1">
                    <a:lumMod val="50000"/>
                    <a:lumOff val="50000"/>
                  </a:schemeClr>
                </a:solidFill>
                <a:effectLst/>
                <a:latin typeface="Arial" pitchFamily="34" charset="0"/>
                <a:ea typeface="Verdana" pitchFamily="34" charset="0"/>
                <a:cs typeface="Arial" pitchFamily="34" charset="0"/>
              </a:rPr>
              <a:t>100-day Survival by Year Transplants,</a:t>
            </a:r>
            <a:br>
              <a:rPr lang="en-US" altLang="ja-JP" spc="-100" dirty="0">
                <a:solidFill>
                  <a:schemeClr val="tx1">
                    <a:lumMod val="50000"/>
                    <a:lumOff val="50000"/>
                  </a:schemeClr>
                </a:solidFill>
                <a:effectLst/>
                <a:latin typeface="Arial" pitchFamily="34" charset="0"/>
                <a:ea typeface="Verdana" pitchFamily="34" charset="0"/>
                <a:cs typeface="Arial" pitchFamily="34" charset="0"/>
              </a:rPr>
            </a:br>
            <a:r>
              <a:rPr lang="en-US" altLang="ja-JP" spc="-100" dirty="0">
                <a:solidFill>
                  <a:schemeClr val="tx1">
                    <a:lumMod val="50000"/>
                    <a:lumOff val="50000"/>
                  </a:schemeClr>
                </a:solidFill>
                <a:effectLst/>
                <a:latin typeface="Arial" pitchFamily="34" charset="0"/>
                <a:ea typeface="Verdana" pitchFamily="34" charset="0"/>
                <a:cs typeface="Arial" pitchFamily="34" charset="0"/>
              </a:rPr>
              <a:t>Donor, and Stem Cell Sources</a:t>
            </a:r>
            <a:r>
              <a:rPr lang="en-US" altLang="ja-JP" sz="1200" spc="-100" dirty="0">
                <a:solidFill>
                  <a:schemeClr val="tx1">
                    <a:lumMod val="50000"/>
                    <a:lumOff val="50000"/>
                  </a:schemeClr>
                </a:solidFill>
                <a:effectLst/>
                <a:latin typeface="Arial" pitchFamily="34" charset="0"/>
                <a:ea typeface="Verdana" pitchFamily="34" charset="0"/>
                <a:cs typeface="Arial" pitchFamily="34" charset="0"/>
              </a:rPr>
              <a:t> </a:t>
            </a:r>
            <a:r>
              <a:rPr kumimoji="1" lang="en-US" altLang="ja-JP" sz="1200" b="0" kern="1200" dirty="0">
                <a:ln>
                  <a:noFill/>
                </a:ln>
                <a:solidFill>
                  <a:schemeClr val="tx1">
                    <a:lumMod val="50000"/>
                    <a:lumOff val="50000"/>
                  </a:schemeClr>
                </a:solidFill>
                <a:effectLst/>
                <a:latin typeface="+mn-ea"/>
                <a:ea typeface="+mn-ea"/>
                <a:cs typeface="+mj-cs"/>
              </a:rPr>
              <a:t>&lt;Allogeneic&gt;&lt;age</a:t>
            </a:r>
            <a:r>
              <a:rPr kumimoji="1" lang="ja-JP" altLang="ja-JP" sz="1200" b="0" kern="1200" dirty="0">
                <a:ln>
                  <a:noFill/>
                </a:ln>
                <a:solidFill>
                  <a:schemeClr val="tx1">
                    <a:lumMod val="50000"/>
                    <a:lumOff val="50000"/>
                  </a:schemeClr>
                </a:solidFill>
                <a:effectLst/>
                <a:latin typeface="+mn-ea"/>
                <a:ea typeface="+mn-ea"/>
                <a:cs typeface="+mj-cs"/>
              </a:rPr>
              <a:t>≥</a:t>
            </a:r>
            <a:r>
              <a:rPr kumimoji="1" lang="en-US" altLang="ja-JP" sz="1200" b="0" kern="1200" dirty="0">
                <a:ln>
                  <a:noFill/>
                </a:ln>
                <a:solidFill>
                  <a:schemeClr val="tx1">
                    <a:lumMod val="50000"/>
                    <a:lumOff val="50000"/>
                  </a:schemeClr>
                </a:solidFill>
                <a:effectLst/>
                <a:latin typeface="+mn-ea"/>
                <a:ea typeface="+mn-ea"/>
                <a:cs typeface="+mj-cs"/>
              </a:rPr>
              <a:t>50&gt;</a:t>
            </a:r>
            <a:endParaRPr lang="ja-JP" altLang="en-US" sz="1800" b="0" dirty="0">
              <a:solidFill>
                <a:schemeClr val="tx1">
                  <a:lumMod val="50000"/>
                  <a:lumOff val="50000"/>
                </a:schemeClr>
              </a:solidFill>
              <a:effectLst/>
              <a:cs typeface="メイリオ" pitchFamily="50" charset="-128"/>
            </a:endParaRPr>
          </a:p>
        </p:txBody>
      </p:sp>
      <p:pic>
        <p:nvPicPr>
          <p:cNvPr id="5" name="図 4" descr="グラフ&#10;&#10;自動的に生成された説明">
            <a:extLst>
              <a:ext uri="{FF2B5EF4-FFF2-40B4-BE49-F238E27FC236}">
                <a16:creationId xmlns:a16="http://schemas.microsoft.com/office/drawing/2014/main" id="{BA31C5E3-5819-5748-414B-C3293532E19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en-US" altLang="ja-JP" sz="2500" spc="-100" dirty="0">
                <a:solidFill>
                  <a:schemeClr val="tx1">
                    <a:lumMod val="50000"/>
                    <a:lumOff val="50000"/>
                  </a:schemeClr>
                </a:solidFill>
                <a:effectLst/>
                <a:latin typeface="Arial" pitchFamily="34" charset="0"/>
                <a:ea typeface="Verdana" pitchFamily="34" charset="0"/>
                <a:cs typeface="Arial" pitchFamily="34" charset="0"/>
              </a:rPr>
              <a:t>One-year Survival by Year Transplants,</a:t>
            </a:r>
            <a:br>
              <a:rPr lang="en-US" altLang="ja-JP" sz="2500" spc="-100" dirty="0">
                <a:solidFill>
                  <a:schemeClr val="tx1">
                    <a:lumMod val="50000"/>
                    <a:lumOff val="50000"/>
                  </a:schemeClr>
                </a:solidFill>
                <a:effectLst/>
                <a:latin typeface="Arial" pitchFamily="34" charset="0"/>
                <a:ea typeface="Verdana" pitchFamily="34" charset="0"/>
                <a:cs typeface="Arial" pitchFamily="34" charset="0"/>
              </a:rPr>
            </a:br>
            <a:r>
              <a:rPr lang="en-US" altLang="ja-JP" sz="2500" spc="-100" dirty="0">
                <a:solidFill>
                  <a:schemeClr val="tx1">
                    <a:lumMod val="50000"/>
                    <a:lumOff val="50000"/>
                  </a:schemeClr>
                </a:solidFill>
                <a:effectLst/>
                <a:latin typeface="Arial" pitchFamily="34" charset="0"/>
                <a:ea typeface="Verdana" pitchFamily="34" charset="0"/>
                <a:cs typeface="Arial" pitchFamily="34" charset="0"/>
              </a:rPr>
              <a:t>Donor, and Stem Cell Sources</a:t>
            </a:r>
            <a:r>
              <a:rPr lang="en-US" altLang="ja-JP" sz="1200" spc="-100" dirty="0">
                <a:solidFill>
                  <a:schemeClr val="tx1">
                    <a:lumMod val="50000"/>
                    <a:lumOff val="50000"/>
                  </a:schemeClr>
                </a:solidFill>
                <a:effectLst/>
                <a:latin typeface="Arial" pitchFamily="34" charset="0"/>
                <a:ea typeface="Verdana" pitchFamily="34" charset="0"/>
                <a:cs typeface="Arial" pitchFamily="34" charset="0"/>
              </a:rPr>
              <a:t> </a:t>
            </a:r>
            <a:r>
              <a:rPr kumimoji="1" lang="en-US" altLang="ja-JP" sz="1200" b="0" kern="1200" dirty="0">
                <a:ln>
                  <a:noFill/>
                </a:ln>
                <a:solidFill>
                  <a:schemeClr val="tx1">
                    <a:lumMod val="50000"/>
                    <a:lumOff val="50000"/>
                  </a:schemeClr>
                </a:solidFill>
                <a:effectLst/>
                <a:latin typeface="+mn-ea"/>
                <a:ea typeface="+mn-ea"/>
                <a:cs typeface="+mj-cs"/>
              </a:rPr>
              <a:t>&lt;Allogeneic&gt;&lt;age</a:t>
            </a:r>
            <a:r>
              <a:rPr kumimoji="1" lang="ja-JP" altLang="ja-JP" sz="1200" b="0" kern="1200" dirty="0">
                <a:ln>
                  <a:noFill/>
                </a:ln>
                <a:solidFill>
                  <a:schemeClr val="tx1">
                    <a:lumMod val="50000"/>
                    <a:lumOff val="50000"/>
                  </a:schemeClr>
                </a:solidFill>
                <a:effectLst/>
                <a:latin typeface="+mn-ea"/>
                <a:ea typeface="+mn-ea"/>
                <a:cs typeface="+mj-cs"/>
              </a:rPr>
              <a:t>≥</a:t>
            </a:r>
            <a:r>
              <a:rPr kumimoji="1" lang="en-US" altLang="ja-JP" sz="1200" b="0" kern="1200" dirty="0">
                <a:ln>
                  <a:noFill/>
                </a:ln>
                <a:solidFill>
                  <a:schemeClr val="tx1">
                    <a:lumMod val="50000"/>
                    <a:lumOff val="50000"/>
                  </a:schemeClr>
                </a:solidFill>
                <a:effectLst/>
                <a:latin typeface="+mn-ea"/>
                <a:ea typeface="+mn-ea"/>
                <a:cs typeface="+mj-cs"/>
              </a:rPr>
              <a:t>50&gt;</a:t>
            </a:r>
            <a:endParaRPr lang="ja-JP" altLang="en-US" sz="1800" b="0" dirty="0">
              <a:solidFill>
                <a:schemeClr val="tx1">
                  <a:lumMod val="50000"/>
                  <a:lumOff val="50000"/>
                </a:schemeClr>
              </a:solidFill>
              <a:effectLst/>
              <a:cs typeface="メイリオ" pitchFamily="50" charset="-128"/>
            </a:endParaRPr>
          </a:p>
        </p:txBody>
      </p:sp>
      <p:pic>
        <p:nvPicPr>
          <p:cNvPr id="9" name="図 8" descr="グラフ&#10;&#10;自動的に生成された説明">
            <a:extLst>
              <a:ext uri="{FF2B5EF4-FFF2-40B4-BE49-F238E27FC236}">
                <a16:creationId xmlns:a16="http://schemas.microsoft.com/office/drawing/2014/main" id="{6542E27F-F6BE-BB1A-56CC-0715FC1EC3C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76914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en-US" altLang="ja-JP" b="0"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by Transplant Type</a:t>
            </a:r>
            <a:endParaRPr lang="ja-JP" altLang="en-US" sz="2000" b="0" spc="-1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図 2" descr="グラフ, 折れ線グラフ&#10;&#10;自動的に生成された説明">
            <a:extLst>
              <a:ext uri="{FF2B5EF4-FFF2-40B4-BE49-F238E27FC236}">
                <a16:creationId xmlns:a16="http://schemas.microsoft.com/office/drawing/2014/main" id="{485F6046-4100-D5A8-61AE-B7251D4F1F0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34018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1999" y="0"/>
            <a:ext cx="8470931" cy="802800"/>
          </a:xfrm>
          <a:effectLst/>
        </p:spPr>
        <p:txBody>
          <a:bodyPr anchor="t">
            <a:normAutofit fontScale="90000"/>
          </a:bodyPr>
          <a:lstStyle/>
          <a:p>
            <a:pPr defTabSz="914400" fontAlgn="auto">
              <a:lnSpc>
                <a:spcPts val="3000"/>
              </a:lnSpc>
              <a:spcAft>
                <a:spcPts val="0"/>
              </a:spcAft>
            </a:pPr>
            <a:r>
              <a:rPr lang="en-US" altLang="ja-JP" spc="-100" dirty="0">
                <a:solidFill>
                  <a:schemeClr val="tx1">
                    <a:lumMod val="50000"/>
                    <a:lumOff val="50000"/>
                  </a:schemeClr>
                </a:solidFill>
                <a:effectLst/>
                <a:latin typeface="Arial" pitchFamily="34" charset="0"/>
                <a:ea typeface="Verdana" pitchFamily="34" charset="0"/>
                <a:cs typeface="Arial" pitchFamily="34" charset="0"/>
              </a:rPr>
              <a:t>100-day Survival by Year of Transplants,</a:t>
            </a:r>
            <a:br>
              <a:rPr lang="en-US" altLang="ja-JP" spc="-100" dirty="0">
                <a:solidFill>
                  <a:schemeClr val="tx1">
                    <a:lumMod val="50000"/>
                    <a:lumOff val="50000"/>
                  </a:schemeClr>
                </a:solidFill>
                <a:effectLst/>
                <a:latin typeface="Arial" pitchFamily="34" charset="0"/>
                <a:ea typeface="Verdana" pitchFamily="34" charset="0"/>
                <a:cs typeface="Arial" pitchFamily="34" charset="0"/>
              </a:rPr>
            </a:br>
            <a:r>
              <a:rPr lang="en-US" altLang="ja-JP" spc="-100" dirty="0">
                <a:solidFill>
                  <a:schemeClr val="tx1">
                    <a:lumMod val="50000"/>
                    <a:lumOff val="50000"/>
                  </a:schemeClr>
                </a:solidFill>
                <a:effectLst/>
                <a:latin typeface="Arial" pitchFamily="34" charset="0"/>
                <a:ea typeface="Verdana" pitchFamily="34" charset="0"/>
                <a:cs typeface="Arial" pitchFamily="34" charset="0"/>
              </a:rPr>
              <a:t>Disease Status, and Age</a:t>
            </a:r>
            <a:r>
              <a:rPr lang="ja-JP" altLang="en-US" spc="-100" dirty="0">
                <a:solidFill>
                  <a:schemeClr val="tx1">
                    <a:lumMod val="50000"/>
                    <a:lumOff val="50000"/>
                  </a:schemeClr>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1600" spc="-100" dirty="0">
                <a:solidFill>
                  <a:schemeClr val="tx1">
                    <a:lumMod val="50000"/>
                    <a:lumOff val="50000"/>
                  </a:schemeClr>
                </a:solidFill>
                <a:effectLst/>
                <a:latin typeface="Arial" panose="020B0604020202020204" pitchFamily="34" charset="0"/>
                <a:ea typeface="メイリオ" panose="020B0604030504040204" pitchFamily="50" charset="-128"/>
                <a:cs typeface="Arial" panose="020B0604020202020204" pitchFamily="34" charset="0"/>
              </a:rPr>
              <a:t>(</a:t>
            </a:r>
            <a:r>
              <a:rPr lang="ja-JP" altLang="en-US" sz="1600" spc="-100" dirty="0">
                <a:solidFill>
                  <a:schemeClr val="tx1">
                    <a:lumMod val="50000"/>
                    <a:lumOff val="50000"/>
                  </a:schemeClr>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1600" spc="-100" dirty="0">
                <a:solidFill>
                  <a:schemeClr val="tx1">
                    <a:lumMod val="50000"/>
                    <a:lumOff val="50000"/>
                  </a:schemeClr>
                </a:solidFill>
                <a:effectLst/>
                <a:latin typeface="Arial" panose="020B0604020202020204" pitchFamily="34" charset="0"/>
                <a:ea typeface="メイリオ" panose="020B0604030504040204" pitchFamily="50" charset="-128"/>
                <a:cs typeface="Arial" panose="020B0604020202020204" pitchFamily="34" charset="0"/>
              </a:rPr>
              <a:t>AML / ALL / CML / MDS ) </a:t>
            </a:r>
            <a:endParaRPr lang="ja-JP" altLang="en-US" sz="1200" dirty="0">
              <a:solidFill>
                <a:schemeClr val="tx1">
                  <a:lumMod val="50000"/>
                  <a:lumOff val="50000"/>
                </a:schemeClr>
              </a:solidFill>
              <a:effectLst/>
            </a:endParaRPr>
          </a:p>
        </p:txBody>
      </p:sp>
      <p:pic>
        <p:nvPicPr>
          <p:cNvPr id="5" name="図 4" descr="グラフ が含まれている画像&#10;&#10;自動的に生成された説明">
            <a:extLst>
              <a:ext uri="{FF2B5EF4-FFF2-40B4-BE49-F238E27FC236}">
                <a16:creationId xmlns:a16="http://schemas.microsoft.com/office/drawing/2014/main" id="{7C5D0E77-5A51-2E6C-BEF0-49B299CC656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E9F3FD"/>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onstantia"/>
              <a:ea typeface="HGP明朝E" panose="02020900000000000000" pitchFamily="18" charset="-128"/>
              <a:cs typeface="+mn-cs"/>
            </a:endParaRPr>
          </a:p>
        </p:txBody>
      </p:sp>
      <p:sp>
        <p:nvSpPr>
          <p:cNvPr id="14338" name="タイトル 1"/>
          <p:cNvSpPr>
            <a:spLocks noGrp="1"/>
          </p:cNvSpPr>
          <p:nvPr>
            <p:ph type="title"/>
          </p:nvPr>
        </p:nvSpPr>
        <p:spPr>
          <a:xfrm>
            <a:off x="432000" y="0"/>
            <a:ext cx="8568000" cy="802800"/>
          </a:xfrm>
          <a:effectLst/>
        </p:spPr>
        <p:txBody>
          <a:bodyPr anchor="t">
            <a:normAutofit fontScale="90000"/>
          </a:bodyPr>
          <a:lstStyle/>
          <a:p>
            <a:pPr defTabSz="914400" fontAlgn="auto">
              <a:lnSpc>
                <a:spcPts val="3000"/>
              </a:lnSpc>
              <a:spcAft>
                <a:spcPts val="0"/>
              </a:spcAft>
            </a:pPr>
            <a:r>
              <a:rPr lang="en-US" altLang="ja-JP" spc="-100" dirty="0">
                <a:solidFill>
                  <a:schemeClr val="tx1">
                    <a:lumMod val="50000"/>
                    <a:lumOff val="50000"/>
                  </a:schemeClr>
                </a:solidFill>
                <a:effectLst/>
                <a:latin typeface="Arial" pitchFamily="34" charset="0"/>
                <a:ea typeface="Verdana" pitchFamily="34" charset="0"/>
                <a:cs typeface="Arial" pitchFamily="34" charset="0"/>
              </a:rPr>
              <a:t>One-year Survival by Year of Transplants,</a:t>
            </a:r>
            <a:br>
              <a:rPr lang="en-US" altLang="ja-JP" spc="-100" dirty="0">
                <a:solidFill>
                  <a:schemeClr val="tx1">
                    <a:lumMod val="50000"/>
                    <a:lumOff val="50000"/>
                  </a:schemeClr>
                </a:solidFill>
                <a:effectLst/>
                <a:latin typeface="Arial" pitchFamily="34" charset="0"/>
                <a:ea typeface="Verdana" pitchFamily="34" charset="0"/>
                <a:cs typeface="Arial" pitchFamily="34" charset="0"/>
              </a:rPr>
            </a:br>
            <a:r>
              <a:rPr lang="en-US" altLang="ja-JP" spc="-100" dirty="0">
                <a:solidFill>
                  <a:schemeClr val="tx1">
                    <a:lumMod val="50000"/>
                    <a:lumOff val="50000"/>
                  </a:schemeClr>
                </a:solidFill>
                <a:effectLst/>
                <a:latin typeface="Arial" pitchFamily="34" charset="0"/>
                <a:ea typeface="Verdana" pitchFamily="34" charset="0"/>
                <a:cs typeface="Arial" pitchFamily="34" charset="0"/>
              </a:rPr>
              <a:t>Disease Status, and Age</a:t>
            </a:r>
            <a:r>
              <a:rPr lang="en-US" altLang="ja-JP" spc="-100" dirty="0">
                <a:solidFill>
                  <a:schemeClr val="tx1">
                    <a:lumMod val="50000"/>
                    <a:lumOff val="50000"/>
                  </a:schemeClr>
                </a:solidFill>
                <a:latin typeface="Arial" pitchFamily="34" charset="0"/>
                <a:ea typeface="Verdana" pitchFamily="34" charset="0"/>
                <a:cs typeface="Arial" pitchFamily="34" charset="0"/>
              </a:rPr>
              <a:t> </a:t>
            </a:r>
            <a:r>
              <a:rPr lang="en-US" altLang="ja-JP" sz="1600" spc="-100" dirty="0">
                <a:solidFill>
                  <a:schemeClr val="tx1">
                    <a:lumMod val="50000"/>
                    <a:lumOff val="50000"/>
                  </a:schemeClr>
                </a:solidFill>
                <a:effectLst/>
                <a:latin typeface="Arial" pitchFamily="34" charset="0"/>
                <a:ea typeface="Verdana" pitchFamily="34" charset="0"/>
                <a:cs typeface="Arial" pitchFamily="34" charset="0"/>
              </a:rPr>
              <a:t>(</a:t>
            </a:r>
            <a:r>
              <a:rPr lang="ja-JP" altLang="en-US" sz="1600" spc="-100" dirty="0">
                <a:solidFill>
                  <a:schemeClr val="tx1">
                    <a:lumMod val="50000"/>
                    <a:lumOff val="50000"/>
                  </a:schemeClr>
                </a:solidFill>
                <a:effectLst/>
                <a:latin typeface="Arial" pitchFamily="34" charset="0"/>
                <a:cs typeface="Arial" pitchFamily="34" charset="0"/>
              </a:rPr>
              <a:t> </a:t>
            </a:r>
            <a:r>
              <a:rPr lang="en-US" altLang="ja-JP" sz="1600" spc="-100" dirty="0">
                <a:solidFill>
                  <a:schemeClr val="tx1">
                    <a:lumMod val="50000"/>
                    <a:lumOff val="50000"/>
                  </a:schemeClr>
                </a:solidFill>
                <a:effectLst/>
                <a:latin typeface="Arial" pitchFamily="34" charset="0"/>
                <a:cs typeface="Arial" pitchFamily="34" charset="0"/>
              </a:rPr>
              <a:t>AML / ALL / CML /MDS ) </a:t>
            </a:r>
            <a:endParaRPr lang="ja-JP" altLang="en-US" sz="1200" dirty="0">
              <a:solidFill>
                <a:schemeClr val="tx1">
                  <a:lumMod val="50000"/>
                  <a:lumOff val="50000"/>
                </a:schemeClr>
              </a:solidFill>
              <a:effectLst/>
            </a:endParaRPr>
          </a:p>
        </p:txBody>
      </p:sp>
      <p:pic>
        <p:nvPicPr>
          <p:cNvPr id="13" name="図 12" descr="グラフ&#10;&#10;自動的に生成された説明">
            <a:extLst>
              <a:ext uri="{FF2B5EF4-FFF2-40B4-BE49-F238E27FC236}">
                <a16:creationId xmlns:a16="http://schemas.microsoft.com/office/drawing/2014/main" id="{CBF5BC17-BEBF-F33F-BD33-83D16329EE6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1371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Autofit/>
          </a:bodyPr>
          <a:lstStyle/>
          <a:p>
            <a:pPr>
              <a:defRPr/>
            </a:pPr>
            <a:r>
              <a:rPr lang="en-US" altLang="ja-JP" sz="2500" spc="-100" dirty="0">
                <a:solidFill>
                  <a:schemeClr val="tx1">
                    <a:lumMod val="50000"/>
                    <a:lumOff val="50000"/>
                  </a:schemeClr>
                </a:solidFill>
                <a:effectLst/>
                <a:latin typeface="Arial" pitchFamily="34" charset="0"/>
                <a:cs typeface="Arial" pitchFamily="34" charset="0"/>
              </a:rPr>
              <a:t>Survival after Transplants</a:t>
            </a:r>
            <a:br>
              <a:rPr lang="en-US" altLang="ja-JP" sz="2500" spc="-100" dirty="0">
                <a:solidFill>
                  <a:schemeClr val="tx1">
                    <a:lumMod val="50000"/>
                    <a:lumOff val="50000"/>
                  </a:schemeClr>
                </a:solidFill>
                <a:effectLst/>
              </a:rPr>
            </a:br>
            <a:r>
              <a:rPr lang="en-US" altLang="ja-JP" sz="2500" spc="-100" dirty="0">
                <a:solidFill>
                  <a:schemeClr val="tx1">
                    <a:lumMod val="50000"/>
                    <a:lumOff val="50000"/>
                  </a:schemeClr>
                </a:solidFill>
                <a:effectLst/>
                <a:latin typeface="Arial" pitchFamily="34" charset="0"/>
                <a:ea typeface="Verdana" pitchFamily="34" charset="0"/>
                <a:cs typeface="Arial" pitchFamily="34" charset="0"/>
              </a:rPr>
              <a:t>by Transplant Type, 1991-2022</a:t>
            </a:r>
            <a:endParaRPr lang="ja-JP" altLang="en-US" sz="2500" b="1" spc="-10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B0A9BF94-6BCF-B804-66E1-21B9494780C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88072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dirty="0">
                <a:solidFill>
                  <a:schemeClr val="tx1">
                    <a:lumMod val="50000"/>
                    <a:lumOff val="50000"/>
                  </a:schemeClr>
                </a:solidFill>
                <a:effectLst/>
                <a:latin typeface="Arial" pitchFamily="34" charset="0"/>
                <a:cs typeface="Arial" pitchFamily="34" charset="0"/>
              </a:rPr>
              <a:t>Survival after Transplants</a:t>
            </a:r>
            <a:br>
              <a:rPr lang="en-US" altLang="ja-JP" spc="-100" dirty="0">
                <a:solidFill>
                  <a:schemeClr val="tx1">
                    <a:lumMod val="50000"/>
                    <a:lumOff val="50000"/>
                  </a:schemeClr>
                </a:solidFill>
                <a:effectLst/>
              </a:rPr>
            </a:br>
            <a:r>
              <a:rPr lang="en-US" altLang="ja-JP" spc="-100" dirty="0">
                <a:solidFill>
                  <a:schemeClr val="tx1">
                    <a:lumMod val="50000"/>
                    <a:lumOff val="50000"/>
                  </a:schemeClr>
                </a:solidFill>
                <a:effectLst/>
                <a:latin typeface="Arial" pitchFamily="34" charset="0"/>
                <a:ea typeface="Verdana" pitchFamily="34" charset="0"/>
                <a:cs typeface="Arial" pitchFamily="34" charset="0"/>
              </a:rPr>
              <a:t>by Donor Type and Stem Cell Sources, 1991-2022</a:t>
            </a:r>
            <a:endParaRPr lang="ja-JP" altLang="en-US" sz="2000" b="1" spc="-100" dirty="0">
              <a:solidFill>
                <a:schemeClr val="tx1">
                  <a:lumMod val="50000"/>
                  <a:lumOff val="50000"/>
                </a:schemeClr>
              </a:solidFill>
              <a:effectLst/>
            </a:endParaRPr>
          </a:p>
        </p:txBody>
      </p:sp>
      <p:pic>
        <p:nvPicPr>
          <p:cNvPr id="4" name="図 3" descr="グラフ, 折れ線グラフ&#10;&#10;自動的に生成された説明">
            <a:extLst>
              <a:ext uri="{FF2B5EF4-FFF2-40B4-BE49-F238E27FC236}">
                <a16:creationId xmlns:a16="http://schemas.microsoft.com/office/drawing/2014/main" id="{C132D780-0605-8170-8C30-D4D88D2ABE4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dirty="0">
                <a:solidFill>
                  <a:schemeClr val="tx1">
                    <a:lumMod val="50000"/>
                    <a:lumOff val="50000"/>
                  </a:schemeClr>
                </a:solidFill>
                <a:effectLst/>
                <a:latin typeface="Arial" pitchFamily="34" charset="0"/>
                <a:cs typeface="Arial" pitchFamily="34" charset="0"/>
              </a:rPr>
              <a:t>Survival after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Leukemia, 1991-2022</a:t>
            </a:r>
            <a:endParaRPr lang="ja-JP" altLang="en-US" sz="2000" b="1" spc="-100" dirty="0">
              <a:solidFill>
                <a:schemeClr val="tx1">
                  <a:lumMod val="50000"/>
                  <a:lumOff val="50000"/>
                </a:schemeClr>
              </a:solidFill>
              <a:effectLst/>
            </a:endParaRPr>
          </a:p>
        </p:txBody>
      </p:sp>
      <p:pic>
        <p:nvPicPr>
          <p:cNvPr id="4" name="図 3" descr="グラフ, 折れ線グラフ&#10;&#10;自動的に生成された説明">
            <a:extLst>
              <a:ext uri="{FF2B5EF4-FFF2-40B4-BE49-F238E27FC236}">
                <a16:creationId xmlns:a16="http://schemas.microsoft.com/office/drawing/2014/main" id="{4AF9842C-781C-F5B6-8C80-C23B344D262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dirty="0">
                <a:solidFill>
                  <a:schemeClr val="tx1">
                    <a:lumMod val="50000"/>
                    <a:lumOff val="50000"/>
                  </a:schemeClr>
                </a:solidFill>
                <a:effectLst/>
                <a:latin typeface="Arial" pitchFamily="34" charset="0"/>
                <a:cs typeface="Arial" pitchFamily="34" charset="0"/>
              </a:rPr>
              <a:t>Survival after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Malignant Lymphoma and MM/PCD,</a:t>
            </a:r>
            <a:r>
              <a:rPr lang="en-US" altLang="ja-JP" spc="-100" dirty="0">
                <a:solidFill>
                  <a:schemeClr val="tx1">
                    <a:lumMod val="50000"/>
                    <a:lumOff val="50000"/>
                  </a:schemeClr>
                </a:solidFill>
                <a:effectLst/>
                <a:latin typeface="Arial" pitchFamily="34" charset="0"/>
                <a:cs typeface="Arial" pitchFamily="34" charset="0"/>
              </a:rPr>
              <a:t> 1991-2022</a:t>
            </a:r>
            <a:endParaRPr lang="ja-JP" altLang="en-US" sz="2000" b="1" spc="-100" dirty="0">
              <a:solidFill>
                <a:schemeClr val="tx1">
                  <a:lumMod val="50000"/>
                  <a:lumOff val="50000"/>
                </a:schemeClr>
              </a:solidFill>
              <a:effectLst/>
            </a:endParaRPr>
          </a:p>
        </p:txBody>
      </p:sp>
      <p:pic>
        <p:nvPicPr>
          <p:cNvPr id="4" name="図 3" descr="グラフ, 折れ線グラフ&#10;&#10;自動的に生成された説明">
            <a:extLst>
              <a:ext uri="{FF2B5EF4-FFF2-40B4-BE49-F238E27FC236}">
                <a16:creationId xmlns:a16="http://schemas.microsoft.com/office/drawing/2014/main" id="{62405E61-A60E-8193-1B26-39FD10C1AAC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Autologous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Acute Leukemia, 1991-2022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&lt;Autologous&gt;</a:t>
            </a:r>
            <a:endParaRPr lang="ja-JP" altLang="ja-JP" sz="1300" dirty="0">
              <a:solidFill>
                <a:schemeClr val="tx1">
                  <a:lumMod val="50000"/>
                  <a:lumOff val="50000"/>
                </a:schemeClr>
              </a:solidFill>
              <a:effectLst/>
            </a:endParaRPr>
          </a:p>
        </p:txBody>
      </p:sp>
      <p:pic>
        <p:nvPicPr>
          <p:cNvPr id="4" name="図 3" descr="グラフ, 折れ線グラフ&#10;&#10;自動的に生成された説明">
            <a:extLst>
              <a:ext uri="{FF2B5EF4-FFF2-40B4-BE49-F238E27FC236}">
                <a16:creationId xmlns:a16="http://schemas.microsoft.com/office/drawing/2014/main" id="{D496BDA4-16AE-C64A-B348-52C0C49BC07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Autologous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Malignant Lymphoma</a:t>
            </a:r>
            <a:r>
              <a:rPr lang="en-US" altLang="ja-JP" spc="-100" dirty="0">
                <a:solidFill>
                  <a:schemeClr val="tx1">
                    <a:lumMod val="50000"/>
                    <a:lumOff val="50000"/>
                  </a:schemeClr>
                </a:solidFill>
                <a:effectLst/>
                <a:latin typeface="Arial" pitchFamily="34" charset="0"/>
                <a:cs typeface="Arial" pitchFamily="34" charset="0"/>
              </a:rPr>
              <a:t>, 1991-2022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&lt;Autologous&gt;</a:t>
            </a:r>
            <a:endParaRPr lang="ja-JP" altLang="ja-JP" sz="1300" dirty="0">
              <a:solidFill>
                <a:schemeClr val="tx1">
                  <a:lumMod val="50000"/>
                  <a:lumOff val="50000"/>
                </a:schemeClr>
              </a:solidFill>
              <a:effectLst/>
            </a:endParaRPr>
          </a:p>
        </p:txBody>
      </p:sp>
      <p:pic>
        <p:nvPicPr>
          <p:cNvPr id="4" name="図 3" descr="グラフ, 折れ線グラフ&#10;&#10;自動的に生成された説明">
            <a:extLst>
              <a:ext uri="{FF2B5EF4-FFF2-40B4-BE49-F238E27FC236}">
                <a16:creationId xmlns:a16="http://schemas.microsoft.com/office/drawing/2014/main" id="{CD5F6175-510F-3BDF-AAC4-7291CFA537D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fontScale="90000"/>
          </a:bodyPr>
          <a:lstStyle/>
          <a:p>
            <a:pPr rtl="0" eaLnBrk="1" latinLnBrk="0" hangingPunct="1"/>
            <a:r>
              <a:rPr lang="en-US" altLang="ja-JP" spc="-100" dirty="0">
                <a:solidFill>
                  <a:schemeClr val="tx1">
                    <a:lumMod val="50000"/>
                    <a:lumOff val="50000"/>
                  </a:schemeClr>
                </a:solidFill>
                <a:effectLst/>
                <a:latin typeface="Arial" pitchFamily="34" charset="0"/>
                <a:cs typeface="Arial" pitchFamily="34" charset="0"/>
              </a:rPr>
              <a:t>Survival after Autologous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MM/PCD</a:t>
            </a:r>
            <a:r>
              <a:rPr lang="en-US" altLang="ja-JP" spc="-100" dirty="0">
                <a:solidFill>
                  <a:schemeClr val="tx1">
                    <a:lumMod val="50000"/>
                    <a:lumOff val="50000"/>
                  </a:schemeClr>
                </a:solidFill>
                <a:effectLst/>
                <a:latin typeface="Arial" pitchFamily="34" charset="0"/>
                <a:cs typeface="Arial" pitchFamily="34" charset="0"/>
              </a:rPr>
              <a:t>, 1991-2022 </a:t>
            </a:r>
            <a:r>
              <a:rPr kumimoji="1" lang="en-US" altLang="ja-JP" sz="1300" b="0" kern="1200" dirty="0">
                <a:ln>
                  <a:noFill/>
                </a:ln>
                <a:solidFill>
                  <a:schemeClr val="tx1">
                    <a:lumMod val="50000"/>
                    <a:lumOff val="50000"/>
                  </a:schemeClr>
                </a:solidFill>
                <a:effectLst/>
              </a:rPr>
              <a:t>&lt;Autologous&gt;&lt;age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16&gt;</a:t>
            </a:r>
            <a:endParaRPr lang="ja-JP" altLang="ja-JP" sz="1300" dirty="0">
              <a:solidFill>
                <a:schemeClr val="tx1">
                  <a:lumMod val="50000"/>
                  <a:lumOff val="50000"/>
                </a:schemeClr>
              </a:solidFill>
              <a:effectLst/>
            </a:endParaRPr>
          </a:p>
        </p:txBody>
      </p:sp>
      <p:pic>
        <p:nvPicPr>
          <p:cNvPr id="7" name="図 6" descr="グラフ, 折れ線グラフ&#10;&#10;自動的に生成された説明">
            <a:extLst>
              <a:ext uri="{FF2B5EF4-FFF2-40B4-BE49-F238E27FC236}">
                <a16:creationId xmlns:a16="http://schemas.microsoft.com/office/drawing/2014/main" id="{35580B3A-68AE-5725-800A-F891F66EA70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rtl="0" eaLnBrk="1" fontAlgn="base" latinLnBrk="0" hangingPunct="1"/>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AML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87EF074C-376E-037B-E4B9-2DB3F52DE49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by Donor Type and Stem Cell Sources</a:t>
            </a:r>
            <a:r>
              <a:rPr lang="en-US" altLang="ja-JP" sz="1300" spc="-100" dirty="0">
                <a:solidFill>
                  <a:schemeClr val="tx1">
                    <a:lumMod val="50000"/>
                    <a:lumOff val="50000"/>
                  </a:schemeClr>
                </a:solidFill>
                <a:effectLst/>
                <a:latin typeface="Arial" panose="020B0604020202020204" pitchFamily="34" charset="0"/>
                <a:cs typeface="Arial" panose="020B0604020202020204" pitchFamily="34" charset="0"/>
              </a:rPr>
              <a:t> </a:t>
            </a:r>
            <a:r>
              <a:rPr lang="en-US" altLang="ja-JP" sz="1300" spc="-100" baseline="0" dirty="0">
                <a:solidFill>
                  <a:schemeClr val="tx1">
                    <a:lumMod val="50000"/>
                    <a:lumOff val="50000"/>
                  </a:schemeClr>
                </a:solidFill>
                <a:effectLst/>
                <a:latin typeface="Arial" panose="020B0604020202020204" pitchFamily="34" charset="0"/>
                <a:cs typeface="Arial" panose="020B0604020202020204" pitchFamily="34" charset="0"/>
              </a:rPr>
              <a:t> </a:t>
            </a:r>
            <a:r>
              <a:rPr kumimoji="1" lang="en-US" altLang="ja-JP" sz="1300" b="0" kern="1200" dirty="0">
                <a:ln>
                  <a:noFill/>
                </a:ln>
                <a:solidFill>
                  <a:schemeClr val="tx1">
                    <a:lumMod val="50000"/>
                    <a:lumOff val="50000"/>
                  </a:schemeClr>
                </a:solidFill>
                <a:effectLst/>
              </a:rPr>
              <a:t>&lt;Autologous</a:t>
            </a:r>
            <a:r>
              <a:rPr kumimoji="1" lang="en-US" altLang="ja-JP" sz="1300" b="0" kern="1200" baseline="0" dirty="0">
                <a:ln>
                  <a:noFill/>
                </a:ln>
                <a:solidFill>
                  <a:schemeClr val="tx1">
                    <a:lumMod val="50000"/>
                    <a:lumOff val="50000"/>
                  </a:schemeClr>
                </a:solidFill>
                <a:effectLst/>
              </a:rPr>
              <a:t>&gt;</a:t>
            </a:r>
            <a:endParaRPr lang="ja-JP" altLang="ja-JP" sz="1300" dirty="0">
              <a:solidFill>
                <a:schemeClr val="tx1">
                  <a:lumMod val="50000"/>
                  <a:lumOff val="50000"/>
                </a:schemeClr>
              </a:solidFill>
              <a:effectLst/>
            </a:endParaRPr>
          </a:p>
        </p:txBody>
      </p:sp>
      <p:pic>
        <p:nvPicPr>
          <p:cNvPr id="4" name="図 3" descr="グラフ, ヒストグラム&#10;&#10;自動的に生成された説明">
            <a:extLst>
              <a:ext uri="{FF2B5EF4-FFF2-40B4-BE49-F238E27FC236}">
                <a16:creationId xmlns:a16="http://schemas.microsoft.com/office/drawing/2014/main" id="{C04709CB-CF2D-6C10-0225-F03A526B91D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3314685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AML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&lt;Allogeneic&gt;&lt;age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71F9522F-0F40-9578-6A98-955F227D725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AML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&lt;HLA-identical</a:t>
            </a:r>
            <a:r>
              <a:rPr kumimoji="1" lang="en-US" altLang="ja-JP" sz="1300" b="0" kern="1200" baseline="0" dirty="0">
                <a:ln>
                  <a:noFill/>
                </a:ln>
                <a:solidFill>
                  <a:schemeClr val="tx1">
                    <a:lumMod val="50000"/>
                    <a:lumOff val="50000"/>
                  </a:schemeClr>
                </a:solidFill>
                <a:effectLst/>
              </a:rPr>
              <a:t> Sibling&gt; &lt;age</a:t>
            </a:r>
            <a:r>
              <a:rPr kumimoji="1" lang="ja-JP" altLang="ja-JP" sz="1300" b="0" kern="1200" baseline="0" dirty="0">
                <a:ln>
                  <a:noFill/>
                </a:ln>
                <a:solidFill>
                  <a:schemeClr val="tx1">
                    <a:lumMod val="50000"/>
                    <a:lumOff val="50000"/>
                  </a:schemeClr>
                </a:solidFill>
                <a:effectLst/>
              </a:rPr>
              <a:t>≤</a:t>
            </a:r>
            <a:r>
              <a:rPr kumimoji="1" lang="en-US" altLang="ja-JP" sz="1300" b="0" kern="1200" baseline="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C9279A63-D2EC-411F-EE7C-46D7C63E2BC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AML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&lt;HLA-identical</a:t>
            </a:r>
            <a:r>
              <a:rPr kumimoji="1" lang="en-US" altLang="ja-JP" sz="1200" b="0" kern="1200" baseline="0" dirty="0">
                <a:ln>
                  <a:noFill/>
                </a:ln>
                <a:solidFill>
                  <a:schemeClr val="tx1">
                    <a:lumMod val="50000"/>
                    <a:lumOff val="50000"/>
                  </a:schemeClr>
                </a:solidFill>
                <a:effectLst/>
              </a:rPr>
              <a:t> Sibling&gt; &lt;age</a:t>
            </a:r>
            <a:r>
              <a:rPr kumimoji="1" lang="ja-JP" altLang="ja-JP" sz="1200" b="0" kern="1200" baseline="0" dirty="0">
                <a:ln>
                  <a:noFill/>
                </a:ln>
                <a:solidFill>
                  <a:schemeClr val="tx1">
                    <a:lumMod val="50000"/>
                    <a:lumOff val="50000"/>
                  </a:schemeClr>
                </a:solidFill>
                <a:effectLst/>
              </a:rPr>
              <a:t>≥</a:t>
            </a:r>
            <a:r>
              <a:rPr kumimoji="1" lang="en-US" altLang="ja-JP" sz="1200" b="0" kern="1200" baseline="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439AAECC-0220-0D33-A1AE-64A0EBB747E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AML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&lt;UR-BM&gt;&lt;age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46D65ED0-7DD6-5D61-7647-CA1E9DA042D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AML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&lt;UR-BM&gt;&lt;age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16&gt;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2F529F82-F8F7-28EC-8F90-E8A6DB89565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AML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latin typeface="+mn-ea"/>
                <a:ea typeface="+mn-ea"/>
                <a:cs typeface="+mj-cs"/>
              </a:rPr>
              <a:t>&lt;UR-CB&gt;&lt;age≤15&gt;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CB21BBBF-51DE-991B-1580-B2D7A0CE55A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AML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&lt;UR-CB&gt;&lt;age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8FBAF875-947B-B5E0-3FF5-E14C417B403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ALL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4D9A6065-CF53-CC02-8E45-0AC34E9F5BA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fontScale="90000"/>
          </a:bodyPr>
          <a:lstStyle/>
          <a:p>
            <a:pPr rtl="0" eaLnBrk="1" fontAlgn="base" latinLnBrk="0" hangingPunct="1"/>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ALL</a:t>
            </a:r>
            <a:r>
              <a:rPr lang="en-US" altLang="ja-JP" spc="-100" dirty="0">
                <a:solidFill>
                  <a:schemeClr val="tx1">
                    <a:lumMod val="50000"/>
                    <a:lumOff val="50000"/>
                  </a:schemeClr>
                </a:solidFill>
                <a:effectLst/>
                <a:latin typeface="Arial" pitchFamily="34" charset="0"/>
                <a:cs typeface="Arial" pitchFamily="34" charset="0"/>
              </a:rPr>
              <a:t>, 2013-2022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16&gt;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3358D886-25A2-4557-3982-FA8743B2081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ALL</a:t>
            </a:r>
            <a:r>
              <a:rPr lang="en-US" altLang="ja-JP" spc="-100" dirty="0">
                <a:solidFill>
                  <a:schemeClr val="tx1">
                    <a:lumMod val="50000"/>
                    <a:lumOff val="50000"/>
                  </a:schemeClr>
                </a:solidFill>
                <a:effectLst/>
                <a:latin typeface="Arial" pitchFamily="34" charset="0"/>
                <a:cs typeface="Arial" pitchFamily="34" charset="0"/>
              </a:rPr>
              <a:t>, 2013-2022 </a:t>
            </a:r>
            <a:r>
              <a:rPr kumimoji="1" lang="en-US" altLang="ja-JP" sz="1300" b="0" kern="1200" dirty="0">
                <a:ln>
                  <a:noFill/>
                </a:ln>
                <a:solidFill>
                  <a:schemeClr val="tx1">
                    <a:lumMod val="50000"/>
                    <a:lumOff val="50000"/>
                  </a:schemeClr>
                </a:solidFill>
                <a:effectLst/>
              </a:rPr>
              <a:t>&lt;HLA-identical</a:t>
            </a:r>
            <a:r>
              <a:rPr kumimoji="1" lang="en-US" altLang="ja-JP" sz="1300" b="0" kern="1200" baseline="0" dirty="0">
                <a:ln>
                  <a:noFill/>
                </a:ln>
                <a:solidFill>
                  <a:schemeClr val="tx1">
                    <a:lumMod val="50000"/>
                    <a:lumOff val="50000"/>
                  </a:schemeClr>
                </a:solidFill>
                <a:effectLst/>
              </a:rPr>
              <a:t> Sibling&gt; &lt;age</a:t>
            </a:r>
            <a:r>
              <a:rPr kumimoji="1" lang="ja-JP" altLang="ja-JP" sz="1300" b="0" kern="1200" baseline="0" dirty="0">
                <a:ln>
                  <a:noFill/>
                </a:ln>
                <a:solidFill>
                  <a:schemeClr val="tx1">
                    <a:lumMod val="50000"/>
                    <a:lumOff val="50000"/>
                  </a:schemeClr>
                </a:solidFill>
                <a:effectLst/>
              </a:rPr>
              <a:t>≤</a:t>
            </a:r>
            <a:r>
              <a:rPr kumimoji="1" lang="en-US" altLang="ja-JP" sz="1300" b="0" kern="1200" baseline="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688636E0-5499-0086-34F6-109C5EA1ED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by Donor Type and Stem Cell Sources </a:t>
            </a:r>
            <a:r>
              <a:rPr lang="en-US" altLang="ja-JP" sz="2000" b="0" spc="-150" baseline="0" dirty="0">
                <a:solidFill>
                  <a:schemeClr val="tx1">
                    <a:lumMod val="50000"/>
                    <a:lumOff val="50000"/>
                  </a:schemeClr>
                </a:solidFill>
                <a:effectLst/>
                <a:latin typeface="Arial" pitchFamily="34" charset="0"/>
                <a:ea typeface="ＭＳ Ｐゴシック"/>
                <a:cs typeface="Arial" pitchFamily="34" charset="0"/>
              </a:rPr>
              <a:t>&lt;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Allogeneic</a:t>
            </a:r>
            <a:r>
              <a:rPr lang="en-US" altLang="ja-JP" sz="2000" b="0" spc="-150" baseline="0" dirty="0">
                <a:solidFill>
                  <a:schemeClr val="tx1">
                    <a:lumMod val="50000"/>
                    <a:lumOff val="50000"/>
                  </a:schemeClr>
                </a:solidFill>
                <a:effectLst/>
                <a:latin typeface="Arial" pitchFamily="34" charset="0"/>
                <a:ea typeface="ＭＳ Ｐゴシック"/>
                <a:cs typeface="Arial" pitchFamily="34" charset="0"/>
              </a:rPr>
              <a:t>&gt;</a:t>
            </a:r>
            <a:endParaRPr lang="ja-JP" altLang="en-US" sz="2000" b="0" dirty="0">
              <a:solidFill>
                <a:schemeClr val="tx1">
                  <a:lumMod val="50000"/>
                  <a:lumOff val="50000"/>
                </a:schemeClr>
              </a:solidFill>
              <a:effectLst/>
              <a:latin typeface="HGP明朝E" pitchFamily="18" charset="-128"/>
              <a:ea typeface="HGP明朝E" pitchFamily="18" charset="-128"/>
              <a:cs typeface="Arial Unicode MS" pitchFamily="50" charset="-128"/>
            </a:endParaRPr>
          </a:p>
        </p:txBody>
      </p:sp>
      <p:pic>
        <p:nvPicPr>
          <p:cNvPr id="3" name="図 2" descr="グラフ, 棒グラフ&#10;&#10;自動的に生成された説明">
            <a:extLst>
              <a:ext uri="{FF2B5EF4-FFF2-40B4-BE49-F238E27FC236}">
                <a16:creationId xmlns:a16="http://schemas.microsoft.com/office/drawing/2014/main" id="{B782FBE2-6F11-4A8C-8432-0965D157BD0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4325455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ALL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&lt;HLA-identical</a:t>
            </a:r>
            <a:r>
              <a:rPr kumimoji="1" lang="en-US" altLang="ja-JP" sz="1200" b="0" kern="1200" baseline="0" dirty="0">
                <a:ln>
                  <a:noFill/>
                </a:ln>
                <a:solidFill>
                  <a:schemeClr val="tx1">
                    <a:lumMod val="50000"/>
                    <a:lumOff val="50000"/>
                  </a:schemeClr>
                </a:solidFill>
                <a:effectLst/>
              </a:rPr>
              <a:t> Sibling&gt; &lt;</a:t>
            </a:r>
            <a:r>
              <a:rPr kumimoji="1" lang="en-US" altLang="ja-JP" sz="1200" b="0" kern="1200" dirty="0">
                <a:ln>
                  <a:noFill/>
                </a:ln>
                <a:solidFill>
                  <a:schemeClr val="tx1">
                    <a:lumMod val="50000"/>
                    <a:lumOff val="50000"/>
                  </a:schemeClr>
                </a:solidFill>
                <a:effectLst/>
              </a:rPr>
              <a: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a:t>
            </a:r>
            <a:r>
              <a:rPr kumimoji="1" lang="en-US" altLang="ja-JP" sz="1200" b="0" kern="1200" baseline="0" dirty="0">
                <a:ln>
                  <a:noFill/>
                </a:ln>
                <a:solidFill>
                  <a:schemeClr val="tx1">
                    <a:lumMod val="50000"/>
                    <a:lumOff val="50000"/>
                  </a:schemeClr>
                </a:solidFill>
                <a:effectLst/>
              </a:rPr>
              <a:t>&gt;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B28C2AB9-CCFD-1C9D-C8A5-455EC495F75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ALL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&lt;UR-BM&gt;&lt;age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FF6D3B4C-2419-F8E8-8AAB-CA66A7F234C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ALL</a:t>
            </a:r>
            <a:r>
              <a:rPr lang="en-US" altLang="ja-JP" sz="2500" spc="-100" dirty="0">
                <a:solidFill>
                  <a:schemeClr val="tx1">
                    <a:lumMod val="50000"/>
                    <a:lumOff val="50000"/>
                  </a:schemeClr>
                </a:solidFill>
                <a:effectLst/>
                <a:latin typeface="Arial" pitchFamily="34" charset="0"/>
                <a:cs typeface="Arial" pitchFamily="34" charset="0"/>
              </a:rPr>
              <a:t>, 2013-2022 </a:t>
            </a:r>
            <a:r>
              <a:rPr kumimoji="1" lang="en-US" altLang="ja-JP" sz="1200" b="0" kern="1200" dirty="0">
                <a:ln>
                  <a:noFill/>
                </a:ln>
                <a:solidFill>
                  <a:schemeClr val="tx1">
                    <a:lumMod val="50000"/>
                    <a:lumOff val="50000"/>
                  </a:schemeClr>
                </a:solidFill>
                <a:effectLst/>
              </a:rPr>
              <a:t>&lt;UR-BM&gt;&lt;age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62D4E491-9C57-B273-7211-0E83F0EDC57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ALL</a:t>
            </a:r>
            <a:r>
              <a:rPr lang="en-US" altLang="ja-JP" spc="-100" dirty="0">
                <a:solidFill>
                  <a:schemeClr val="tx1">
                    <a:lumMod val="50000"/>
                    <a:lumOff val="50000"/>
                  </a:schemeClr>
                </a:solidFill>
                <a:effectLst/>
                <a:latin typeface="Arial" pitchFamily="34" charset="0"/>
                <a:cs typeface="Arial" pitchFamily="34" charset="0"/>
              </a:rPr>
              <a:t>, 2013-2022 </a:t>
            </a:r>
            <a:r>
              <a:rPr kumimoji="1" lang="en-US" altLang="ja-JP" sz="1300" b="0" kern="1200" dirty="0">
                <a:ln>
                  <a:noFill/>
                </a:ln>
                <a:solidFill>
                  <a:schemeClr val="tx1">
                    <a:lumMod val="50000"/>
                    <a:lumOff val="50000"/>
                  </a:schemeClr>
                </a:solidFill>
                <a:effectLst/>
              </a:rPr>
              <a:t>&lt;UR-CB&gt;&lt;age≤15&gt;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EB386EB3-C91B-C855-A6FB-CBBE6BB63B2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ALL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latin typeface="+mn-ea"/>
                <a:ea typeface="+mn-ea"/>
                <a:cs typeface="+mj-cs"/>
              </a:rPr>
              <a:t>&lt;UR-CB&gt;&lt;age</a:t>
            </a:r>
            <a:r>
              <a:rPr kumimoji="1" lang="ja-JP" altLang="ja-JP" sz="1200" b="0" kern="1200" dirty="0">
                <a:ln>
                  <a:noFill/>
                </a:ln>
                <a:solidFill>
                  <a:schemeClr val="tx1">
                    <a:lumMod val="50000"/>
                    <a:lumOff val="50000"/>
                  </a:schemeClr>
                </a:solidFill>
                <a:effectLst/>
                <a:latin typeface="+mn-ea"/>
                <a:ea typeface="+mn-ea"/>
                <a:cs typeface="+mj-cs"/>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02568819-2BC8-C30C-6F65-A2C896B75F9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rtl="0" eaLnBrk="1" fontAlgn="base" latinLnBrk="0" hangingPunct="1"/>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CML</a:t>
            </a:r>
            <a:r>
              <a:rPr lang="en-US" altLang="ja-JP" spc="-100" dirty="0">
                <a:solidFill>
                  <a:schemeClr val="tx1">
                    <a:lumMod val="50000"/>
                    <a:lumOff val="50000"/>
                  </a:schemeClr>
                </a:solidFill>
                <a:effectLst/>
                <a:latin typeface="Arial" pitchFamily="34" charset="0"/>
                <a:cs typeface="Arial" pitchFamily="34" charset="0"/>
              </a:rPr>
              <a:t>, 2013-2022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74BCE453-7302-0863-3616-09605211231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CML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&lt;Allogeneic&gt;&lt;age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6E7BABF7-D153-F1AC-BC3C-36E365F43DE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CML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&lt;HLA-identical</a:t>
            </a:r>
            <a:r>
              <a:rPr kumimoji="1" lang="en-US" altLang="ja-JP" sz="1200" b="0" kern="1200" baseline="0" dirty="0">
                <a:ln>
                  <a:noFill/>
                </a:ln>
                <a:solidFill>
                  <a:schemeClr val="tx1">
                    <a:lumMod val="50000"/>
                    <a:lumOff val="50000"/>
                  </a:schemeClr>
                </a:solidFill>
                <a:effectLst/>
              </a:rPr>
              <a:t> Sibling&gt; &lt;</a:t>
            </a:r>
            <a:r>
              <a:rPr kumimoji="1" lang="en-US" altLang="ja-JP" sz="1200" b="0" kern="1200" dirty="0">
                <a:ln>
                  <a:noFill/>
                </a:ln>
                <a:solidFill>
                  <a:schemeClr val="tx1">
                    <a:lumMod val="50000"/>
                    <a:lumOff val="50000"/>
                  </a:schemeClr>
                </a:solidFill>
                <a:effectLst/>
              </a:rPr>
              <a: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a:t>
            </a:r>
            <a:r>
              <a:rPr kumimoji="1" lang="en-US" altLang="ja-JP" sz="1200" b="0" kern="1200" baseline="0" dirty="0">
                <a:ln>
                  <a:noFill/>
                </a:ln>
                <a:solidFill>
                  <a:schemeClr val="tx1">
                    <a:lumMod val="50000"/>
                    <a:lumOff val="50000"/>
                  </a:schemeClr>
                </a:solidFill>
                <a:effectLst/>
              </a:rPr>
              <a:t>&gt;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4C425E4F-278B-8648-C0E3-E2D9F5C8CB0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CML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&lt;UR-BM&gt;&lt;age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F5BBB313-3B0C-0777-75BF-CE2AACA74B1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CML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&lt;UR-CB&gt;&lt;age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A0AE4594-A6F4-A8CE-9D0F-3F23EFF29FC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AAF26-CCE5-F504-F93C-4DA0345D73E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2D3CF3-A4CF-89F6-CF5B-1073C7D177A6}"/>
              </a:ext>
            </a:extLst>
          </p:cNvPr>
          <p:cNvSpPr>
            <a:spLocks noGrp="1"/>
          </p:cNvSpPr>
          <p:nvPr>
            <p:ph type="title"/>
          </p:nvPr>
        </p:nvSpPr>
        <p:spPr/>
        <p:txBody>
          <a:bodyPr>
            <a:normAutofit fontScale="90000"/>
          </a:bodyPr>
          <a:lstStyle/>
          <a:p>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dirty="0">
                <a:solidFill>
                  <a:schemeClr val="tx1">
                    <a:lumMod val="50000"/>
                    <a:lumOff val="50000"/>
                  </a:schemeClr>
                </a:solidFill>
                <a:effectLst/>
                <a:latin typeface="Arial" pitchFamily="34" charset="0"/>
                <a:ea typeface="Verdana" pitchFamily="34" charset="0"/>
                <a:cs typeface="Arial" pitchFamily="34" charset="0"/>
              </a:rPr>
              <a:t>by Recipient Age at Transplant </a:t>
            </a:r>
            <a:r>
              <a:rPr lang="en-US" altLang="ja-JP"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&lt;</a:t>
            </a:r>
            <a:r>
              <a:rPr kumimoji="1" lang="en-US" altLang="ja-JP" sz="2000" b="0" kern="1200" dirty="0">
                <a:ln>
                  <a:noFill/>
                </a:ln>
                <a:solidFill>
                  <a:schemeClr val="tx1">
                    <a:lumMod val="50000"/>
                    <a:lumOff val="50000"/>
                  </a:schemeClr>
                </a:solidFill>
                <a:effectLst/>
                <a:latin typeface="ＭＳ ゴシック" pitchFamily="49" charset="-128"/>
                <a:ea typeface="ＭＳ ゴシック" pitchFamily="49" charset="-128"/>
              </a:rPr>
              <a:t>Autologous&gt;</a:t>
            </a:r>
            <a:endParaRPr kumimoji="1" lang="ja-JP" altLang="en-US" sz="20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417ECCDE-9F9C-3A3A-7D5C-1E349A91DC8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141111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MDS</a:t>
            </a:r>
            <a:r>
              <a:rPr lang="en-US" altLang="ja-JP" spc="-100" dirty="0">
                <a:solidFill>
                  <a:schemeClr val="tx1">
                    <a:lumMod val="50000"/>
                    <a:lumOff val="50000"/>
                  </a:schemeClr>
                </a:solidFill>
                <a:effectLst/>
                <a:latin typeface="Arial" pitchFamily="34" charset="0"/>
                <a:cs typeface="Arial" pitchFamily="34" charset="0"/>
              </a:rPr>
              <a:t>, 2013-2022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5C514E5C-12D2-7694-DCC1-999EFF21B4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MDS</a:t>
            </a:r>
            <a:r>
              <a:rPr lang="en-US" altLang="ja-JP" spc="-100" dirty="0">
                <a:solidFill>
                  <a:schemeClr val="tx1">
                    <a:lumMod val="50000"/>
                    <a:lumOff val="50000"/>
                  </a:schemeClr>
                </a:solidFill>
                <a:effectLst/>
                <a:latin typeface="Arial" pitchFamily="34" charset="0"/>
                <a:cs typeface="Arial" pitchFamily="34" charset="0"/>
              </a:rPr>
              <a:t>, 2013-2022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16&gt;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6E53AFAE-91C0-AD46-B79C-8FC22951045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MDS</a:t>
            </a:r>
            <a:r>
              <a:rPr lang="en-US" altLang="ja-JP" spc="-100" dirty="0">
                <a:solidFill>
                  <a:schemeClr val="tx1">
                    <a:lumMod val="50000"/>
                    <a:lumOff val="50000"/>
                  </a:schemeClr>
                </a:solidFill>
                <a:effectLst/>
                <a:latin typeface="Arial" pitchFamily="34" charset="0"/>
                <a:cs typeface="Arial" pitchFamily="34" charset="0"/>
              </a:rPr>
              <a:t>, 2013-2022 </a:t>
            </a:r>
            <a:r>
              <a:rPr kumimoji="1" lang="en-US" altLang="ja-JP" sz="1300" b="0" kern="1200" dirty="0">
                <a:ln>
                  <a:noFill/>
                </a:ln>
                <a:solidFill>
                  <a:schemeClr val="tx1">
                    <a:lumMod val="50000"/>
                    <a:lumOff val="50000"/>
                  </a:schemeClr>
                </a:solidFill>
                <a:effectLst/>
              </a:rPr>
              <a:t>&lt;HLA-identical</a:t>
            </a:r>
            <a:r>
              <a:rPr kumimoji="1" lang="en-US" altLang="ja-JP" sz="1300" b="0" kern="1200" baseline="0" dirty="0">
                <a:ln>
                  <a:noFill/>
                </a:ln>
                <a:solidFill>
                  <a:schemeClr val="tx1">
                    <a:lumMod val="50000"/>
                    <a:lumOff val="50000"/>
                  </a:schemeClr>
                </a:solidFill>
                <a:effectLst/>
              </a:rPr>
              <a:t> Sibling&gt; &lt;age</a:t>
            </a:r>
            <a:r>
              <a:rPr kumimoji="1" lang="ja-JP" altLang="ja-JP" sz="1300" b="0" kern="1200" baseline="0" dirty="0">
                <a:ln>
                  <a:noFill/>
                </a:ln>
                <a:solidFill>
                  <a:schemeClr val="tx1">
                    <a:lumMod val="50000"/>
                    <a:lumOff val="50000"/>
                  </a:schemeClr>
                </a:solidFill>
                <a:effectLst/>
              </a:rPr>
              <a:t>≤</a:t>
            </a:r>
            <a:r>
              <a:rPr kumimoji="1" lang="en-US" altLang="ja-JP" sz="1300" b="0" kern="1200" baseline="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319F4D51-E884-E51C-EE1F-4CFA3A047EE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MDS</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&lt;HLA-identical</a:t>
            </a:r>
            <a:r>
              <a:rPr kumimoji="1" lang="en-US" altLang="ja-JP" sz="1200" b="0" kern="1200" baseline="0" dirty="0">
                <a:ln>
                  <a:noFill/>
                </a:ln>
                <a:solidFill>
                  <a:schemeClr val="tx1">
                    <a:lumMod val="50000"/>
                    <a:lumOff val="50000"/>
                  </a:schemeClr>
                </a:solidFill>
                <a:effectLst/>
              </a:rPr>
              <a:t> Sibling&gt; &lt;</a:t>
            </a:r>
            <a:r>
              <a:rPr kumimoji="1" lang="en-US" altLang="ja-JP" sz="1200" b="0" kern="1200" dirty="0">
                <a:ln>
                  <a:noFill/>
                </a:ln>
                <a:solidFill>
                  <a:schemeClr val="tx1">
                    <a:lumMod val="50000"/>
                    <a:lumOff val="50000"/>
                  </a:schemeClr>
                </a:solidFill>
                <a:effectLst/>
              </a:rPr>
              <a: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a:t>
            </a:r>
            <a:r>
              <a:rPr kumimoji="1" lang="en-US" altLang="ja-JP" sz="1200" b="0" kern="1200" baseline="0" dirty="0">
                <a:ln>
                  <a:noFill/>
                </a:ln>
                <a:solidFill>
                  <a:schemeClr val="tx1">
                    <a:lumMod val="50000"/>
                    <a:lumOff val="50000"/>
                  </a:schemeClr>
                </a:solidFill>
                <a:effectLst/>
              </a:rPr>
              <a:t>&gt;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0FC4B741-6E01-F12C-E31B-483B7923B11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MDS</a:t>
            </a:r>
            <a:r>
              <a:rPr lang="en-US" altLang="ja-JP" spc="-100" dirty="0">
                <a:solidFill>
                  <a:schemeClr val="tx1">
                    <a:lumMod val="50000"/>
                    <a:lumOff val="50000"/>
                  </a:schemeClr>
                </a:solidFill>
                <a:effectLst/>
                <a:latin typeface="Arial" pitchFamily="34" charset="0"/>
                <a:cs typeface="Arial" pitchFamily="34" charset="0"/>
              </a:rPr>
              <a:t>, 2013-2022 </a:t>
            </a:r>
            <a:r>
              <a:rPr kumimoji="1" lang="en-US" altLang="ja-JP" sz="1300" b="0" kern="1200" dirty="0">
                <a:ln>
                  <a:noFill/>
                </a:ln>
                <a:solidFill>
                  <a:schemeClr val="tx1">
                    <a:lumMod val="50000"/>
                    <a:lumOff val="50000"/>
                  </a:schemeClr>
                </a:solidFill>
                <a:effectLst/>
              </a:rPr>
              <a:t>&lt;UR-BM&gt;&lt;age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7B84A903-B84A-DE02-E843-11FE63BCD1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MDS</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&lt;UR-BM&gt;&lt;age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753CD940-F5B5-0C9B-F923-B53EC973C53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MDS</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&lt;UR-CB&gt;&lt;age≤15&gt;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D4FD3ED6-DF90-BBAE-38C3-FC72DF771BF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MDS</a:t>
            </a:r>
            <a:r>
              <a:rPr lang="en-US" altLang="ja-JP" sz="2500" spc="-100" dirty="0">
                <a:solidFill>
                  <a:schemeClr val="tx1">
                    <a:lumMod val="50000"/>
                    <a:lumOff val="50000"/>
                  </a:schemeClr>
                </a:solidFill>
                <a:effectLst/>
                <a:latin typeface="Arial" pitchFamily="34" charset="0"/>
                <a:cs typeface="Arial" pitchFamily="34" charset="0"/>
              </a:rPr>
              <a:t>, 2013-2022 </a:t>
            </a:r>
            <a:r>
              <a:rPr kumimoji="1" lang="en-US" altLang="ja-JP" sz="1200" b="0" kern="1200" dirty="0">
                <a:ln>
                  <a:noFill/>
                </a:ln>
                <a:solidFill>
                  <a:schemeClr val="tx1">
                    <a:lumMod val="50000"/>
                    <a:lumOff val="50000"/>
                  </a:schemeClr>
                </a:solidFill>
                <a:effectLst/>
              </a:rPr>
              <a:t>&lt;UR-CB&gt;&lt;age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0D67E48B-CBD9-B03C-7920-A8D04FDAA09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NHL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7B579C41-CB57-FE25-9F9B-206FE9D26AF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NHL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&lt;Allogeneic&gt;&lt;age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F8C32195-B645-732B-9CE8-2DA4C5767B3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FD3E4-6034-A829-6709-443206B274D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8AC26A1-7588-C88F-5F4D-C403689EE449}"/>
              </a:ext>
            </a:extLst>
          </p:cNvPr>
          <p:cNvSpPr>
            <a:spLocks noGrp="1"/>
          </p:cNvSpPr>
          <p:nvPr>
            <p:ph type="title"/>
          </p:nvPr>
        </p:nvSpPr>
        <p:spPr/>
        <p:txBody>
          <a:bodyPr>
            <a:normAutofit fontScale="90000"/>
          </a:bodyPr>
          <a:lstStyle/>
          <a:p>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dirty="0">
                <a:solidFill>
                  <a:schemeClr val="tx1">
                    <a:lumMod val="50000"/>
                    <a:lumOff val="50000"/>
                  </a:schemeClr>
                </a:solidFill>
                <a:effectLst/>
                <a:latin typeface="Arial" pitchFamily="34" charset="0"/>
                <a:ea typeface="Verdana" pitchFamily="34" charset="0"/>
                <a:cs typeface="Arial" pitchFamily="34" charset="0"/>
              </a:rPr>
              <a:t>by Recipient Age at Transplant </a:t>
            </a:r>
            <a:r>
              <a:rPr lang="en-US" altLang="ja-JP" sz="2000" b="0" spc="-150" dirty="0">
                <a:solidFill>
                  <a:schemeClr val="tx1">
                    <a:lumMod val="50000"/>
                    <a:lumOff val="50000"/>
                  </a:schemeClr>
                </a:solidFill>
                <a:effectLst/>
                <a:latin typeface="ＭＳ ゴシック" pitchFamily="49" charset="-128"/>
                <a:ea typeface="ＭＳ ゴシック" pitchFamily="49" charset="-128"/>
                <a:cs typeface="Arial" pitchFamily="34" charset="0"/>
              </a:rPr>
              <a:t>&lt;</a:t>
            </a:r>
            <a:r>
              <a:rPr lang="en-US" altLang="ja-JP" sz="2000" spc="-150" dirty="0">
                <a:solidFill>
                  <a:schemeClr val="tx1">
                    <a:lumMod val="50000"/>
                    <a:lumOff val="50000"/>
                  </a:schemeClr>
                </a:solidFill>
                <a:effectLst/>
                <a:latin typeface="Arial" pitchFamily="34" charset="0"/>
                <a:ea typeface="ＭＳ Ｐゴシック"/>
                <a:cs typeface="Arial" pitchFamily="34" charset="0"/>
              </a:rPr>
              <a:t>Allogeneic</a:t>
            </a:r>
            <a:r>
              <a:rPr kumimoji="1" lang="en-US" altLang="ja-JP" sz="2000" b="0" kern="1200" dirty="0">
                <a:ln>
                  <a:noFill/>
                </a:ln>
                <a:solidFill>
                  <a:schemeClr val="tx1">
                    <a:lumMod val="50000"/>
                    <a:lumOff val="50000"/>
                  </a:schemeClr>
                </a:solidFill>
                <a:effectLst/>
                <a:latin typeface="ＭＳ ゴシック" pitchFamily="49" charset="-128"/>
                <a:ea typeface="ＭＳ ゴシック" pitchFamily="49" charset="-128"/>
              </a:rPr>
              <a:t>&gt;</a:t>
            </a:r>
            <a:endParaRPr kumimoji="1" lang="ja-JP" altLang="en-US" sz="2000" b="0" dirty="0">
              <a:solidFill>
                <a:schemeClr val="tx1">
                  <a:lumMod val="50000"/>
                  <a:lumOff val="50000"/>
                </a:schemeClr>
              </a:solidFill>
              <a:effectLst/>
              <a:latin typeface="ＭＳ ゴシック" pitchFamily="49" charset="-128"/>
              <a:ea typeface="ＭＳ ゴシック" pitchFamily="49" charset="-128"/>
            </a:endParaRPr>
          </a:p>
        </p:txBody>
      </p:sp>
      <p:pic>
        <p:nvPicPr>
          <p:cNvPr id="4" name="図 3" descr="グラフ, 棒グラフ&#10;&#10;自動的に生成された説明">
            <a:extLst>
              <a:ext uri="{FF2B5EF4-FFF2-40B4-BE49-F238E27FC236}">
                <a16:creationId xmlns:a16="http://schemas.microsoft.com/office/drawing/2014/main" id="{C5AC37A1-6032-B483-ACFD-8DA344734AC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31773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NHL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&lt;HLA-identical</a:t>
            </a:r>
            <a:r>
              <a:rPr kumimoji="1" lang="en-US" altLang="ja-JP" sz="1200" b="0" kern="1200" baseline="0" dirty="0">
                <a:ln>
                  <a:noFill/>
                </a:ln>
                <a:solidFill>
                  <a:schemeClr val="tx1">
                    <a:lumMod val="50000"/>
                    <a:lumOff val="50000"/>
                  </a:schemeClr>
                </a:solidFill>
                <a:effectLst/>
              </a:rPr>
              <a:t> Sibling&gt; &lt;</a:t>
            </a:r>
            <a:r>
              <a:rPr kumimoji="1" lang="en-US" altLang="ja-JP" sz="1200" b="0" kern="1200" dirty="0">
                <a:ln>
                  <a:noFill/>
                </a:ln>
                <a:solidFill>
                  <a:schemeClr val="tx1">
                    <a:lumMod val="50000"/>
                    <a:lumOff val="50000"/>
                  </a:schemeClr>
                </a:solidFill>
                <a:effectLst/>
              </a:rPr>
              <a: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a:t>
            </a:r>
            <a:r>
              <a:rPr kumimoji="1" lang="en-US" altLang="ja-JP" sz="1200" b="0" kern="1200" baseline="0" dirty="0">
                <a:ln>
                  <a:noFill/>
                </a:ln>
                <a:solidFill>
                  <a:schemeClr val="tx1">
                    <a:lumMod val="50000"/>
                    <a:lumOff val="50000"/>
                  </a:schemeClr>
                </a:solidFill>
                <a:effectLst/>
              </a:rPr>
              <a:t>&gt;</a:t>
            </a:r>
            <a:endParaRPr lang="ja-JP" altLang="ja-JP" sz="12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FB7B8351-E23D-B6FE-4BFD-8A6BDE5A110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NHL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&lt;UR-BM&gt;&lt;age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15&gt;</a:t>
            </a:r>
            <a:endParaRPr lang="ja-JP" altLang="ja-JP" sz="13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FC2B30CC-7187-04D9-0687-122364DBBCF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04400" cy="802800"/>
          </a:xfrm>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NHL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&lt;UR-BM&gt;&lt;age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9CA67B90-921D-D648-9DF1-6B163557AD6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NHL</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&lt;UR-CB&gt;&lt;age≤15&gt;</a:t>
            </a:r>
            <a:endParaRPr lang="ja-JP" altLang="ja-JP" sz="1300" dirty="0">
              <a:solidFill>
                <a:schemeClr val="tx1">
                  <a:lumMod val="50000"/>
                  <a:lumOff val="50000"/>
                </a:schemeClr>
              </a:solidFill>
              <a:effectLst/>
            </a:endParaRPr>
          </a:p>
        </p:txBody>
      </p:sp>
      <p:pic>
        <p:nvPicPr>
          <p:cNvPr id="3" name="図 2" descr="グラフィカル ユーザー インターフェイス, グラフ&#10;&#10;自動的に生成された説明">
            <a:extLst>
              <a:ext uri="{FF2B5EF4-FFF2-40B4-BE49-F238E27FC236}">
                <a16:creationId xmlns:a16="http://schemas.microsoft.com/office/drawing/2014/main" id="{0A1DC14C-57E2-3371-D95A-839D57503E6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NHL</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&lt;UR-CB&gt;&lt;age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62B329D1-21C7-0786-2F74-D9F91801BEE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Autologous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MM / PCD</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&lt;Autologous&gt;&lt;age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F07CE68A-034B-F498-8C60-42B2634ECC0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MM / PCD</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&lt;Allogeneic&gt;&lt;age</a:t>
            </a:r>
            <a:r>
              <a:rPr kumimoji="1" lang="ja-JP" altLang="ja-JP" sz="1300" b="0" kern="1200" dirty="0">
                <a:ln>
                  <a:noFill/>
                </a:ln>
                <a:solidFill>
                  <a:schemeClr val="tx1">
                    <a:lumMod val="50000"/>
                    <a:lumOff val="50000"/>
                  </a:schemeClr>
                </a:solidFill>
                <a:effectLst/>
              </a:rPr>
              <a:t>≥</a:t>
            </a:r>
            <a:r>
              <a:rPr kumimoji="1" lang="en-US" altLang="ja-JP" sz="1300" b="0" kern="1200" dirty="0">
                <a:ln>
                  <a:noFill/>
                </a:ln>
                <a:solidFill>
                  <a:schemeClr val="tx1">
                    <a:lumMod val="50000"/>
                    <a:lumOff val="50000"/>
                  </a:schemeClr>
                </a:solidFill>
                <a:effectLst/>
              </a:rPr>
              <a:t>16&gt;</a:t>
            </a:r>
            <a:endParaRPr lang="ja-JP" altLang="ja-JP" sz="13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8AE218B3-31A8-95FB-2776-2063071A970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Autologous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MM / PCD</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latin typeface="+mn-ea"/>
                <a:ea typeface="+mn-ea"/>
                <a:cs typeface="+mj-cs"/>
              </a:rPr>
              <a:t>&lt;Autologous&gt;&lt;age</a:t>
            </a:r>
            <a:r>
              <a:rPr kumimoji="1" lang="ja-JP" altLang="ja-JP" sz="1200" b="0" kern="1200" dirty="0">
                <a:ln>
                  <a:noFill/>
                </a:ln>
                <a:solidFill>
                  <a:schemeClr val="tx1">
                    <a:lumMod val="50000"/>
                    <a:lumOff val="50000"/>
                  </a:schemeClr>
                </a:solidFill>
                <a:effectLst/>
                <a:latin typeface="+mn-ea"/>
                <a:ea typeface="+mn-ea"/>
                <a:cs typeface="+mj-cs"/>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CC4F8D11-46E3-DE5A-B45C-389B9AB19E2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MM / PCD</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&lt;Allogeneic&gt;&lt;age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 折れ線グラフ&#10;&#10;自動的に生成された説明">
            <a:extLst>
              <a:ext uri="{FF2B5EF4-FFF2-40B4-BE49-F238E27FC236}">
                <a16:creationId xmlns:a16="http://schemas.microsoft.com/office/drawing/2014/main" id="{29C8313B-0375-70F4-18C7-8B9CB4598CA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AA</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&lt;Allogeneic&gt;&lt;age≤15&gt;</a:t>
            </a:r>
            <a:endParaRPr lang="ja-JP" altLang="ja-JP" sz="13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B7C4B06F-F534-49B8-60BB-BFBE2E43C65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92745-5AE0-6146-1AE6-1E95F8939CA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921652-C827-A918-10F8-98B89EC405E0}"/>
              </a:ext>
            </a:extLst>
          </p:cNvPr>
          <p:cNvSpPr>
            <a:spLocks noGrp="1"/>
          </p:cNvSpPr>
          <p:nvPr>
            <p:ph type="title"/>
          </p:nvPr>
        </p:nvSpPr>
        <p:spPr/>
        <p:txBody>
          <a:bodyPr>
            <a:normAutofit fontScale="90000"/>
          </a:bodyPr>
          <a:lstStyle/>
          <a:p>
            <a:pPr rtl="0" eaLnBrk="1" latinLnBrk="0" hangingPunct="1"/>
            <a: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t>Annual Number of Transplants</a:t>
            </a:r>
            <a:br>
              <a:rPr lang="en-US" altLang="ja-JP" spc="-100" dirty="0">
                <a:solidFill>
                  <a:schemeClr val="tx1">
                    <a:lumMod val="50000"/>
                    <a:lumOff val="50000"/>
                  </a:schemeClr>
                </a:solidFill>
                <a:effectLst/>
                <a:latin typeface="Arial" panose="020B0604020202020204" pitchFamily="34" charset="0"/>
                <a:cs typeface="Arial" panose="020B0604020202020204" pitchFamily="34" charset="0"/>
              </a:rPr>
            </a:br>
            <a:r>
              <a:rPr lang="en-US" altLang="ja-JP" dirty="0">
                <a:solidFill>
                  <a:schemeClr val="tx1">
                    <a:lumMod val="50000"/>
                    <a:lumOff val="50000"/>
                  </a:schemeClr>
                </a:solidFill>
                <a:effectLst/>
                <a:latin typeface="Arial" pitchFamily="34" charset="0"/>
                <a:ea typeface="Verdana" pitchFamily="34" charset="0"/>
                <a:cs typeface="Arial" pitchFamily="34" charset="0"/>
              </a:rPr>
              <a:t>by Recipient Age at Transplant </a:t>
            </a:r>
            <a:r>
              <a:rPr kumimoji="1" lang="en-US" altLang="ja-JP" sz="1300" b="0" kern="1200" dirty="0">
                <a:ln>
                  <a:noFill/>
                </a:ln>
                <a:solidFill>
                  <a:schemeClr val="tx1">
                    <a:lumMod val="50000"/>
                    <a:lumOff val="50000"/>
                  </a:schemeClr>
                </a:solidFill>
                <a:effectLst/>
              </a:rPr>
              <a:t>&lt;Rel-BM&gt;</a:t>
            </a:r>
            <a:endParaRPr lang="ja-JP" altLang="ja-JP" sz="1300" dirty="0">
              <a:solidFill>
                <a:schemeClr val="tx1">
                  <a:lumMod val="50000"/>
                  <a:lumOff val="50000"/>
                </a:schemeClr>
              </a:solidFill>
              <a:effectLst/>
            </a:endParaRPr>
          </a:p>
        </p:txBody>
      </p:sp>
      <p:pic>
        <p:nvPicPr>
          <p:cNvPr id="4" name="図 3" descr="グラフ&#10;&#10;自動的に生成された説明">
            <a:extLst>
              <a:ext uri="{FF2B5EF4-FFF2-40B4-BE49-F238E27FC236}">
                <a16:creationId xmlns:a16="http://schemas.microsoft.com/office/drawing/2014/main" id="{A2829F12-6346-BCD7-96D6-B6F203460AC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765576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AA</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&lt;Allogeneic&gt;&lt;age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lang="ja-JP" altLang="ja-JP" sz="12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5D77F877-7B20-BBA9-77A5-117DC9AD684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tx1">
                    <a:lumMod val="50000"/>
                    <a:lumOff val="50000"/>
                  </a:schemeClr>
                </a:solidFill>
                <a:effectLst/>
                <a:latin typeface="Arial" pitchFamily="34" charset="0"/>
                <a:cs typeface="Arial" pitchFamily="34" charset="0"/>
              </a:rPr>
              <a:t>Survival after Allogeneic Transplants </a:t>
            </a:r>
            <a:br>
              <a:rPr lang="en-US" altLang="ja-JP" spc="-100" dirty="0">
                <a:solidFill>
                  <a:schemeClr val="tx1">
                    <a:lumMod val="50000"/>
                    <a:lumOff val="50000"/>
                  </a:schemeClr>
                </a:solidFill>
                <a:effectLst/>
                <a:latin typeface="Arial" pitchFamily="34" charset="0"/>
                <a:cs typeface="Arial" pitchFamily="34" charset="0"/>
              </a:rPr>
            </a:br>
            <a:r>
              <a:rPr lang="en-US" altLang="ja-JP" spc="-100" dirty="0">
                <a:solidFill>
                  <a:schemeClr val="tx1">
                    <a:lumMod val="50000"/>
                    <a:lumOff val="50000"/>
                  </a:schemeClr>
                </a:solidFill>
                <a:effectLst/>
                <a:latin typeface="Arial" pitchFamily="34" charset="0"/>
                <a:cs typeface="Arial" pitchFamily="34" charset="0"/>
              </a:rPr>
              <a:t>for </a:t>
            </a:r>
            <a:r>
              <a:rPr lang="en-US" altLang="ja-JP" spc="-100" dirty="0">
                <a:solidFill>
                  <a:schemeClr val="tx1">
                    <a:lumMod val="50000"/>
                    <a:lumOff val="50000"/>
                  </a:schemeClr>
                </a:solidFill>
                <a:effectLst/>
                <a:latin typeface="Arial" pitchFamily="34" charset="0"/>
                <a:ea typeface="メイリオ" pitchFamily="50" charset="-128"/>
                <a:cs typeface="Arial" pitchFamily="34" charset="0"/>
              </a:rPr>
              <a:t>AA</a:t>
            </a:r>
            <a:r>
              <a:rPr lang="en-US" altLang="ja-JP" spc="-100" dirty="0">
                <a:solidFill>
                  <a:schemeClr val="tx1">
                    <a:lumMod val="50000"/>
                    <a:lumOff val="50000"/>
                  </a:schemeClr>
                </a:solidFill>
                <a:effectLst/>
                <a:latin typeface="Arial" pitchFamily="34" charset="0"/>
                <a:cs typeface="Arial" pitchFamily="34" charset="0"/>
              </a:rPr>
              <a:t>, 2013-2022</a:t>
            </a:r>
            <a:r>
              <a:rPr lang="en-US" altLang="ja-JP" sz="1300" spc="-100" dirty="0">
                <a:solidFill>
                  <a:schemeClr val="tx1">
                    <a:lumMod val="50000"/>
                    <a:lumOff val="50000"/>
                  </a:schemeClr>
                </a:solidFill>
                <a:effectLst/>
                <a:latin typeface="Arial" pitchFamily="34" charset="0"/>
                <a:cs typeface="Arial" pitchFamily="34" charset="0"/>
              </a:rPr>
              <a:t> </a:t>
            </a:r>
            <a:r>
              <a:rPr kumimoji="1" lang="en-US" altLang="ja-JP" sz="1300" b="0" kern="1200" dirty="0">
                <a:ln>
                  <a:noFill/>
                </a:ln>
                <a:solidFill>
                  <a:schemeClr val="tx1">
                    <a:lumMod val="50000"/>
                    <a:lumOff val="50000"/>
                  </a:schemeClr>
                </a:solidFill>
                <a:effectLst/>
              </a:rPr>
              <a:t>&lt;Allogeneic&gt;&lt;age≤15&gt;</a:t>
            </a:r>
            <a:endParaRPr lang="ja-JP" altLang="ja-JP" sz="1300" dirty="0">
              <a:solidFill>
                <a:schemeClr val="tx1">
                  <a:lumMod val="50000"/>
                  <a:lumOff val="50000"/>
                </a:schemeClr>
              </a:solidFill>
              <a:effectLst/>
            </a:endParaRPr>
          </a:p>
        </p:txBody>
      </p:sp>
      <p:pic>
        <p:nvPicPr>
          <p:cNvPr id="3" name="図 2" descr="グラフ&#10;&#10;自動的に生成された説明">
            <a:extLst>
              <a:ext uri="{FF2B5EF4-FFF2-40B4-BE49-F238E27FC236}">
                <a16:creationId xmlns:a16="http://schemas.microsoft.com/office/drawing/2014/main" id="{FAE4558B-D5BD-765F-6CDF-A3A4D0C8B95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dirty="0">
                <a:solidFill>
                  <a:schemeClr val="tx1">
                    <a:lumMod val="50000"/>
                    <a:lumOff val="50000"/>
                  </a:schemeClr>
                </a:solidFill>
                <a:effectLst/>
                <a:latin typeface="Arial" pitchFamily="34" charset="0"/>
                <a:cs typeface="Arial" pitchFamily="34" charset="0"/>
              </a:rPr>
              <a:t>Survival after Allogeneic Transplants </a:t>
            </a:r>
            <a:br>
              <a:rPr lang="en-US" altLang="ja-JP" sz="2500" spc="-100" dirty="0">
                <a:solidFill>
                  <a:schemeClr val="tx1">
                    <a:lumMod val="50000"/>
                    <a:lumOff val="50000"/>
                  </a:schemeClr>
                </a:solidFill>
                <a:effectLst/>
                <a:latin typeface="Arial" pitchFamily="34" charset="0"/>
                <a:cs typeface="Arial" pitchFamily="34" charset="0"/>
              </a:rPr>
            </a:br>
            <a:r>
              <a:rPr lang="en-US" altLang="ja-JP" sz="2500" spc="-100" dirty="0">
                <a:solidFill>
                  <a:schemeClr val="tx1">
                    <a:lumMod val="50000"/>
                    <a:lumOff val="50000"/>
                  </a:schemeClr>
                </a:solidFill>
                <a:effectLst/>
                <a:latin typeface="Arial" pitchFamily="34" charset="0"/>
                <a:cs typeface="Arial" pitchFamily="34" charset="0"/>
              </a:rPr>
              <a:t>for </a:t>
            </a:r>
            <a:r>
              <a:rPr lang="en-US" altLang="ja-JP" sz="2500" spc="-100" dirty="0">
                <a:solidFill>
                  <a:schemeClr val="tx1">
                    <a:lumMod val="50000"/>
                    <a:lumOff val="50000"/>
                  </a:schemeClr>
                </a:solidFill>
                <a:effectLst/>
                <a:latin typeface="Arial" pitchFamily="34" charset="0"/>
                <a:ea typeface="メイリオ" pitchFamily="50" charset="-128"/>
                <a:cs typeface="Arial" pitchFamily="34" charset="0"/>
              </a:rPr>
              <a:t>AA</a:t>
            </a:r>
            <a:r>
              <a:rPr lang="en-US" altLang="ja-JP" sz="2500" spc="-100" dirty="0">
                <a:solidFill>
                  <a:schemeClr val="tx1">
                    <a:lumMod val="50000"/>
                    <a:lumOff val="50000"/>
                  </a:schemeClr>
                </a:solidFill>
                <a:effectLst/>
                <a:latin typeface="Arial" pitchFamily="34" charset="0"/>
                <a:cs typeface="Arial" pitchFamily="34" charset="0"/>
              </a:rPr>
              <a:t>, 2013-2022</a:t>
            </a:r>
            <a:r>
              <a:rPr lang="en-US" altLang="ja-JP" sz="1200" spc="-100" dirty="0">
                <a:solidFill>
                  <a:schemeClr val="tx1">
                    <a:lumMod val="50000"/>
                    <a:lumOff val="50000"/>
                  </a:schemeClr>
                </a:solidFill>
                <a:effectLst/>
                <a:latin typeface="Arial" pitchFamily="34" charset="0"/>
                <a:cs typeface="Arial" pitchFamily="34" charset="0"/>
              </a:rPr>
              <a:t> </a:t>
            </a:r>
            <a:r>
              <a:rPr kumimoji="1" lang="en-US" altLang="ja-JP" sz="1200" b="0" kern="1200" dirty="0">
                <a:ln>
                  <a:noFill/>
                </a:ln>
                <a:solidFill>
                  <a:schemeClr val="tx1">
                    <a:lumMod val="50000"/>
                    <a:lumOff val="50000"/>
                  </a:schemeClr>
                </a:solidFill>
                <a:effectLst/>
              </a:rPr>
              <a:t>&lt;Allogeneic&gt;&lt;age</a:t>
            </a:r>
            <a:r>
              <a:rPr kumimoji="1" lang="ja-JP" altLang="ja-JP" sz="1200" b="0" kern="1200" dirty="0">
                <a:ln>
                  <a:noFill/>
                </a:ln>
                <a:solidFill>
                  <a:schemeClr val="tx1">
                    <a:lumMod val="50000"/>
                    <a:lumOff val="50000"/>
                  </a:schemeClr>
                </a:solidFill>
                <a:effectLst/>
              </a:rPr>
              <a:t>≥</a:t>
            </a:r>
            <a:r>
              <a:rPr kumimoji="1" lang="en-US" altLang="ja-JP" sz="1200" b="0" kern="1200" dirty="0">
                <a:ln>
                  <a:noFill/>
                </a:ln>
                <a:solidFill>
                  <a:schemeClr val="tx1">
                    <a:lumMod val="50000"/>
                    <a:lumOff val="50000"/>
                  </a:schemeClr>
                </a:solidFill>
                <a:effectLst/>
              </a:rPr>
              <a:t>16&gt;</a:t>
            </a:r>
            <a:endParaRPr kumimoji="1" lang="ja-JP" altLang="ja-JP" sz="1200" b="1" i="0" kern="1200" spc="0" baseline="0" dirty="0">
              <a:solidFill>
                <a:schemeClr val="tx1">
                  <a:lumMod val="50000"/>
                  <a:lumOff val="50000"/>
                </a:schemeClr>
              </a:solidFill>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E475EDD0-DEEE-6A98-A8D6-C320C6C9A26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bg1">
              <a:lumMod val="50000"/>
            </a:schemeClr>
          </a:solidFill>
        </a:ln>
        <a:effectLst/>
      </a:spPr>
      <a:bodyPr lIns="0" tIns="36000" rIns="0" bIns="0" rtlCol="0" anchor="ctr"/>
      <a:lstStyle>
        <a:defPPr marL="0" marR="0" indent="0" algn="l" defTabSz="914400" rtl="0" eaLnBrk="1" fontAlgn="auto" latinLnBrk="0" hangingPunct="1">
          <a:lnSpc>
            <a:spcPct val="100000"/>
          </a:lnSpc>
          <a:spcBef>
            <a:spcPct val="0"/>
          </a:spcBef>
          <a:spcAft>
            <a:spcPts val="0"/>
          </a:spcAft>
          <a:buClrTx/>
          <a:buSzTx/>
          <a:buFontTx/>
          <a:buNone/>
          <a:tabLst/>
          <a:defRPr sz="1400" dirty="0" smtClean="0">
            <a:solidFill>
              <a:schemeClr val="accent1">
                <a:lumMod val="60000"/>
                <a:lumOff val="40000"/>
              </a:schemeClr>
            </a:solidFill>
            <a:latin typeface="Meiryo UI" panose="020B0604030504040204" pitchFamily="50" charset="-128"/>
            <a:ea typeface="Meiryo UI" panose="020B0604030504040204" pitchFamily="50" charset="-128"/>
            <a:cs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85704</TotalTime>
  <Words>11991</Words>
  <Application>Microsoft Office PowerPoint</Application>
  <PresentationFormat>画面に合わせる (4:3)</PresentationFormat>
  <Paragraphs>686</Paragraphs>
  <Slides>92</Slides>
  <Notes>92</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92</vt:i4>
      </vt:variant>
    </vt:vector>
  </HeadingPairs>
  <TitlesOfParts>
    <vt:vector size="103" baseType="lpstr">
      <vt:lpstr>Arial Unicode MS</vt:lpstr>
      <vt:lpstr>HGP明朝E</vt:lpstr>
      <vt:lpstr>ＭＳ ゴシック</vt:lpstr>
      <vt:lpstr>UD デジタル 教科書体 NK-R</vt:lpstr>
      <vt:lpstr>メイリオ</vt:lpstr>
      <vt:lpstr>Arial</vt:lpstr>
      <vt:lpstr>Cambria</vt:lpstr>
      <vt:lpstr>Consolas</vt:lpstr>
      <vt:lpstr>Constantia</vt:lpstr>
      <vt:lpstr>Wingdings 2</vt:lpstr>
      <vt:lpstr>1_リゾート</vt:lpstr>
      <vt:lpstr>Hematopoietic Cell Transplantation in Japan 2023 Summary Slides</vt:lpstr>
      <vt:lpstr>Table of contents</vt:lpstr>
      <vt:lpstr>Introduction</vt:lpstr>
      <vt:lpstr>Annual Number of Transplants by Transplant Type</vt:lpstr>
      <vt:lpstr>Annual Number of Transplants by Donor Type and Stem Cell Sources  &lt;Autologous&gt;</vt:lpstr>
      <vt:lpstr>Annual Number of Transplants by Donor Type and Stem Cell Sources &lt;Allogeneic&gt;</vt:lpstr>
      <vt:lpstr>Annual Number of Transplants by Recipient Age at Transplant &lt;Autologous&gt;</vt:lpstr>
      <vt:lpstr>Annual Number of Transplants by Recipient Age at Transplant &lt;Allogeneic&gt;</vt:lpstr>
      <vt:lpstr>Annual Number of Transplants by Recipient Age at Transplant &lt;Rel-BM&gt;</vt:lpstr>
      <vt:lpstr>Annual Number of Transplants by Recipient Age at Transplant &lt;Rel-PB&gt;</vt:lpstr>
      <vt:lpstr>Annual Number of Transplants by Recipient Age at Transplant &lt;UR-BM&gt;</vt:lpstr>
      <vt:lpstr>Annual Number of Transplants by Recipient Age at Transplant &lt;UR-PB&gt;</vt:lpstr>
      <vt:lpstr>Annual Number of Transplants by Recipient Age at Transplant &lt;UR-CB&gt;</vt:lpstr>
      <vt:lpstr>Annual Number of Transplants by Recipient Age at Transplant &lt;Leukemia&gt;</vt:lpstr>
      <vt:lpstr>Annual Number of Transplants by Recipient Age at Transplant &lt;Malignant Lymphoma&gt;</vt:lpstr>
      <vt:lpstr>Indications for Hematopoietic Stem Cell  Transplants by Transplant type &lt;age 0-15&gt;</vt:lpstr>
      <vt:lpstr>Indications for Hematopoietic Stem Cell  Transplants by Transplant type &lt;age ≥16&gt;</vt:lpstr>
      <vt:lpstr>Annual Number of Transplants Trend of Main Disease &lt;Autologous&gt;&lt;age 0-15&gt;</vt:lpstr>
      <vt:lpstr>Annual Number of Transplants Trend of Main Disease &lt;Allogeneic&gt;&lt;age≤15&gt;</vt:lpstr>
      <vt:lpstr>Annual Number of Transplants Trend of Main Disease &lt;Autologous&gt;&lt;age≥16&gt;</vt:lpstr>
      <vt:lpstr>Annual Number of Transplants Trend of Main Disease &lt;Allogeneic&gt;&lt;age≥16&gt;</vt:lpstr>
      <vt:lpstr>Annual Number of Transplants Ratio of the Number of Stem Cell Sources &lt;Autologous&gt;&lt;age≤15&gt;</vt:lpstr>
      <vt:lpstr>Annual Number of Transplants Ratio of the Number of Stem Cell Sources &lt;Autologous&gt;&lt;age≥16&gt;</vt:lpstr>
      <vt:lpstr>Annual Number of Transplants Ratio of the Number of Stem Cell Sources &lt;Allogeneic&gt;&lt;age≤15&gt;</vt:lpstr>
      <vt:lpstr>Annual Number of Transplants Ratio of the Number of Stem Cell Sources &lt;Allogeneic&gt;&lt;age≥16&gt;</vt:lpstr>
      <vt:lpstr>Annual Number of Transplants  Ratio of the Number of Stem Cell Sources &lt;Unrelated donors&gt;&lt;age≤15&gt;</vt:lpstr>
      <vt:lpstr>Annual Number of Transplants  Ratio of the Number of Stem Cell Sources &lt;Unrelated donors&gt;&lt;age≥16&gt;</vt:lpstr>
      <vt:lpstr>Annual Number of Transplants by Donor Type and Stem Cell Sources &lt;Allogeneic&gt; &lt;age≤15&gt;</vt:lpstr>
      <vt:lpstr>Annual Number of Transplants by Donor Type and Stem Cell Sources &lt;Allogeneic&gt; &lt;age 16-50&gt;</vt:lpstr>
      <vt:lpstr>Annual Number of Transplants by Donor Type and Stem Cell Sources &lt;Allogeneic&gt; &lt;age≥51&gt;</vt:lpstr>
      <vt:lpstr>Trend in the Number of Transplants Proportion of the Advanced Risk Group of Patients with Leukemia</vt:lpstr>
      <vt:lpstr>Trend in the Number of Transplants Proportion of the Reduced Intensity Conditioning (RIC) Regimen</vt:lpstr>
      <vt:lpstr>Annual Number of Transplants by Donor Type ( HLA-matched / HLA-non-id relative ) &lt;Allogeneic&gt;&lt;Related donors&gt;</vt:lpstr>
      <vt:lpstr>100-day Survival by Year of Transplants, Donor, and Age &lt;Autologous/Allogeneic&gt;</vt:lpstr>
      <vt:lpstr>One-year Survival by Year of Transplants, Donor, and Age &lt;Autologous/Allogeneic&gt;</vt:lpstr>
      <vt:lpstr>100-day Survival by Year Transplants, Donor, and Stem Cell Sources &lt;Allogeneic&gt;&lt;age&lt;50&gt;</vt:lpstr>
      <vt:lpstr>One-year Survival by Year Transplants, Donor, and Stem Cell Sources &lt;Allogeneic&gt;&lt;age&lt;50&gt;</vt:lpstr>
      <vt:lpstr>100-day Survival by Year Transplants, Donor, and Stem Cell Sources &lt;Allogeneic&gt;&lt;age≥50&gt;</vt:lpstr>
      <vt:lpstr>One-year Survival by Year Transplants, Donor, and Stem Cell Sources &lt;Allogeneic&gt;&lt;age≥50&gt;</vt:lpstr>
      <vt:lpstr>100-day Survival by Year of Transplants, Disease Status, and Age ( AML / ALL / CML / MDS ) </vt:lpstr>
      <vt:lpstr>One-year Survival by Year of Transplants, Disease Status, and Age ( AML / ALL / CML /MDS ) </vt:lpstr>
      <vt:lpstr>Survival after Transplants by Transplant Type, 1991-2022</vt:lpstr>
      <vt:lpstr>Survival after Transplants by Donor Type and Stem Cell Sources, 1991-2022</vt:lpstr>
      <vt:lpstr>Survival after Transplants  for Leukemia, 1991-2022</vt:lpstr>
      <vt:lpstr>Survival after Transplants  for Malignant Lymphoma and MM/PCD, 1991-2022</vt:lpstr>
      <vt:lpstr>Survival after Autologous Transplants  for Acute Leukemia, 1991-2022 &lt;Autologous&gt;</vt:lpstr>
      <vt:lpstr>Survival after Autologous Transplants  for Malignant Lymphoma, 1991-2022 &lt;Autologous&gt;</vt:lpstr>
      <vt:lpstr>Survival after Autologous Transplants  for MM/PCD, 1991-2022 &lt;Autologous&gt;&lt;age≥16&gt;</vt:lpstr>
      <vt:lpstr>Survival after Allogeneic Transplants  for AML, 2013-2022 &lt;Allogeneic&gt;&lt;age≤15&gt;</vt:lpstr>
      <vt:lpstr>Survival after Allogeneic Transplants  for AML, 2013-2022 &lt;Allogeneic&gt;&lt;age≥16&gt;</vt:lpstr>
      <vt:lpstr>Survival after Allogeneic Transplants  for AML, 2013-2022 &lt;HLA-identical Sibling&gt; &lt;age≤15&gt;</vt:lpstr>
      <vt:lpstr>Survival after Allogeneic Transplants  for AML, 2013-2022 &lt;HLA-identical Sibling&gt; &lt;age≥16&gt;</vt:lpstr>
      <vt:lpstr>Survival after Allogeneic Transplants  for AML, 2013-2022 &lt;UR-BM&gt;&lt;age≤15&gt;</vt:lpstr>
      <vt:lpstr>Survival after Allogeneic Transplants  for AML, 2013-2022 &lt;UR-BM&gt;&lt;age≥16&gt;</vt:lpstr>
      <vt:lpstr>Survival after Allogeneic Transplants  for AML, 2013-2022 &lt;UR-CB&gt;&lt;age≤15&gt;</vt:lpstr>
      <vt:lpstr>Survival after Allogeneic Transplants  for AML, 2013-2022 &lt;UR-CB&gt;&lt;age≥16&gt;</vt:lpstr>
      <vt:lpstr>Survival after Allogeneic Transplants  for ALL, 2013-2022 &lt;Allogeneic&gt;&lt;age≤15&gt;</vt:lpstr>
      <vt:lpstr>Survival after Allogeneic Transplants  for ALL, 2013-2022 &lt;Allogeneic&gt;&lt;age≥16&gt;</vt:lpstr>
      <vt:lpstr>Survival after Allogeneic Transplants  for ALL, 2013-2022 &lt;HLA-identical Sibling&gt; &lt;age≤15&gt;</vt:lpstr>
      <vt:lpstr>Survival after Allogeneic Transplants  for ALL, 2013-2022 &lt;HLA-identical Sibling&gt; &lt;age≥16&gt;</vt:lpstr>
      <vt:lpstr>Survival after Allogeneic Transplants  for ALL, 2013-2022 &lt;UR-BM&gt;&lt;age≤15&gt;</vt:lpstr>
      <vt:lpstr>Survival after Allogeneic Transplants  for ALL, 2013-2022 &lt;UR-BM&gt;&lt;age≥16&gt;</vt:lpstr>
      <vt:lpstr>Survival after Allogeneic Transplants  for ALL, 2013-2022 &lt;UR-CB&gt;&lt;age≤15&gt;</vt:lpstr>
      <vt:lpstr>Survival after Allogeneic Transplants  for ALL, 2013-2022 &lt;UR-CB&gt;&lt;age≥16&gt;</vt:lpstr>
      <vt:lpstr>Survival after Allogeneic Transplants  for CML, 2013-2022 &lt;Allogeneic&gt;&lt;age≤15&gt;</vt:lpstr>
      <vt:lpstr>Survival after Allogeneic Transplants  for CML, 2013-2022 &lt;Allogeneic&gt;&lt;age≥16&gt;</vt:lpstr>
      <vt:lpstr>Survival after Allogeneic Transplants  for CML, 2013-2022 &lt;HLA-identical Sibling&gt; &lt;age≥16&gt;</vt:lpstr>
      <vt:lpstr>Survival after Allogeneic Transplants  for CML, 2013-2022 &lt;UR-BM&gt;&lt;age≥16&gt;</vt:lpstr>
      <vt:lpstr>Survival after Allogeneic Transplants  for CML, 2013-2022 &lt;UR-CB&gt;&lt;age≥16&gt;</vt:lpstr>
      <vt:lpstr>Survival after Allogeneic Transplants  for MDS, 2013-2022 &lt;Allogeneic&gt;&lt;age≤15&gt;</vt:lpstr>
      <vt:lpstr>Survival after Allogeneic Transplants  for MDS, 2013-2022 &lt;Allogeneic&gt;&lt;age≥16&gt;</vt:lpstr>
      <vt:lpstr>Survival after Allogeneic Transplants  for MDS, 2013-2022 &lt;HLA-identical Sibling&gt; &lt;age≤15&gt;</vt:lpstr>
      <vt:lpstr>Survival after Allogeneic Transplants  for MDS, 2013-2022 &lt;HLA-identical Sibling&gt; &lt;age≥16&gt;</vt:lpstr>
      <vt:lpstr>Survival after Allogeneic Transplants  for MDS, 2013-2022 &lt;UR-BM&gt;&lt;age≤15&gt;</vt:lpstr>
      <vt:lpstr>Survival after Allogeneic Transplants  for MDS, 2013-2022 &lt;UR-BM&gt;&lt;age≥16&gt;</vt:lpstr>
      <vt:lpstr>Survival after Allogeneic Transplants  for MDS, 2013-2022 &lt;UR-CB&gt;&lt;age≤15&gt;</vt:lpstr>
      <vt:lpstr>Survival after Allogeneic Transplants  for MDS, 2013-2022 &lt;UR-CB&gt;&lt;age≥16&gt;</vt:lpstr>
      <vt:lpstr>Survival after Allogeneic Transplants  for NHL, 2013-2022 &lt;Allogeneic&gt;&lt;age≤15&gt;</vt:lpstr>
      <vt:lpstr>Survival after Allogeneic Transplants  for NHL, 2013-2022 &lt;Allogeneic&gt;&lt;age≥16&gt;</vt:lpstr>
      <vt:lpstr>Survival after Allogeneic Transplants  for NHL, 2013-2022 &lt;HLA-identical Sibling&gt; &lt;age≥16&gt;</vt:lpstr>
      <vt:lpstr>Survival after Allogeneic Transplants  for NHL, 2013-2022 &lt;UR-BM&gt;&lt;age≤15&gt;</vt:lpstr>
      <vt:lpstr>Survival after Allogeneic Transplants  for NHL, 2013-2022 &lt;UR-BM&gt;&lt;age≥16&gt;</vt:lpstr>
      <vt:lpstr>Survival after Allogeneic Transplants  for NHL, 2013-2022 &lt;UR-CB&gt;&lt;age≤15&gt;</vt:lpstr>
      <vt:lpstr>Survival after Allogeneic Transplants  for NHL, 2013-2022 &lt;UR-CB&gt;&lt;age≥16&gt;</vt:lpstr>
      <vt:lpstr>Survival after Autologous Transplants  for MM / PCD, 2013-2022 &lt;Autologous&gt;&lt;age≥16&gt;</vt:lpstr>
      <vt:lpstr>Survival after Allogeneic Transplants  for MM / PCD, 2013-2022 &lt;Allogeneic&gt;&lt;age≥16&gt;</vt:lpstr>
      <vt:lpstr>Survival after Autologous Transplants  for MM / PCD, 2013-2022 &lt;Autologous&gt;&lt;age≥16&gt;</vt:lpstr>
      <vt:lpstr>Survival after Allogeneic Transplants  for MM / PCD, 2013-2022 &lt;Allogeneic&gt;&lt;age≥16&gt;</vt:lpstr>
      <vt:lpstr>Survival after Allogeneic Transplants  for AA, 2013-2022 &lt;Allogeneic&gt;&lt;age≤15&gt;</vt:lpstr>
      <vt:lpstr>Survival after Allogeneic Transplants  for AA, 2013-2022 &lt;Allogeneic&gt;&lt;age≥16&gt;</vt:lpstr>
      <vt:lpstr>Survival after Allogeneic Transplants  for AA, 2013-2022 &lt;Allogeneic&gt;&lt;age≤15&gt;</vt:lpstr>
      <vt:lpstr>Survival after Allogeneic Transplants  for AA, 2013-2022 &lt;Allogeneic&gt;&lt;age≥16&gt;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JDCHCT_STAT_K</cp:lastModifiedBy>
  <cp:revision>5397</cp:revision>
  <cp:lastPrinted>2024-03-15T08:47:40Z</cp:lastPrinted>
  <dcterms:created xsi:type="dcterms:W3CDTF">2010-11-02T16:02:47Z</dcterms:created>
  <dcterms:modified xsi:type="dcterms:W3CDTF">2024-03-21T01:49:07Z</dcterms:modified>
</cp:coreProperties>
</file>