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 id="2147483738" r:id="rId2"/>
  </p:sldMasterIdLst>
  <p:notesMasterIdLst>
    <p:notesMasterId r:id="rId99"/>
  </p:notesMasterIdLst>
  <p:handoutMasterIdLst>
    <p:handoutMasterId r:id="rId100"/>
  </p:handoutMasterIdLst>
  <p:sldIdLst>
    <p:sldId id="535" r:id="rId3"/>
    <p:sldId id="921" r:id="rId4"/>
    <p:sldId id="875" r:id="rId5"/>
    <p:sldId id="927" r:id="rId6"/>
    <p:sldId id="882" r:id="rId7"/>
    <p:sldId id="911" r:id="rId8"/>
    <p:sldId id="909" r:id="rId9"/>
    <p:sldId id="910" r:id="rId10"/>
    <p:sldId id="877" r:id="rId11"/>
    <p:sldId id="884" r:id="rId12"/>
    <p:sldId id="885" r:id="rId13"/>
    <p:sldId id="886" r:id="rId14"/>
    <p:sldId id="895" r:id="rId15"/>
    <p:sldId id="672" r:id="rId16"/>
    <p:sldId id="887" r:id="rId17"/>
    <p:sldId id="888" r:id="rId18"/>
    <p:sldId id="788" r:id="rId19"/>
    <p:sldId id="789" r:id="rId20"/>
    <p:sldId id="790" r:id="rId21"/>
    <p:sldId id="791" r:id="rId22"/>
    <p:sldId id="684" r:id="rId23"/>
    <p:sldId id="799" r:id="rId24"/>
    <p:sldId id="889" r:id="rId25"/>
    <p:sldId id="890" r:id="rId26"/>
    <p:sldId id="891" r:id="rId27"/>
    <p:sldId id="892" r:id="rId28"/>
    <p:sldId id="893" r:id="rId29"/>
    <p:sldId id="894" r:id="rId30"/>
    <p:sldId id="810" r:id="rId31"/>
    <p:sldId id="794" r:id="rId32"/>
    <p:sldId id="795" r:id="rId33"/>
    <p:sldId id="862" r:id="rId34"/>
    <p:sldId id="863" r:id="rId35"/>
    <p:sldId id="536" r:id="rId36"/>
    <p:sldId id="775" r:id="rId37"/>
    <p:sldId id="865" r:id="rId38"/>
    <p:sldId id="782" r:id="rId39"/>
    <p:sldId id="879" r:id="rId40"/>
    <p:sldId id="783" r:id="rId41"/>
    <p:sldId id="914" r:id="rId42"/>
    <p:sldId id="767" r:id="rId43"/>
    <p:sldId id="915" r:id="rId44"/>
    <p:sldId id="797" r:id="rId45"/>
    <p:sldId id="798" r:id="rId46"/>
    <p:sldId id="692" r:id="rId47"/>
    <p:sldId id="552" r:id="rId48"/>
    <p:sldId id="699" r:id="rId49"/>
    <p:sldId id="554" r:id="rId50"/>
    <p:sldId id="555" r:id="rId51"/>
    <p:sldId id="556" r:id="rId52"/>
    <p:sldId id="557" r:id="rId53"/>
    <p:sldId id="705" r:id="rId54"/>
    <p:sldId id="707" r:id="rId55"/>
    <p:sldId id="708" r:id="rId56"/>
    <p:sldId id="709" r:id="rId57"/>
    <p:sldId id="710" r:id="rId58"/>
    <p:sldId id="711" r:id="rId59"/>
    <p:sldId id="558" r:id="rId60"/>
    <p:sldId id="559" r:id="rId61"/>
    <p:sldId id="713" r:id="rId62"/>
    <p:sldId id="714" r:id="rId63"/>
    <p:sldId id="715" r:id="rId64"/>
    <p:sldId id="716" r:id="rId65"/>
    <p:sldId id="717" r:id="rId66"/>
    <p:sldId id="718" r:id="rId67"/>
    <p:sldId id="722" r:id="rId68"/>
    <p:sldId id="723" r:id="rId69"/>
    <p:sldId id="725" r:id="rId70"/>
    <p:sldId id="727" r:id="rId71"/>
    <p:sldId id="729" r:id="rId72"/>
    <p:sldId id="731" r:id="rId73"/>
    <p:sldId id="563" r:id="rId74"/>
    <p:sldId id="733" r:id="rId75"/>
    <p:sldId id="734" r:id="rId76"/>
    <p:sldId id="735" r:id="rId77"/>
    <p:sldId id="736" r:id="rId78"/>
    <p:sldId id="737" r:id="rId79"/>
    <p:sldId id="738" r:id="rId80"/>
    <p:sldId id="740" r:id="rId81"/>
    <p:sldId id="741" r:id="rId82"/>
    <p:sldId id="744" r:id="rId83"/>
    <p:sldId id="745" r:id="rId84"/>
    <p:sldId id="746" r:id="rId85"/>
    <p:sldId id="747" r:id="rId86"/>
    <p:sldId id="748" r:id="rId87"/>
    <p:sldId id="750" r:id="rId88"/>
    <p:sldId id="923" r:id="rId89"/>
    <p:sldId id="924" r:id="rId90"/>
    <p:sldId id="925" r:id="rId91"/>
    <p:sldId id="916" r:id="rId92"/>
    <p:sldId id="917" r:id="rId93"/>
    <p:sldId id="918" r:id="rId94"/>
    <p:sldId id="805" r:id="rId95"/>
    <p:sldId id="806" r:id="rId96"/>
    <p:sldId id="807" r:id="rId97"/>
    <p:sldId id="808" r:id="rId98"/>
  </p:sldIdLst>
  <p:sldSz cx="12192000" cy="6858000"/>
  <p:notesSz cx="9866313" cy="673576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既定のセクション" id="{1417789B-8976-4F77-A824-1089AE83DEE8}">
          <p14:sldIdLst>
            <p14:sldId id="535"/>
          </p14:sldIdLst>
        </p14:section>
        <p14:section name="Table of contents" id="{47EEBBD7-DD64-4D78-A581-63759DC11FD5}">
          <p14:sldIdLst>
            <p14:sldId id="921"/>
          </p14:sldIdLst>
        </p14:section>
        <p14:section name="Introduction" id="{5BF360AB-4E08-4116-97E4-3F6A088FF8A3}">
          <p14:sldIdLst>
            <p14:sldId id="875"/>
          </p14:sldIdLst>
        </p14:section>
        <p14:section name="Subjects for analyses" id="{D1E60136-02BE-446B-8B46-EFE3CCFF52B8}">
          <p14:sldIdLst>
            <p14:sldId id="927"/>
          </p14:sldIdLst>
        </p14:section>
        <p14:section name="Number of HCTs" id="{CA9079F1-0AEA-4976-846C-93DDB8217FAE}">
          <p14:sldIdLst>
            <p14:sldId id="882"/>
            <p14:sldId id="911"/>
            <p14:sldId id="909"/>
            <p14:sldId id="910"/>
            <p14:sldId id="877"/>
            <p14:sldId id="884"/>
            <p14:sldId id="885"/>
            <p14:sldId id="886"/>
            <p14:sldId id="895"/>
            <p14:sldId id="672"/>
            <p14:sldId id="887"/>
            <p14:sldId id="888"/>
            <p14:sldId id="788"/>
            <p14:sldId id="789"/>
            <p14:sldId id="790"/>
            <p14:sldId id="791"/>
            <p14:sldId id="684"/>
            <p14:sldId id="799"/>
            <p14:sldId id="889"/>
            <p14:sldId id="890"/>
            <p14:sldId id="891"/>
            <p14:sldId id="892"/>
            <p14:sldId id="893"/>
            <p14:sldId id="894"/>
            <p14:sldId id="810"/>
            <p14:sldId id="794"/>
            <p14:sldId id="795"/>
            <p14:sldId id="862"/>
            <p14:sldId id="863"/>
            <p14:sldId id="536"/>
          </p14:sldIdLst>
        </p14:section>
        <p14:section name="100-day / One-year Survival after HCTs" id="{4C544E8C-7EE8-48B3-AAF9-DDDEDB11FA4D}">
          <p14:sldIdLst>
            <p14:sldId id="775"/>
            <p14:sldId id="865"/>
            <p14:sldId id="782"/>
            <p14:sldId id="879"/>
            <p14:sldId id="783"/>
            <p14:sldId id="914"/>
            <p14:sldId id="767"/>
            <p14:sldId id="915"/>
          </p14:sldIdLst>
        </p14:section>
        <p14:section name="Survival Outcomes" id="{9778EB37-42AB-4846-9D46-B76363850698}">
          <p14:sldIdLst>
            <p14:sldId id="797"/>
            <p14:sldId id="798"/>
            <p14:sldId id="692"/>
            <p14:sldId id="552"/>
            <p14:sldId id="699"/>
            <p14:sldId id="554"/>
            <p14:sldId id="555"/>
          </p14:sldIdLst>
        </p14:section>
        <p14:section name="Survival Outcomes – AML" id="{6CEC718C-31B1-4C8D-890A-BD6C8C657AC8}">
          <p14:sldIdLst>
            <p14:sldId id="556"/>
            <p14:sldId id="557"/>
            <p14:sldId id="705"/>
            <p14:sldId id="707"/>
            <p14:sldId id="708"/>
            <p14:sldId id="709"/>
            <p14:sldId id="710"/>
            <p14:sldId id="711"/>
          </p14:sldIdLst>
        </p14:section>
        <p14:section name="Survival Outcomes – ALL" id="{23171305-E11C-41E3-BB03-FCC4809F6C85}">
          <p14:sldIdLst>
            <p14:sldId id="558"/>
            <p14:sldId id="559"/>
            <p14:sldId id="713"/>
            <p14:sldId id="714"/>
            <p14:sldId id="715"/>
            <p14:sldId id="716"/>
            <p14:sldId id="717"/>
            <p14:sldId id="718"/>
          </p14:sldIdLst>
        </p14:section>
        <p14:section name="Survival Outcomes – CML" id="{8E5DF6A0-6C1B-466A-BCE7-D4C3CF8888B7}">
          <p14:sldIdLst>
            <p14:sldId id="722"/>
            <p14:sldId id="723"/>
            <p14:sldId id="725"/>
            <p14:sldId id="727"/>
            <p14:sldId id="729"/>
          </p14:sldIdLst>
        </p14:section>
        <p14:section name="Survival Outcomes – MDS" id="{3683D4A5-703F-49B3-8B7C-1DA5AF3328FD}">
          <p14:sldIdLst>
            <p14:sldId id="731"/>
            <p14:sldId id="563"/>
            <p14:sldId id="733"/>
            <p14:sldId id="734"/>
            <p14:sldId id="735"/>
            <p14:sldId id="736"/>
            <p14:sldId id="737"/>
            <p14:sldId id="738"/>
          </p14:sldIdLst>
        </p14:section>
        <p14:section name="Survival Outcomes – NHL" id="{964CA49A-CD4B-4720-9139-2C0D2C032C3F}">
          <p14:sldIdLst>
            <p14:sldId id="740"/>
            <p14:sldId id="741"/>
            <p14:sldId id="744"/>
            <p14:sldId id="745"/>
            <p14:sldId id="746"/>
            <p14:sldId id="747"/>
            <p14:sldId id="748"/>
          </p14:sldIdLst>
        </p14:section>
        <p14:section name="Survival Outcomes – MM/PCD" id="{B03BE971-E1ED-4593-BD18-4C18BA7B31B3}">
          <p14:sldIdLst>
            <p14:sldId id="750"/>
            <p14:sldId id="923"/>
            <p14:sldId id="924"/>
            <p14:sldId id="925"/>
            <p14:sldId id="916"/>
            <p14:sldId id="917"/>
            <p14:sldId id="918"/>
          </p14:sldIdLst>
        </p14:section>
        <p14:section name="Survival Outcomes – AA" id="{2D14CD12-3E7F-4319-AFAE-939981FED227}">
          <p14:sldIdLst>
            <p14:sldId id="805"/>
            <p14:sldId id="806"/>
            <p14:sldId id="807"/>
            <p14:sldId id="808"/>
          </p14:sldIdLst>
        </p14:section>
      </p14:sectionLst>
    </p:ex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1448" userDrawn="1">
          <p15:clr>
            <a:srgbClr val="A4A3A4"/>
          </p15:clr>
        </p15:guide>
        <p15:guide id="2" pos="4551" userDrawn="1">
          <p15:clr>
            <a:srgbClr val="A4A3A4"/>
          </p15:clr>
        </p15:guide>
        <p15:guide id="3" orient="horz" pos="2122" userDrawn="1">
          <p15:clr>
            <a:srgbClr val="A4A3A4"/>
          </p15:clr>
        </p15:guide>
        <p15:guide id="4" pos="310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9AA1"/>
    <a:srgbClr val="058A91"/>
    <a:srgbClr val="058E95"/>
    <a:srgbClr val="FF9900"/>
    <a:srgbClr val="599545"/>
    <a:srgbClr val="99CCE1"/>
    <a:srgbClr val="90D050"/>
    <a:srgbClr val="0033CC"/>
    <a:srgbClr val="88CEC7"/>
    <a:srgbClr val="B0DF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85" autoAdjust="0"/>
    <p:restoredTop sz="86410" autoAdjust="0"/>
  </p:normalViewPr>
  <p:slideViewPr>
    <p:cSldViewPr snapToGrid="0" snapToObjects="1">
      <p:cViewPr varScale="1">
        <p:scale>
          <a:sx n="62" d="100"/>
          <a:sy n="62" d="100"/>
        </p:scale>
        <p:origin x="96" y="804"/>
      </p:cViewPr>
      <p:guideLst>
        <p:guide orient="horz" pos="2183"/>
        <p:guide pos="3840"/>
      </p:guideLst>
    </p:cSldViewPr>
  </p:slideViewPr>
  <p:outlineViewPr>
    <p:cViewPr>
      <p:scale>
        <a:sx n="25" d="100"/>
        <a:sy n="25" d="100"/>
      </p:scale>
      <p:origin x="0" y="0"/>
    </p:cViewPr>
    <p:sldLst>
      <p:sld r:id="rId1" collapse="1"/>
    </p:sldLst>
  </p:outlineViewPr>
  <p:notesTextViewPr>
    <p:cViewPr>
      <p:scale>
        <a:sx n="100" d="100"/>
        <a:sy n="100" d="100"/>
      </p:scale>
      <p:origin x="0" y="0"/>
    </p:cViewPr>
  </p:notesTextViewPr>
  <p:sorterViewPr>
    <p:cViewPr>
      <p:scale>
        <a:sx n="100" d="100"/>
        <a:sy n="100" d="100"/>
      </p:scale>
      <p:origin x="0" y="-23460"/>
    </p:cViewPr>
  </p:sorterViewPr>
  <p:notesViewPr>
    <p:cSldViewPr snapToGrid="0" snapToObjects="1">
      <p:cViewPr varScale="1">
        <p:scale>
          <a:sx n="104" d="100"/>
          <a:sy n="104" d="100"/>
        </p:scale>
        <p:origin x="534" y="96"/>
      </p:cViewPr>
      <p:guideLst>
        <p:guide orient="horz" pos="1448"/>
        <p:guide pos="4551"/>
        <p:guide orient="horz" pos="2122"/>
        <p:guide pos="310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8BF0B-C132-4AF9-8411-2453CFE9AB4F}" type="doc">
      <dgm:prSet loTypeId="urn:microsoft.com/office/officeart/2005/8/layout/hierarchy2" loCatId="hierarchy" qsTypeId="urn:microsoft.com/office/officeart/2005/8/quickstyle/simple1" qsCatId="simple" csTypeId="urn:microsoft.com/office/officeart/2005/8/colors/accent2_3" csCatId="accent2" phldr="1"/>
      <dgm:spPr/>
      <dgm:t>
        <a:bodyPr/>
        <a:lstStyle/>
        <a:p>
          <a:endParaRPr kumimoji="1" lang="ja-JP" altLang="en-US"/>
        </a:p>
      </dgm:t>
    </dgm:pt>
    <dgm:pt modelId="{A1485D54-1D7A-45A8-94CC-CC7E155A3662}" type="pres">
      <dgm:prSet presAssocID="{41A8BF0B-C132-4AF9-8411-2453CFE9AB4F}" presName="diagram" presStyleCnt="0">
        <dgm:presLayoutVars>
          <dgm:chPref val="1"/>
          <dgm:dir/>
          <dgm:animOne val="branch"/>
          <dgm:animLvl val="lvl"/>
          <dgm:resizeHandles val="exact"/>
        </dgm:presLayoutVars>
      </dgm:prSet>
      <dgm:spPr/>
    </dgm:pt>
  </dgm:ptLst>
  <dgm:cxnLst>
    <dgm:cxn modelId="{5F23A578-C1FB-4522-8F84-33558013077A}" type="presOf" srcId="{41A8BF0B-C132-4AF9-8411-2453CFE9AB4F}" destId="{A1485D54-1D7A-45A8-94CC-CC7E155A3662}" srcOrd="0" destOrd="0" presId="urn:microsoft.com/office/officeart/2005/8/layout/hierarchy2"/>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6" y="3"/>
            <a:ext cx="4275403" cy="336788"/>
          </a:xfrm>
          <a:prstGeom prst="rect">
            <a:avLst/>
          </a:prstGeom>
        </p:spPr>
        <p:txBody>
          <a:bodyPr vert="horz" lIns="91394" tIns="45698" rIns="91394" bIns="45698"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588637" y="3"/>
            <a:ext cx="4275403" cy="336788"/>
          </a:xfrm>
          <a:prstGeom prst="rect">
            <a:avLst/>
          </a:prstGeom>
        </p:spPr>
        <p:txBody>
          <a:bodyPr vert="horz" lIns="91394" tIns="45698" rIns="91394" bIns="45698" rtlCol="0"/>
          <a:lstStyle>
            <a:lvl1pPr algn="r">
              <a:defRPr sz="1200"/>
            </a:lvl1pPr>
          </a:lstStyle>
          <a:p>
            <a:fld id="{6E9A3931-1489-421D-A930-456BFF03D14F}" type="datetime1">
              <a:rPr kumimoji="1" lang="ja-JP" altLang="en-US" smtClean="0"/>
              <a:t>2025/3/6</a:t>
            </a:fld>
            <a:endParaRPr kumimoji="1" lang="ja-JP" altLang="en-US"/>
          </a:p>
        </p:txBody>
      </p:sp>
      <p:sp>
        <p:nvSpPr>
          <p:cNvPr id="4" name="フッター プレースホルダ 3"/>
          <p:cNvSpPr>
            <a:spLocks noGrp="1"/>
          </p:cNvSpPr>
          <p:nvPr>
            <p:ph type="ftr" sz="quarter" idx="2"/>
          </p:nvPr>
        </p:nvSpPr>
        <p:spPr>
          <a:xfrm>
            <a:off x="6" y="6397806"/>
            <a:ext cx="4275403" cy="336788"/>
          </a:xfrm>
          <a:prstGeom prst="rect">
            <a:avLst/>
          </a:prstGeom>
        </p:spPr>
        <p:txBody>
          <a:bodyPr vert="horz" lIns="91394" tIns="45698" rIns="91394" bIns="45698" rtlCol="0" anchor="b"/>
          <a:lstStyle>
            <a:lvl1pPr algn="l">
              <a:defRPr sz="1200"/>
            </a:lvl1pPr>
          </a:lstStyle>
          <a:p>
            <a:r>
              <a:rPr kumimoji="1" lang="en-US" altLang="ja-JP" dirty="0"/>
              <a:t>&lt;#&gt;</a:t>
            </a:r>
            <a:endParaRPr kumimoji="1" lang="ja-JP" altLang="en-US"/>
          </a:p>
        </p:txBody>
      </p:sp>
      <p:sp>
        <p:nvSpPr>
          <p:cNvPr id="5" name="スライド番号プレースホルダ 4"/>
          <p:cNvSpPr>
            <a:spLocks noGrp="1"/>
          </p:cNvSpPr>
          <p:nvPr>
            <p:ph type="sldNum" sz="quarter" idx="3"/>
          </p:nvPr>
        </p:nvSpPr>
        <p:spPr>
          <a:xfrm>
            <a:off x="5588637" y="6397806"/>
            <a:ext cx="4275403" cy="336788"/>
          </a:xfrm>
          <a:prstGeom prst="rect">
            <a:avLst/>
          </a:prstGeom>
        </p:spPr>
        <p:txBody>
          <a:bodyPr vert="horz" lIns="91394" tIns="45698" rIns="91394" bIns="45698" rtlCol="0" anchor="b"/>
          <a:lstStyle>
            <a:lvl1pPr algn="r">
              <a:defRPr sz="1200"/>
            </a:lvl1pPr>
          </a:lstStyle>
          <a:p>
            <a:fld id="{F31212E1-CCDA-417E-8699-B85B1A77BA30}" type="slidenum">
              <a:rPr kumimoji="1" lang="ja-JP" altLang="en-US" smtClean="0"/>
              <a:pPr/>
              <a:t>‹#›</a:t>
            </a:fld>
            <a:endParaRPr kumimoji="1" lang="ja-JP" altLang="en-US"/>
          </a:p>
        </p:txBody>
      </p:sp>
    </p:spTree>
    <p:extLst>
      <p:ext uri="{BB962C8B-B14F-4D97-AF65-F5344CB8AC3E}">
        <p14:creationId xmlns:p14="http://schemas.microsoft.com/office/powerpoint/2010/main" val="1011208028"/>
      </p:ext>
    </p:extLst>
  </p:cSld>
  <p:clrMap bg1="lt1" tx1="dk1" bg2="lt2" tx2="dk2" accent1="accent1" accent2="accent2" accent3="accent3" accent4="accent4" accent5="accent5" accent6="accent6" hlink="hlink" folHlink="folHlink"/>
  <p:hf hdr="0" dt="0"/>
  <p:extLst>
    <p:ext uri="{56416CCD-93CA-4268-BC5B-53C4BB910035}">
      <p15:sldGuideLst xmlns:p15="http://schemas.microsoft.com/office/powerpoint/2012/main">
        <p15:guide id="1" orient="horz" pos="2122" userDrawn="1">
          <p15:clr>
            <a:srgbClr val="F26B43"/>
          </p15:clr>
        </p15:guide>
        <p15:guide id="2" pos="3107"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1060450" y="0"/>
            <a:ext cx="7527925" cy="4235450"/>
          </a:xfrm>
          <a:prstGeom prst="rect">
            <a:avLst/>
          </a:prstGeom>
          <a:noFill/>
          <a:ln w="9525">
            <a:solidFill>
              <a:schemeClr val="bg1">
                <a:lumMod val="65000"/>
              </a:schemeClr>
            </a:solidFill>
          </a:ln>
        </p:spPr>
        <p:txBody>
          <a:bodyPr vert="horz" lIns="91394" tIns="45698" rIns="91394" bIns="45698" rtlCol="0" anchor="ctr"/>
          <a:lstStyle/>
          <a:p>
            <a:r>
              <a:rPr lang="ja-JP" altLang="en-US" dirty="0"/>
              <a:t>　</a:t>
            </a:r>
          </a:p>
        </p:txBody>
      </p:sp>
      <p:sp>
        <p:nvSpPr>
          <p:cNvPr id="5" name="ノート プレースホルダ 4"/>
          <p:cNvSpPr>
            <a:spLocks noGrp="1"/>
          </p:cNvSpPr>
          <p:nvPr>
            <p:ph type="body" sz="quarter" idx="3"/>
          </p:nvPr>
        </p:nvSpPr>
        <p:spPr>
          <a:xfrm>
            <a:off x="666888" y="4235963"/>
            <a:ext cx="8462778" cy="2499800"/>
          </a:xfrm>
          <a:prstGeom prst="rect">
            <a:avLst/>
          </a:prstGeom>
        </p:spPr>
        <p:txBody>
          <a:bodyPr vert="horz" lIns="91394" tIns="45698" rIns="91394" bIns="45698"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2" name="スライド番号プレースホルダー 1">
            <a:extLst>
              <a:ext uri="{FF2B5EF4-FFF2-40B4-BE49-F238E27FC236}">
                <a16:creationId xmlns:a16="http://schemas.microsoft.com/office/drawing/2014/main" id="{7A8DB7E0-8005-EC53-4C70-8104E3EDDB6B}"/>
              </a:ext>
            </a:extLst>
          </p:cNvPr>
          <p:cNvSpPr>
            <a:spLocks noGrp="1"/>
          </p:cNvSpPr>
          <p:nvPr>
            <p:ph type="sldNum" sz="quarter" idx="5"/>
          </p:nvPr>
        </p:nvSpPr>
        <p:spPr>
          <a:xfrm>
            <a:off x="5588000" y="6397625"/>
            <a:ext cx="4276725" cy="338138"/>
          </a:xfrm>
          <a:prstGeom prst="rect">
            <a:avLst/>
          </a:prstGeom>
        </p:spPr>
        <p:txBody>
          <a:bodyPr vert="horz" lIns="91440" tIns="45720" rIns="91440" bIns="45720" rtlCol="0" anchor="b"/>
          <a:lstStyle>
            <a:lvl1pPr algn="r">
              <a:defRPr sz="1200"/>
            </a:lvl1pPr>
          </a:lstStyle>
          <a:p>
            <a:fld id="{2E548C01-EC07-4717-A8DE-1E92D2D81867}" type="slidenum">
              <a:rPr kumimoji="1" lang="ja-JP" altLang="en-US" smtClean="0"/>
              <a:t>‹#›</a:t>
            </a:fld>
            <a:endParaRPr kumimoji="1" lang="ja-JP" altLang="en-US" dirty="0"/>
          </a:p>
        </p:txBody>
      </p:sp>
    </p:spTree>
    <p:extLst>
      <p:ext uri="{BB962C8B-B14F-4D97-AF65-F5344CB8AC3E}">
        <p14:creationId xmlns:p14="http://schemas.microsoft.com/office/powerpoint/2010/main" val="1529188129"/>
      </p:ext>
    </p:extLst>
  </p:cSld>
  <p:clrMap bg1="lt1" tx1="dk1" bg2="lt2" tx2="dk2" accent1="accent1" accent2="accent2" accent3="accent3" accent4="accent4" accent5="accent5" accent6="accent6" hlink="hlink" folHlink="folHlink"/>
  <p:hf hdr="0" dt="0"/>
  <p:notesStyle>
    <a:lvl1pPr marL="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1pPr>
    <a:lvl2pPr marL="45720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2pPr>
    <a:lvl3pPr marL="91440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3pPr>
    <a:lvl4pPr marL="137160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4pPr>
    <a:lvl5pPr marL="182880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122" userDrawn="1">
          <p15:clr>
            <a:srgbClr val="F26B43"/>
          </p15:clr>
        </p15:guide>
        <p15:guide id="2" pos="3107"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ED47D95-1C32-BBEB-5512-C1888802C54E}"/>
              </a:ext>
            </a:extLst>
          </p:cNvPr>
          <p:cNvSpPr>
            <a:spLocks noGrp="1"/>
          </p:cNvSpPr>
          <p:nvPr>
            <p:ph type="sldNum" sz="quarter" idx="5"/>
          </p:nvPr>
        </p:nvSpPr>
        <p:spPr/>
        <p:txBody>
          <a:bodyPr/>
          <a:lstStyle/>
          <a:p>
            <a:fld id="{2E548C01-EC07-4717-A8DE-1E92D2D81867}" type="slidenum">
              <a:rPr lang="ja-JP" altLang="en-US" smtClean="0"/>
              <a:pPr/>
              <a:t>1</a:t>
            </a:fld>
            <a:endParaRPr lang="ja-JP" altLang="en-US" dirty="0"/>
          </a:p>
        </p:txBody>
      </p:sp>
      <p:sp>
        <p:nvSpPr>
          <p:cNvPr id="9" name="スライド イメージ プレースホルダー 8">
            <a:extLst>
              <a:ext uri="{FF2B5EF4-FFF2-40B4-BE49-F238E27FC236}">
                <a16:creationId xmlns:a16="http://schemas.microsoft.com/office/drawing/2014/main" id="{C0D37FB1-7A5D-DE86-E2EF-B935211E309C}"/>
              </a:ext>
            </a:extLst>
          </p:cNvPr>
          <p:cNvSpPr>
            <a:spLocks noGrp="1" noRot="1" noChangeAspect="1"/>
          </p:cNvSpPr>
          <p:nvPr>
            <p:ph type="sldImg"/>
          </p:nvPr>
        </p:nvSpPr>
        <p:spPr>
          <a:xfrm>
            <a:off x="1060450" y="0"/>
            <a:ext cx="7527925" cy="4235450"/>
          </a:xfrm>
        </p:spPr>
      </p:sp>
      <p:sp>
        <p:nvSpPr>
          <p:cNvPr id="10" name="ノート プレースホルダー 9">
            <a:extLst>
              <a:ext uri="{FF2B5EF4-FFF2-40B4-BE49-F238E27FC236}">
                <a16:creationId xmlns:a16="http://schemas.microsoft.com/office/drawing/2014/main" id="{6E9A7062-1AE3-4701-42A1-0724C51A03D4}"/>
              </a:ext>
            </a:extLst>
          </p:cNvPr>
          <p:cNvSpPr>
            <a:spLocks noGrp="1"/>
          </p:cNvSpPr>
          <p:nvPr>
            <p:ph type="body" idx="1"/>
          </p:nvPr>
        </p:nvSpPr>
        <p:spPr/>
        <p:txBody>
          <a:bodyPr/>
          <a:lstStyle/>
          <a:p>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E040A-BB1A-23A9-7ECF-49DAB28E046A}"/>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13F4C428-A0C4-3110-C4AB-91294E101858}"/>
              </a:ext>
            </a:extLst>
          </p:cNvPr>
          <p:cNvSpPr>
            <a:spLocks noGrp="1"/>
          </p:cNvSpPr>
          <p:nvPr>
            <p:ph type="body" idx="1"/>
          </p:nvPr>
        </p:nvSpPr>
        <p:spPr/>
        <p:txBody>
          <a:bodyPr/>
          <a:lstStyle/>
          <a:p>
            <a:r>
              <a:rPr lang="en-US" altLang="ja-JP" dirty="0"/>
              <a:t>The number of bone marrow transplantations from related donors in all age groups is on a decreasing trend.</a:t>
            </a:r>
            <a:endParaRPr lang="ja-JP" altLang="ja-JP" dirty="0"/>
          </a:p>
        </p:txBody>
      </p:sp>
      <p:sp>
        <p:nvSpPr>
          <p:cNvPr id="2" name="スライド番号プレースホルダー 1">
            <a:extLst>
              <a:ext uri="{FF2B5EF4-FFF2-40B4-BE49-F238E27FC236}">
                <a16:creationId xmlns:a16="http://schemas.microsoft.com/office/drawing/2014/main" id="{B02AC941-4F9C-45F8-0959-8D71AACF02A6}"/>
              </a:ext>
            </a:extLst>
          </p:cNvPr>
          <p:cNvSpPr>
            <a:spLocks noGrp="1"/>
          </p:cNvSpPr>
          <p:nvPr>
            <p:ph type="sldNum" sz="quarter" idx="5"/>
          </p:nvPr>
        </p:nvSpPr>
        <p:spPr/>
        <p:txBody>
          <a:bodyPr/>
          <a:lstStyle/>
          <a:p>
            <a:fld id="{2E548C01-EC07-4717-A8DE-1E92D2D81867}" type="slidenum">
              <a:rPr lang="ja-JP" altLang="en-US" smtClean="0"/>
              <a:pPr/>
              <a:t>10</a:t>
            </a:fld>
            <a:endParaRPr lang="ja-JP" altLang="en-US" dirty="0"/>
          </a:p>
        </p:txBody>
      </p:sp>
      <p:sp>
        <p:nvSpPr>
          <p:cNvPr id="4" name="四角形: 角を丸くする 3">
            <a:extLst>
              <a:ext uri="{FF2B5EF4-FFF2-40B4-BE49-F238E27FC236}">
                <a16:creationId xmlns:a16="http://schemas.microsoft.com/office/drawing/2014/main" id="{74904481-1F0B-D61D-F0E7-9CC0D644C9E2}"/>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F8BF4CE9-3F37-4200-A361-32D648D9421F}"/>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4064989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6E403-8E8C-A4B3-86B9-CDCFD96071F7}"/>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F0A14FF2-26D5-6BB0-2628-4D13E6351E32}"/>
              </a:ext>
            </a:extLst>
          </p:cNvPr>
          <p:cNvSpPr>
            <a:spLocks noGrp="1"/>
          </p:cNvSpPr>
          <p:nvPr>
            <p:ph type="body" idx="1"/>
          </p:nvPr>
        </p:nvSpPr>
        <p:spPr/>
        <p:txBody>
          <a:bodyPr/>
          <a:lstStyle/>
          <a:p>
            <a:r>
              <a:rPr lang="en-US" altLang="ja-JP" dirty="0"/>
              <a:t>The number of peripheral blood stem cell transplantations from related donors in older age groups has increased.</a:t>
            </a:r>
            <a:endParaRPr lang="ja-JP" altLang="ja-JP" dirty="0"/>
          </a:p>
        </p:txBody>
      </p:sp>
      <p:sp>
        <p:nvSpPr>
          <p:cNvPr id="2" name="スライド番号プレースホルダー 1">
            <a:extLst>
              <a:ext uri="{FF2B5EF4-FFF2-40B4-BE49-F238E27FC236}">
                <a16:creationId xmlns:a16="http://schemas.microsoft.com/office/drawing/2014/main" id="{E8AB89D7-091F-B6E9-FB9D-2797BF31DAA6}"/>
              </a:ext>
            </a:extLst>
          </p:cNvPr>
          <p:cNvSpPr>
            <a:spLocks noGrp="1"/>
          </p:cNvSpPr>
          <p:nvPr>
            <p:ph type="sldNum" sz="quarter" idx="5"/>
          </p:nvPr>
        </p:nvSpPr>
        <p:spPr/>
        <p:txBody>
          <a:bodyPr/>
          <a:lstStyle/>
          <a:p>
            <a:fld id="{2E548C01-EC07-4717-A8DE-1E92D2D81867}" type="slidenum">
              <a:rPr lang="ja-JP" altLang="en-US" smtClean="0"/>
              <a:pPr/>
              <a:t>11</a:t>
            </a:fld>
            <a:endParaRPr lang="ja-JP" altLang="en-US" dirty="0"/>
          </a:p>
        </p:txBody>
      </p:sp>
      <p:sp>
        <p:nvSpPr>
          <p:cNvPr id="4" name="四角形: 角を丸くする 3">
            <a:extLst>
              <a:ext uri="{FF2B5EF4-FFF2-40B4-BE49-F238E27FC236}">
                <a16:creationId xmlns:a16="http://schemas.microsoft.com/office/drawing/2014/main" id="{63002CCF-925E-878F-3400-CF1CDFB05E91}"/>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B04D9788-753D-8088-3C96-E831C496B58B}"/>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845045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17FA1-A866-3147-226A-8C48290E1259}"/>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B76C7AD7-AF6D-216A-1320-4A1894F29EBD}"/>
              </a:ext>
            </a:extLst>
          </p:cNvPr>
          <p:cNvSpPr>
            <a:spLocks noGrp="1"/>
          </p:cNvSpPr>
          <p:nvPr>
            <p:ph type="body" idx="1"/>
          </p:nvPr>
        </p:nvSpPr>
        <p:spPr/>
        <p:txBody>
          <a:bodyPr/>
          <a:lstStyle/>
          <a:p>
            <a:r>
              <a:rPr lang="en-US" altLang="ja-JP" dirty="0"/>
              <a:t>With the introduction of peripheral blood stem cell transplantations from related donors, the number of bone marrow transplantation from unrelated donors has been declining in adults over the past decade.</a:t>
            </a:r>
            <a:endParaRPr lang="ja-JP" altLang="ja-JP" dirty="0"/>
          </a:p>
        </p:txBody>
      </p:sp>
      <p:sp>
        <p:nvSpPr>
          <p:cNvPr id="2" name="スライド番号プレースホルダー 1">
            <a:extLst>
              <a:ext uri="{FF2B5EF4-FFF2-40B4-BE49-F238E27FC236}">
                <a16:creationId xmlns:a16="http://schemas.microsoft.com/office/drawing/2014/main" id="{4C8141C9-3F81-AB6E-05D1-4EB9705953D5}"/>
              </a:ext>
            </a:extLst>
          </p:cNvPr>
          <p:cNvSpPr>
            <a:spLocks noGrp="1"/>
          </p:cNvSpPr>
          <p:nvPr>
            <p:ph type="sldNum" sz="quarter" idx="5"/>
          </p:nvPr>
        </p:nvSpPr>
        <p:spPr/>
        <p:txBody>
          <a:bodyPr/>
          <a:lstStyle/>
          <a:p>
            <a:fld id="{2E548C01-EC07-4717-A8DE-1E92D2D81867}" type="slidenum">
              <a:rPr lang="ja-JP" altLang="en-US" smtClean="0"/>
              <a:pPr/>
              <a:t>12</a:t>
            </a:fld>
            <a:endParaRPr lang="ja-JP" altLang="en-US" dirty="0"/>
          </a:p>
        </p:txBody>
      </p:sp>
      <p:sp>
        <p:nvSpPr>
          <p:cNvPr id="4" name="四角形: 角を丸くする 3">
            <a:extLst>
              <a:ext uri="{FF2B5EF4-FFF2-40B4-BE49-F238E27FC236}">
                <a16:creationId xmlns:a16="http://schemas.microsoft.com/office/drawing/2014/main" id="{4EDF9763-62CB-A9B0-8D2C-DACBEDBCFDC8}"/>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9B39ABCE-50CE-9AD5-B6A8-A6E82AFBAD4F}"/>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1457301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CAB26-0A60-3A1C-A860-C1AF55ACA50E}"/>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9F095BD2-B72D-D6D0-C9E4-DAC63614D350}"/>
              </a:ext>
            </a:extLst>
          </p:cNvPr>
          <p:cNvSpPr>
            <a:spLocks noGrp="1"/>
          </p:cNvSpPr>
          <p:nvPr>
            <p:ph type="body" idx="1"/>
          </p:nvPr>
        </p:nvSpPr>
        <p:spPr/>
        <p:txBody>
          <a:bodyPr/>
          <a:lstStyle/>
          <a:p>
            <a:r>
              <a:rPr lang="en-US" altLang="ja-JP" dirty="0"/>
              <a:t>The number of peripheral blood stem cell transplantations from related donors has increased in adults, particularly in older age groups.</a:t>
            </a:r>
            <a:endParaRPr lang="ja-JP" altLang="ja-JP" dirty="0"/>
          </a:p>
        </p:txBody>
      </p:sp>
      <p:sp>
        <p:nvSpPr>
          <p:cNvPr id="2" name="スライド番号プレースホルダー 1">
            <a:extLst>
              <a:ext uri="{FF2B5EF4-FFF2-40B4-BE49-F238E27FC236}">
                <a16:creationId xmlns:a16="http://schemas.microsoft.com/office/drawing/2014/main" id="{CB47A79B-2C5B-80F2-F104-A43582F0CAED}"/>
              </a:ext>
            </a:extLst>
          </p:cNvPr>
          <p:cNvSpPr>
            <a:spLocks noGrp="1"/>
          </p:cNvSpPr>
          <p:nvPr>
            <p:ph type="sldNum" sz="quarter" idx="5"/>
          </p:nvPr>
        </p:nvSpPr>
        <p:spPr/>
        <p:txBody>
          <a:bodyPr/>
          <a:lstStyle/>
          <a:p>
            <a:fld id="{2E548C01-EC07-4717-A8DE-1E92D2D81867}" type="slidenum">
              <a:rPr lang="ja-JP" altLang="en-US" smtClean="0"/>
              <a:pPr/>
              <a:t>13</a:t>
            </a:fld>
            <a:endParaRPr lang="ja-JP" altLang="en-US" dirty="0"/>
          </a:p>
        </p:txBody>
      </p:sp>
      <p:sp>
        <p:nvSpPr>
          <p:cNvPr id="4" name="四角形: 角を丸くする 3">
            <a:extLst>
              <a:ext uri="{FF2B5EF4-FFF2-40B4-BE49-F238E27FC236}">
                <a16:creationId xmlns:a16="http://schemas.microsoft.com/office/drawing/2014/main" id="{8708D512-E0C9-4CA5-974B-5D5103122691}"/>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0A87A71E-A4FC-6201-DDB0-80A3D037FBF1}"/>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206291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pPr lvl="0"/>
            <a:r>
              <a:rPr lang="en-US" altLang="ja-JP" dirty="0"/>
              <a:t>In cord blood transplantation from unrelated donors, the number of transplants in older age groups has increased, and those aged 50 years or older accounted for more than 50</a:t>
            </a:r>
            <a:r>
              <a:rPr lang="ja-JP" altLang="en-US" dirty="0"/>
              <a:t>％</a:t>
            </a:r>
            <a:r>
              <a:rPr lang="en-US" altLang="ja-JP" dirty="0"/>
              <a:t>.</a:t>
            </a:r>
            <a:endParaRPr lang="ja-JP" altLang="ja-JP" dirty="0"/>
          </a:p>
        </p:txBody>
      </p:sp>
      <p:sp>
        <p:nvSpPr>
          <p:cNvPr id="2" name="スライド番号プレースホルダー 1">
            <a:extLst>
              <a:ext uri="{FF2B5EF4-FFF2-40B4-BE49-F238E27FC236}">
                <a16:creationId xmlns:a16="http://schemas.microsoft.com/office/drawing/2014/main" id="{8CF031C5-6931-FB2C-1B7E-288D580D98FE}"/>
              </a:ext>
            </a:extLst>
          </p:cNvPr>
          <p:cNvSpPr>
            <a:spLocks noGrp="1"/>
          </p:cNvSpPr>
          <p:nvPr>
            <p:ph type="sldNum" sz="quarter" idx="5"/>
          </p:nvPr>
        </p:nvSpPr>
        <p:spPr/>
        <p:txBody>
          <a:bodyPr/>
          <a:lstStyle/>
          <a:p>
            <a:fld id="{2E548C01-EC07-4717-A8DE-1E92D2D81867}" type="slidenum">
              <a:rPr lang="ja-JP" altLang="en-US" smtClean="0"/>
              <a:pPr/>
              <a:t>14</a:t>
            </a:fld>
            <a:endParaRPr lang="ja-JP" altLang="en-US" dirty="0"/>
          </a:p>
        </p:txBody>
      </p:sp>
      <p:sp>
        <p:nvSpPr>
          <p:cNvPr id="4" name="四角形: 角を丸くする 3">
            <a:extLst>
              <a:ext uri="{FF2B5EF4-FFF2-40B4-BE49-F238E27FC236}">
                <a16:creationId xmlns:a16="http://schemas.microsoft.com/office/drawing/2014/main" id="{CED63BF5-AD18-3E09-472F-48D4C0C0197B}"/>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BE2D0C53-3752-A6FB-8D45-EE3B0BC77118}"/>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88290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F7512-3EF4-D189-14CD-58B9FE5748BA}"/>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A13C3321-DEA1-1E68-64B5-2C96CB2CA6F3}"/>
              </a:ext>
            </a:extLst>
          </p:cNvPr>
          <p:cNvSpPr>
            <a:spLocks noGrp="1"/>
          </p:cNvSpPr>
          <p:nvPr>
            <p:ph type="body" idx="1"/>
          </p:nvPr>
        </p:nvSpPr>
        <p:spPr/>
        <p:txBody>
          <a:bodyPr/>
          <a:lstStyle/>
          <a:p>
            <a:r>
              <a:rPr lang="en-US" altLang="ja-JP" dirty="0"/>
              <a:t>In leukemia, the number of transplants (autologous transplantation and allogeneic transplantation) has increased in older age groups. Those aged 50 years or older accounted for about 60</a:t>
            </a:r>
            <a:r>
              <a:rPr lang="ja-JP" altLang="en-US" dirty="0"/>
              <a:t>％ </a:t>
            </a:r>
            <a:r>
              <a:rPr lang="en-US" altLang="ja-JP" dirty="0"/>
              <a:t>of the total cases of leukemia.</a:t>
            </a:r>
            <a:endParaRPr lang="ja-JP" altLang="ja-JP" dirty="0"/>
          </a:p>
        </p:txBody>
      </p:sp>
      <p:sp>
        <p:nvSpPr>
          <p:cNvPr id="2" name="スライド番号プレースホルダー 1">
            <a:extLst>
              <a:ext uri="{FF2B5EF4-FFF2-40B4-BE49-F238E27FC236}">
                <a16:creationId xmlns:a16="http://schemas.microsoft.com/office/drawing/2014/main" id="{01D1158D-1943-C519-CE5F-488BECB6C40E}"/>
              </a:ext>
            </a:extLst>
          </p:cNvPr>
          <p:cNvSpPr>
            <a:spLocks noGrp="1"/>
          </p:cNvSpPr>
          <p:nvPr>
            <p:ph type="sldNum" sz="quarter" idx="5"/>
          </p:nvPr>
        </p:nvSpPr>
        <p:spPr/>
        <p:txBody>
          <a:bodyPr/>
          <a:lstStyle/>
          <a:p>
            <a:fld id="{2E548C01-EC07-4717-A8DE-1E92D2D81867}" type="slidenum">
              <a:rPr lang="ja-JP" altLang="en-US" smtClean="0"/>
              <a:pPr/>
              <a:t>15</a:t>
            </a:fld>
            <a:endParaRPr lang="ja-JP" altLang="en-US" dirty="0"/>
          </a:p>
        </p:txBody>
      </p:sp>
      <p:sp>
        <p:nvSpPr>
          <p:cNvPr id="4" name="四角形: 角を丸くする 3">
            <a:extLst>
              <a:ext uri="{FF2B5EF4-FFF2-40B4-BE49-F238E27FC236}">
                <a16:creationId xmlns:a16="http://schemas.microsoft.com/office/drawing/2014/main" id="{7C5C1EDE-BD01-9396-7A0F-E293EA3D0988}"/>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D89E18AC-8D2C-04D4-F185-92107CC38375}"/>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1576863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76480-0B4D-2901-7D41-284080EFAC13}"/>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619B5663-BE9F-C55D-2EE5-8B332E308663}"/>
              </a:ext>
            </a:extLst>
          </p:cNvPr>
          <p:cNvSpPr>
            <a:spLocks noGrp="1"/>
          </p:cNvSpPr>
          <p:nvPr>
            <p:ph type="body" idx="1"/>
          </p:nvPr>
        </p:nvSpPr>
        <p:spPr/>
        <p:txBody>
          <a:bodyPr/>
          <a:lstStyle/>
          <a:p>
            <a:r>
              <a:rPr lang="en-US" altLang="ja-JP" dirty="0"/>
              <a:t>In malignant lymphoma, the number of transplants (autologous transplantation and allogeneic transplantation) has increased in older age groups. Those aged 50 years or older accounted for about 70</a:t>
            </a:r>
            <a:r>
              <a:rPr lang="ja-JP" altLang="en-US" dirty="0"/>
              <a:t>％ </a:t>
            </a:r>
            <a:r>
              <a:rPr lang="en-US" altLang="ja-JP" dirty="0"/>
              <a:t>of the total cases of malignant lymphoma.</a:t>
            </a:r>
            <a:endParaRPr lang="ja-JP" altLang="ja-JP" dirty="0"/>
          </a:p>
        </p:txBody>
      </p:sp>
      <p:sp>
        <p:nvSpPr>
          <p:cNvPr id="2" name="スライド番号プレースホルダー 1">
            <a:extLst>
              <a:ext uri="{FF2B5EF4-FFF2-40B4-BE49-F238E27FC236}">
                <a16:creationId xmlns:a16="http://schemas.microsoft.com/office/drawing/2014/main" id="{72222E63-A9F3-024D-4B09-B021E215E10A}"/>
              </a:ext>
            </a:extLst>
          </p:cNvPr>
          <p:cNvSpPr>
            <a:spLocks noGrp="1"/>
          </p:cNvSpPr>
          <p:nvPr>
            <p:ph type="sldNum" sz="quarter" idx="5"/>
          </p:nvPr>
        </p:nvSpPr>
        <p:spPr/>
        <p:txBody>
          <a:bodyPr/>
          <a:lstStyle/>
          <a:p>
            <a:fld id="{2E548C01-EC07-4717-A8DE-1E92D2D81867}" type="slidenum">
              <a:rPr lang="ja-JP" altLang="en-US" smtClean="0"/>
              <a:pPr/>
              <a:t>16</a:t>
            </a:fld>
            <a:endParaRPr lang="ja-JP" altLang="en-US" dirty="0"/>
          </a:p>
        </p:txBody>
      </p:sp>
      <p:sp>
        <p:nvSpPr>
          <p:cNvPr id="4" name="四角形: 角を丸くする 3">
            <a:extLst>
              <a:ext uri="{FF2B5EF4-FFF2-40B4-BE49-F238E27FC236}">
                <a16:creationId xmlns:a16="http://schemas.microsoft.com/office/drawing/2014/main" id="{16C0C941-F7FC-3AA9-C267-F7B207C1AAE9}"/>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092A5571-008B-558B-FADB-03A6672B9203}"/>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783848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pediatric patients, allogeneic transplants are most frequently performed for acute leukemia (acute myeloid leukemia and acute lymphoblastic leukemia) , which accounts for about 54</a:t>
            </a:r>
            <a:r>
              <a:rPr lang="ja-JP" altLang="en-US" dirty="0"/>
              <a:t>％ </a:t>
            </a:r>
            <a:r>
              <a:rPr lang="en-US" altLang="ja-JP" dirty="0"/>
              <a:t>of the total cases of allogeneic transplantation. Following this, allogeneic transplants are also frequently performed for aplastic anemia. Although aplastic anemia is a rare disease, allogeneic transplantation is the first choice for serious and most serious cases when HLA-matched sibling donors are available. Accordingly, aplastic anemia accounts for about 9</a:t>
            </a:r>
            <a:r>
              <a:rPr lang="ja-JP" altLang="en-US" dirty="0"/>
              <a:t>％ </a:t>
            </a:r>
            <a:r>
              <a:rPr lang="en-US" altLang="ja-JP" dirty="0"/>
              <a:t>of the allogeneic transplants in pediatric patients. </a:t>
            </a:r>
          </a:p>
          <a:p>
            <a:r>
              <a:rPr lang="en-US" altLang="ja-JP" dirty="0"/>
              <a:t>For solid tumors in pediatric patients, autologous transplants are performed in order to rescue hematopoietic dysfunction due to high-dose chemotherapy, accounting for about 84% of all autologous transplant cases.</a:t>
            </a:r>
          </a:p>
        </p:txBody>
      </p:sp>
      <p:sp>
        <p:nvSpPr>
          <p:cNvPr id="2" name="スライド番号プレースホルダー 1">
            <a:extLst>
              <a:ext uri="{FF2B5EF4-FFF2-40B4-BE49-F238E27FC236}">
                <a16:creationId xmlns:a16="http://schemas.microsoft.com/office/drawing/2014/main" id="{7491A0E5-9D93-FC96-EDB0-10C35BA370B6}"/>
              </a:ext>
            </a:extLst>
          </p:cNvPr>
          <p:cNvSpPr>
            <a:spLocks noGrp="1"/>
          </p:cNvSpPr>
          <p:nvPr>
            <p:ph type="sldNum" sz="quarter" idx="5"/>
          </p:nvPr>
        </p:nvSpPr>
        <p:spPr/>
        <p:txBody>
          <a:bodyPr/>
          <a:lstStyle/>
          <a:p>
            <a:fld id="{2E548C01-EC07-4717-A8DE-1E92D2D81867}" type="slidenum">
              <a:rPr lang="ja-JP" altLang="en-US" smtClean="0"/>
              <a:pPr/>
              <a:t>17</a:t>
            </a:fld>
            <a:endParaRPr lang="ja-JP" altLang="en-US" dirty="0"/>
          </a:p>
        </p:txBody>
      </p:sp>
      <p:sp>
        <p:nvSpPr>
          <p:cNvPr id="6" name="スライド イメージ プレースホルダー 5">
            <a:extLst>
              <a:ext uri="{FF2B5EF4-FFF2-40B4-BE49-F238E27FC236}">
                <a16:creationId xmlns:a16="http://schemas.microsoft.com/office/drawing/2014/main" id="{573B6145-8A09-108A-38BF-41F5A6D59A74}"/>
              </a:ext>
            </a:extLst>
          </p:cNvPr>
          <p:cNvSpPr>
            <a:spLocks noGrp="1" noRot="1" noChangeAspect="1"/>
          </p:cNvSpPr>
          <p:nvPr>
            <p:ph type="sldImg"/>
          </p:nvPr>
        </p:nvSpPr>
        <p:spPr>
          <a:xfrm>
            <a:off x="1060450" y="0"/>
            <a:ext cx="7527925" cy="4235450"/>
          </a:xfr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patients aged 16 years or older, allogeneic transplants are most frequently performed for acute leukemia (acute myeloid leukemia and acute lymphoblastic leukemia) , which accounts for 58</a:t>
            </a:r>
            <a:r>
              <a:rPr lang="ja-JP" altLang="en-US" dirty="0"/>
              <a:t>％ </a:t>
            </a:r>
            <a:r>
              <a:rPr lang="en-US" altLang="ja-JP" dirty="0"/>
              <a:t>of the total cases of allogeneic transplants. Following this, allogeneic transplants are also frequently performed in myelodysplastic syndrome and non-Hodgkin lymphoma. In patients aged 16 years or older, autologous transplants are frequently performed for non-Hodgkin lymphoma and multiple </a:t>
            </a:r>
            <a:r>
              <a:rPr lang="en-US" altLang="ja-JP" dirty="0" err="1"/>
              <a:t>myeoloma</a:t>
            </a:r>
            <a:r>
              <a:rPr lang="en-US" altLang="ja-JP" dirty="0"/>
              <a:t>. High-dose chemotherapy in combination with autologous transplantation is the established standard therapy for multiple myeloma in patients under 65 years of age, and autologous transplants account for about 94</a:t>
            </a:r>
            <a:r>
              <a:rPr lang="ja-JP" altLang="en-US" dirty="0"/>
              <a:t>％</a:t>
            </a:r>
            <a:r>
              <a:rPr lang="en-US" altLang="ja-JP" dirty="0"/>
              <a:t>.</a:t>
            </a:r>
            <a:endParaRPr lang="ja-JP" altLang="ja-JP" dirty="0"/>
          </a:p>
        </p:txBody>
      </p:sp>
      <p:sp>
        <p:nvSpPr>
          <p:cNvPr id="2" name="スライド番号プレースホルダー 1">
            <a:extLst>
              <a:ext uri="{FF2B5EF4-FFF2-40B4-BE49-F238E27FC236}">
                <a16:creationId xmlns:a16="http://schemas.microsoft.com/office/drawing/2014/main" id="{3708A1C1-D6E9-8358-7CCF-30E0F0D4882F}"/>
              </a:ext>
            </a:extLst>
          </p:cNvPr>
          <p:cNvSpPr>
            <a:spLocks noGrp="1"/>
          </p:cNvSpPr>
          <p:nvPr>
            <p:ph type="sldNum" sz="quarter" idx="5"/>
          </p:nvPr>
        </p:nvSpPr>
        <p:spPr/>
        <p:txBody>
          <a:bodyPr/>
          <a:lstStyle/>
          <a:p>
            <a:fld id="{2E548C01-EC07-4717-A8DE-1E92D2D81867}" type="slidenum">
              <a:rPr lang="ja-JP" altLang="en-US" smtClean="0"/>
              <a:pPr/>
              <a:t>18</a:t>
            </a:fld>
            <a:endParaRPr lang="ja-JP" altLang="en-US" dirty="0"/>
          </a:p>
        </p:txBody>
      </p:sp>
      <p:sp>
        <p:nvSpPr>
          <p:cNvPr id="6" name="スライド イメージ プレースホルダー 5">
            <a:extLst>
              <a:ext uri="{FF2B5EF4-FFF2-40B4-BE49-F238E27FC236}">
                <a16:creationId xmlns:a16="http://schemas.microsoft.com/office/drawing/2014/main" id="{613EE6A6-130C-CF0A-9A02-39FD2AB2FDB8}"/>
              </a:ext>
            </a:extLst>
          </p:cNvPr>
          <p:cNvSpPr>
            <a:spLocks noGrp="1" noRot="1" noChangeAspect="1"/>
          </p:cNvSpPr>
          <p:nvPr>
            <p:ph type="sldImg"/>
          </p:nvPr>
        </p:nvSpPr>
        <p:spPr>
          <a:xfrm>
            <a:off x="1060450" y="0"/>
            <a:ext cx="7527925" cy="4235450"/>
          </a:xfr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For solid tumors in pediatric patients, autologous transplants are performed in order to rescue hematopoietic dysfunction due to high-dose chemotherapy and therefore, autologous transplantation is most performed, and the number has been similar over the last decade.</a:t>
            </a:r>
            <a:endParaRPr lang="ja-JP" altLang="ja-JP" dirty="0"/>
          </a:p>
        </p:txBody>
      </p:sp>
      <p:sp>
        <p:nvSpPr>
          <p:cNvPr id="2" name="スライド番号プレースホルダー 1">
            <a:extLst>
              <a:ext uri="{FF2B5EF4-FFF2-40B4-BE49-F238E27FC236}">
                <a16:creationId xmlns:a16="http://schemas.microsoft.com/office/drawing/2014/main" id="{46E10FAD-C4FA-1331-7C54-8665C1D64211}"/>
              </a:ext>
            </a:extLst>
          </p:cNvPr>
          <p:cNvSpPr>
            <a:spLocks noGrp="1"/>
          </p:cNvSpPr>
          <p:nvPr>
            <p:ph type="sldNum" sz="quarter" idx="5"/>
          </p:nvPr>
        </p:nvSpPr>
        <p:spPr/>
        <p:txBody>
          <a:bodyPr/>
          <a:lstStyle/>
          <a:p>
            <a:fld id="{2E548C01-EC07-4717-A8DE-1E92D2D81867}" type="slidenum">
              <a:rPr lang="ja-JP" altLang="en-US" smtClean="0"/>
              <a:pPr/>
              <a:t>19</a:t>
            </a:fld>
            <a:endParaRPr lang="ja-JP" altLang="en-US" dirty="0"/>
          </a:p>
        </p:txBody>
      </p:sp>
      <p:sp>
        <p:nvSpPr>
          <p:cNvPr id="4" name="四角形: 角を丸くする 3">
            <a:extLst>
              <a:ext uri="{FF2B5EF4-FFF2-40B4-BE49-F238E27FC236}">
                <a16:creationId xmlns:a16="http://schemas.microsoft.com/office/drawing/2014/main" id="{F4114244-9AE6-6EB3-FE09-7A9CEC2E760D}"/>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DD663CAA-682A-32F2-E85A-16AB98328EB7}"/>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533901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453B1-E0B2-AA3E-452C-F436CEB9EAF9}"/>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D6E33A7-CF1D-34D5-92CB-4CA8234B4ED6}"/>
              </a:ext>
            </a:extLst>
          </p:cNvPr>
          <p:cNvSpPr>
            <a:spLocks noGrp="1"/>
          </p:cNvSpPr>
          <p:nvPr>
            <p:ph type="sldNum" sz="quarter" idx="5"/>
          </p:nvPr>
        </p:nvSpPr>
        <p:spPr/>
        <p:txBody>
          <a:bodyPr/>
          <a:lstStyle/>
          <a:p>
            <a:fld id="{2E548C01-EC07-4717-A8DE-1E92D2D81867}" type="slidenum">
              <a:rPr lang="ja-JP" altLang="en-US" smtClean="0"/>
              <a:pPr/>
              <a:t>2</a:t>
            </a:fld>
            <a:endParaRPr lang="ja-JP" altLang="en-US" dirty="0"/>
          </a:p>
        </p:txBody>
      </p:sp>
      <p:sp>
        <p:nvSpPr>
          <p:cNvPr id="6" name="スライド イメージ プレースホルダー 5">
            <a:extLst>
              <a:ext uri="{FF2B5EF4-FFF2-40B4-BE49-F238E27FC236}">
                <a16:creationId xmlns:a16="http://schemas.microsoft.com/office/drawing/2014/main" id="{DA7A2444-5679-363E-5A94-1E5F6E86761F}"/>
              </a:ext>
            </a:extLst>
          </p:cNvPr>
          <p:cNvSpPr>
            <a:spLocks noGrp="1" noRot="1" noChangeAspect="1"/>
          </p:cNvSpPr>
          <p:nvPr>
            <p:ph type="sldImg"/>
          </p:nvPr>
        </p:nvSpPr>
        <p:spPr>
          <a:xfrm>
            <a:off x="1060450" y="0"/>
            <a:ext cx="7527925" cy="4235450"/>
          </a:xfrm>
        </p:spPr>
      </p:sp>
      <p:sp>
        <p:nvSpPr>
          <p:cNvPr id="7" name="ノート プレースホルダー 6">
            <a:extLst>
              <a:ext uri="{FF2B5EF4-FFF2-40B4-BE49-F238E27FC236}">
                <a16:creationId xmlns:a16="http://schemas.microsoft.com/office/drawing/2014/main" id="{8F9364D8-904C-E2E5-D4FB-3C94491AC7AE}"/>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463781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pPr lvl="0"/>
            <a:r>
              <a:rPr lang="en-US" altLang="ja-JP" dirty="0"/>
              <a:t>In pediatric patients, allogeneic transplants are frequently performed for acute lymphoblastic leukemia and acute myeloid leukemia.</a:t>
            </a:r>
            <a:endParaRPr lang="ja-JP" altLang="ja-JP" dirty="0"/>
          </a:p>
        </p:txBody>
      </p:sp>
      <p:sp>
        <p:nvSpPr>
          <p:cNvPr id="2" name="スライド番号プレースホルダー 1">
            <a:extLst>
              <a:ext uri="{FF2B5EF4-FFF2-40B4-BE49-F238E27FC236}">
                <a16:creationId xmlns:a16="http://schemas.microsoft.com/office/drawing/2014/main" id="{11281BAA-A506-7499-C44C-4E0576C0613A}"/>
              </a:ext>
            </a:extLst>
          </p:cNvPr>
          <p:cNvSpPr>
            <a:spLocks noGrp="1"/>
          </p:cNvSpPr>
          <p:nvPr>
            <p:ph type="sldNum" sz="quarter" idx="5"/>
          </p:nvPr>
        </p:nvSpPr>
        <p:spPr/>
        <p:txBody>
          <a:bodyPr/>
          <a:lstStyle/>
          <a:p>
            <a:fld id="{2E548C01-EC07-4717-A8DE-1E92D2D81867}"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FAADF201-1DDA-A4E0-EF82-9EFBA03DC0C5}"/>
              </a:ext>
            </a:extLst>
          </p:cNvPr>
          <p:cNvSpPr>
            <a:spLocks noGrp="1" noRot="1" noChangeAspect="1"/>
          </p:cNvSpPr>
          <p:nvPr>
            <p:ph type="sldImg"/>
          </p:nvPr>
        </p:nvSpPr>
        <p:spPr>
          <a:xfrm>
            <a:off x="1060450" y="0"/>
            <a:ext cx="7527925" cy="4235450"/>
          </a:xfrm>
        </p:spPr>
      </p:sp>
      <p:sp>
        <p:nvSpPr>
          <p:cNvPr id="4" name="四角形: 角を丸くする 3">
            <a:extLst>
              <a:ext uri="{FF2B5EF4-FFF2-40B4-BE49-F238E27FC236}">
                <a16:creationId xmlns:a16="http://schemas.microsoft.com/office/drawing/2014/main" id="{E89DB507-6E0E-8983-373D-9396D0CD51A8}"/>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67303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Multiple myeloma and malignant lymphoma are the main indications for autologous transplants in patients aged 16 years and older.</a:t>
            </a:r>
            <a:endParaRPr lang="ja-JP" altLang="ja-JP" dirty="0"/>
          </a:p>
        </p:txBody>
      </p:sp>
      <p:sp>
        <p:nvSpPr>
          <p:cNvPr id="2" name="スライド番号プレースホルダー 1">
            <a:extLst>
              <a:ext uri="{FF2B5EF4-FFF2-40B4-BE49-F238E27FC236}">
                <a16:creationId xmlns:a16="http://schemas.microsoft.com/office/drawing/2014/main" id="{28FF5755-EFE8-1702-123E-DE24C6A119C1}"/>
              </a:ext>
            </a:extLst>
          </p:cNvPr>
          <p:cNvSpPr>
            <a:spLocks noGrp="1"/>
          </p:cNvSpPr>
          <p:nvPr>
            <p:ph type="sldNum" sz="quarter" idx="5"/>
          </p:nvPr>
        </p:nvSpPr>
        <p:spPr/>
        <p:txBody>
          <a:bodyPr/>
          <a:lstStyle/>
          <a:p>
            <a:fld id="{2E548C01-EC07-4717-A8DE-1E92D2D81867}"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03D0C118-C131-816D-0776-F045BE4D7C67}"/>
              </a:ext>
            </a:extLst>
          </p:cNvPr>
          <p:cNvSpPr>
            <a:spLocks noGrp="1" noRot="1" noChangeAspect="1"/>
          </p:cNvSpPr>
          <p:nvPr>
            <p:ph type="sldImg"/>
          </p:nvPr>
        </p:nvSpPr>
        <p:spPr>
          <a:xfrm>
            <a:off x="1060450" y="0"/>
            <a:ext cx="7527925" cy="4235450"/>
          </a:xfrm>
        </p:spPr>
      </p:sp>
      <p:sp>
        <p:nvSpPr>
          <p:cNvPr id="4" name="四角形: 角を丸くする 3">
            <a:extLst>
              <a:ext uri="{FF2B5EF4-FFF2-40B4-BE49-F238E27FC236}">
                <a16:creationId xmlns:a16="http://schemas.microsoft.com/office/drawing/2014/main" id="{BB399657-DFE6-689C-F459-7000A46AD360}"/>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847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patients aged 16 years or older, allogeneic transplants are most frequently performed for acute myeloid leukemia, followed by acute lymphoblastic leukemia and myelodysplastic syndrome. </a:t>
            </a:r>
          </a:p>
          <a:p>
            <a:r>
              <a:rPr lang="en-US" altLang="ja-JP" dirty="0"/>
              <a:t>In 2001, imatinib was officially approved in Japan as a molecular targeted therapy for chronic myeloid leukemia were approved. Since then, transplantation for chronic myeloid leukemia has decreased. </a:t>
            </a:r>
          </a:p>
          <a:p>
            <a:r>
              <a:rPr lang="en-US" altLang="ja-JP" dirty="0"/>
              <a:t>The number of allogeneic transplants for malignant lymphoma has shown a tendency to decrease in recent years, possibly due to the introduction of cellular therapy.</a:t>
            </a:r>
          </a:p>
        </p:txBody>
      </p:sp>
      <p:sp>
        <p:nvSpPr>
          <p:cNvPr id="2" name="スライド番号プレースホルダー 1">
            <a:extLst>
              <a:ext uri="{FF2B5EF4-FFF2-40B4-BE49-F238E27FC236}">
                <a16:creationId xmlns:a16="http://schemas.microsoft.com/office/drawing/2014/main" id="{5436348D-7C67-1F0B-DE2E-BE876CB27B95}"/>
              </a:ext>
            </a:extLst>
          </p:cNvPr>
          <p:cNvSpPr>
            <a:spLocks noGrp="1"/>
          </p:cNvSpPr>
          <p:nvPr>
            <p:ph type="sldNum" sz="quarter" idx="5"/>
          </p:nvPr>
        </p:nvSpPr>
        <p:spPr/>
        <p:txBody>
          <a:bodyPr/>
          <a:lstStyle/>
          <a:p>
            <a:fld id="{2E548C01-EC07-4717-A8DE-1E92D2D81867}"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037B6A6E-7FB6-9D6E-F5CF-BA056A2F5551}"/>
              </a:ext>
            </a:extLst>
          </p:cNvPr>
          <p:cNvSpPr>
            <a:spLocks noGrp="1" noRot="1" noChangeAspect="1"/>
          </p:cNvSpPr>
          <p:nvPr>
            <p:ph type="sldImg"/>
          </p:nvPr>
        </p:nvSpPr>
        <p:spPr>
          <a:xfrm>
            <a:off x="1060450" y="0"/>
            <a:ext cx="7527925" cy="4235450"/>
          </a:xfrm>
        </p:spPr>
      </p:sp>
      <p:sp>
        <p:nvSpPr>
          <p:cNvPr id="4" name="四角形: 角を丸くする 3">
            <a:extLst>
              <a:ext uri="{FF2B5EF4-FFF2-40B4-BE49-F238E27FC236}">
                <a16:creationId xmlns:a16="http://schemas.microsoft.com/office/drawing/2014/main" id="{5688C701-6F31-8BA7-94EA-4B03D935F887}"/>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00730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9A046-0FB7-789F-0FB1-1743989AB1A8}"/>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DAC40D2B-3644-FDAA-F65E-FBE12E79C982}"/>
              </a:ext>
            </a:extLst>
          </p:cNvPr>
          <p:cNvSpPr>
            <a:spLocks noGrp="1"/>
          </p:cNvSpPr>
          <p:nvPr>
            <p:ph type="body" idx="1"/>
          </p:nvPr>
        </p:nvSpPr>
        <p:spPr/>
        <p:txBody>
          <a:bodyPr/>
          <a:lstStyle/>
          <a:p>
            <a:pPr lvl="0"/>
            <a:r>
              <a:rPr lang="en-US" altLang="ja-JP" dirty="0"/>
              <a:t>Recently, peripheral blood stem cell transplantations account for 95</a:t>
            </a:r>
            <a:r>
              <a:rPr lang="ja-JP" altLang="en-US" dirty="0"/>
              <a:t>％ </a:t>
            </a:r>
            <a:r>
              <a:rPr lang="en-US" altLang="ja-JP" dirty="0"/>
              <a:t>or more of the total cases of autologous transplants in patients aged 0 to 15 years. The process of collecting peripheral blood stem cells poses less burden to patients than the harvesting procedure in bone marrow transplantation. Since 2000, the process of collecting peripheral blood stem cells for transplantation through the use of granulocyte-colony stimulating factor (G-CSF) has been covered by the national health insurance. For these reasons, the number of autologous peripheral blood stem cell transplantation has increased, whereas autologous bone marrow transplants have decreased.</a:t>
            </a:r>
            <a:endParaRPr lang="ja-JP" altLang="ja-JP" dirty="0"/>
          </a:p>
        </p:txBody>
      </p:sp>
      <p:sp>
        <p:nvSpPr>
          <p:cNvPr id="2" name="スライド番号プレースホルダー 1">
            <a:extLst>
              <a:ext uri="{FF2B5EF4-FFF2-40B4-BE49-F238E27FC236}">
                <a16:creationId xmlns:a16="http://schemas.microsoft.com/office/drawing/2014/main" id="{08817BFD-E067-CD77-B8FD-038C149B9D6D}"/>
              </a:ext>
            </a:extLst>
          </p:cNvPr>
          <p:cNvSpPr>
            <a:spLocks noGrp="1"/>
          </p:cNvSpPr>
          <p:nvPr>
            <p:ph type="sldNum" sz="quarter" idx="5"/>
          </p:nvPr>
        </p:nvSpPr>
        <p:spPr/>
        <p:txBody>
          <a:bodyPr/>
          <a:lstStyle/>
          <a:p>
            <a:fld id="{2E548C01-EC07-4717-A8DE-1E92D2D81867}" type="slidenum">
              <a:rPr lang="ja-JP" altLang="en-US" smtClean="0"/>
              <a:pPr/>
              <a:t>23</a:t>
            </a:fld>
            <a:endParaRPr lang="ja-JP" altLang="en-US" dirty="0"/>
          </a:p>
        </p:txBody>
      </p:sp>
      <p:sp>
        <p:nvSpPr>
          <p:cNvPr id="4" name="四角形: 角を丸くする 3">
            <a:extLst>
              <a:ext uri="{FF2B5EF4-FFF2-40B4-BE49-F238E27FC236}">
                <a16:creationId xmlns:a16="http://schemas.microsoft.com/office/drawing/2014/main" id="{A22A6E99-C142-183B-E7D5-E0B106EA500D}"/>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96E55B44-B2F4-8CD2-D784-5DC715AD2A5D}"/>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817194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8540E-FBD8-DA7C-C34B-6A4CDBB4BD84}"/>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A73EA906-441B-7C46-9B0F-BD7B3E15AD31}"/>
              </a:ext>
            </a:extLst>
          </p:cNvPr>
          <p:cNvSpPr>
            <a:spLocks noGrp="1"/>
          </p:cNvSpPr>
          <p:nvPr>
            <p:ph type="body" idx="1"/>
          </p:nvPr>
        </p:nvSpPr>
        <p:spPr/>
        <p:txBody>
          <a:bodyPr/>
          <a:lstStyle/>
          <a:p>
            <a:pPr lvl="0"/>
            <a:r>
              <a:rPr lang="en-US" altLang="ja-JP" dirty="0"/>
              <a:t>Recently, peripheral blood stem cell transplantations account for 99</a:t>
            </a:r>
            <a:r>
              <a:rPr lang="ja-JP" altLang="en-US" dirty="0"/>
              <a:t>％ </a:t>
            </a:r>
            <a:r>
              <a:rPr lang="en-US" altLang="ja-JP" dirty="0"/>
              <a:t>or more of the total cases of autologous transplants in patients aged 16 years or older. The process of collecting peripheral blood stem cells poses less burden to patients than the harvesting procedure in bone marrow transplantation. Since 2000, the process of collecting peripheral blood stem cells for transplantation through the use of granulocyte-colony stimulating factor (G-CSF) has been covered by the national health insurance. For these reasons, the number of autologous peripheral blood stem cell transplantation has increased, whereas autologous bone marrow transplants have decreased.</a:t>
            </a:r>
            <a:endParaRPr lang="ja-JP" altLang="ja-JP" dirty="0"/>
          </a:p>
        </p:txBody>
      </p:sp>
      <p:sp>
        <p:nvSpPr>
          <p:cNvPr id="2" name="スライド番号プレースホルダー 1">
            <a:extLst>
              <a:ext uri="{FF2B5EF4-FFF2-40B4-BE49-F238E27FC236}">
                <a16:creationId xmlns:a16="http://schemas.microsoft.com/office/drawing/2014/main" id="{4E289DFB-C9BE-7A77-3D34-4709621EDEC0}"/>
              </a:ext>
            </a:extLst>
          </p:cNvPr>
          <p:cNvSpPr>
            <a:spLocks noGrp="1"/>
          </p:cNvSpPr>
          <p:nvPr>
            <p:ph type="sldNum" sz="quarter" idx="5"/>
          </p:nvPr>
        </p:nvSpPr>
        <p:spPr/>
        <p:txBody>
          <a:bodyPr/>
          <a:lstStyle/>
          <a:p>
            <a:fld id="{2E548C01-EC07-4717-A8DE-1E92D2D81867}" type="slidenum">
              <a:rPr lang="ja-JP" altLang="en-US" smtClean="0"/>
              <a:pPr/>
              <a:t>24</a:t>
            </a:fld>
            <a:endParaRPr lang="ja-JP" altLang="en-US" dirty="0"/>
          </a:p>
        </p:txBody>
      </p:sp>
      <p:sp>
        <p:nvSpPr>
          <p:cNvPr id="4" name="四角形: 角を丸くする 3">
            <a:extLst>
              <a:ext uri="{FF2B5EF4-FFF2-40B4-BE49-F238E27FC236}">
                <a16:creationId xmlns:a16="http://schemas.microsoft.com/office/drawing/2014/main" id="{88655916-FD06-17BF-40CE-66C2C944D7FA}"/>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BA319F02-0EF0-3AB7-4777-AEC6E5A928C3}"/>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2386967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33033-4815-24F2-4A18-C042FA364214}"/>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55DD7254-511B-7117-82AA-0430F22E5EAD}"/>
              </a:ext>
            </a:extLst>
          </p:cNvPr>
          <p:cNvSpPr>
            <a:spLocks noGrp="1"/>
          </p:cNvSpPr>
          <p:nvPr>
            <p:ph type="body" idx="1"/>
          </p:nvPr>
        </p:nvSpPr>
        <p:spPr/>
        <p:txBody>
          <a:bodyPr/>
          <a:lstStyle/>
          <a:p>
            <a:r>
              <a:rPr lang="en-US" altLang="ja-JP" dirty="0"/>
              <a:t>The spread of cord blood transplantation and peripheral blood stem cell transplantation has made the proportion of allogeneic bone marrow transplantation show a tendency to decrease. Bone marrow transplants account for about half of all allogeneic transplants in patients aged 0 to 15 years. In recent years, cord blood transplants account for 30</a:t>
            </a:r>
            <a:r>
              <a:rPr lang="ja-JP" altLang="en-US" dirty="0"/>
              <a:t>％ </a:t>
            </a:r>
            <a:r>
              <a:rPr lang="en-US" altLang="ja-JP" dirty="0"/>
              <a:t>or more of the total cases of allogeneic transplantation.</a:t>
            </a:r>
            <a:endParaRPr lang="ja-JP" altLang="ja-JP" dirty="0"/>
          </a:p>
        </p:txBody>
      </p:sp>
      <p:sp>
        <p:nvSpPr>
          <p:cNvPr id="2" name="スライド番号プレースホルダー 1">
            <a:extLst>
              <a:ext uri="{FF2B5EF4-FFF2-40B4-BE49-F238E27FC236}">
                <a16:creationId xmlns:a16="http://schemas.microsoft.com/office/drawing/2014/main" id="{C81CD02A-1B7B-14DA-98E7-9CC5E648BE5E}"/>
              </a:ext>
            </a:extLst>
          </p:cNvPr>
          <p:cNvSpPr>
            <a:spLocks noGrp="1"/>
          </p:cNvSpPr>
          <p:nvPr>
            <p:ph type="sldNum" sz="quarter" idx="5"/>
          </p:nvPr>
        </p:nvSpPr>
        <p:spPr/>
        <p:txBody>
          <a:bodyPr/>
          <a:lstStyle/>
          <a:p>
            <a:fld id="{2E548C01-EC07-4717-A8DE-1E92D2D81867}" type="slidenum">
              <a:rPr lang="ja-JP" altLang="en-US" smtClean="0"/>
              <a:pPr/>
              <a:t>25</a:t>
            </a:fld>
            <a:endParaRPr lang="ja-JP" altLang="en-US" dirty="0"/>
          </a:p>
        </p:txBody>
      </p:sp>
      <p:sp>
        <p:nvSpPr>
          <p:cNvPr id="4" name="四角形: 角を丸くする 3">
            <a:extLst>
              <a:ext uri="{FF2B5EF4-FFF2-40B4-BE49-F238E27FC236}">
                <a16:creationId xmlns:a16="http://schemas.microsoft.com/office/drawing/2014/main" id="{BC6B981E-26E2-9393-5299-8ADB8D4F43D6}"/>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367A72A4-7AF5-6161-EE22-768CA4EBF1A1}"/>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31430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E9EB1-F6BD-FE48-231D-8D389AAA05AB}"/>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A3170E78-D1C6-5A46-9F47-5A252B43BBF5}"/>
              </a:ext>
            </a:extLst>
          </p:cNvPr>
          <p:cNvSpPr>
            <a:spLocks noGrp="1"/>
          </p:cNvSpPr>
          <p:nvPr>
            <p:ph type="body" idx="1"/>
          </p:nvPr>
        </p:nvSpPr>
        <p:spPr/>
        <p:txBody>
          <a:bodyPr/>
          <a:lstStyle/>
          <a:p>
            <a:r>
              <a:rPr lang="en-US" altLang="ja-JP" dirty="0"/>
              <a:t>The spread of cord blood transplantation and peripheral blood stem cell transplantation has made the proportion of allogeneic bone marrow transplantation show a tendency to decrease. Peripheral blood stem cell transplants outnumber bone marrow transplants in those aged 16 years or older. In recent years, cord blood transplants account for 30</a:t>
            </a:r>
            <a:r>
              <a:rPr lang="ja-JP" altLang="en-US" dirty="0"/>
              <a:t>％ </a:t>
            </a:r>
            <a:r>
              <a:rPr lang="en-US" altLang="ja-JP" dirty="0"/>
              <a:t>or more of the total cases of allogeneic transplantation.</a:t>
            </a:r>
            <a:endParaRPr lang="ja-JP" altLang="ja-JP" dirty="0"/>
          </a:p>
        </p:txBody>
      </p:sp>
      <p:sp>
        <p:nvSpPr>
          <p:cNvPr id="2" name="スライド番号プレースホルダー 1">
            <a:extLst>
              <a:ext uri="{FF2B5EF4-FFF2-40B4-BE49-F238E27FC236}">
                <a16:creationId xmlns:a16="http://schemas.microsoft.com/office/drawing/2014/main" id="{91AE8EA6-DD17-17BA-06C5-CFFB0ED0D884}"/>
              </a:ext>
            </a:extLst>
          </p:cNvPr>
          <p:cNvSpPr>
            <a:spLocks noGrp="1"/>
          </p:cNvSpPr>
          <p:nvPr>
            <p:ph type="sldNum" sz="quarter" idx="5"/>
          </p:nvPr>
        </p:nvSpPr>
        <p:spPr/>
        <p:txBody>
          <a:bodyPr/>
          <a:lstStyle/>
          <a:p>
            <a:fld id="{2E548C01-EC07-4717-A8DE-1E92D2D81867}" type="slidenum">
              <a:rPr lang="ja-JP" altLang="en-US" smtClean="0"/>
              <a:pPr/>
              <a:t>26</a:t>
            </a:fld>
            <a:endParaRPr lang="ja-JP" altLang="en-US" dirty="0"/>
          </a:p>
        </p:txBody>
      </p:sp>
      <p:sp>
        <p:nvSpPr>
          <p:cNvPr id="4" name="四角形: 角を丸くする 3">
            <a:extLst>
              <a:ext uri="{FF2B5EF4-FFF2-40B4-BE49-F238E27FC236}">
                <a16:creationId xmlns:a16="http://schemas.microsoft.com/office/drawing/2014/main" id="{7BEF7E81-B13D-D400-8B8E-48568BD3E2C7}"/>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 イメージ プレースホルダー 6">
            <a:extLst>
              <a:ext uri="{FF2B5EF4-FFF2-40B4-BE49-F238E27FC236}">
                <a16:creationId xmlns:a16="http://schemas.microsoft.com/office/drawing/2014/main" id="{B36E1F8F-3C6A-1F21-C988-1ACCD86204C9}"/>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224748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07FEF-A500-DF1D-1365-B2FB56222924}"/>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D387C679-33A3-B0BB-159F-BA96B31B9748}"/>
              </a:ext>
            </a:extLst>
          </p:cNvPr>
          <p:cNvSpPr>
            <a:spLocks noGrp="1"/>
          </p:cNvSpPr>
          <p:nvPr>
            <p:ph type="body" idx="1"/>
          </p:nvPr>
        </p:nvSpPr>
        <p:spPr/>
        <p:txBody>
          <a:bodyPr/>
          <a:lstStyle/>
          <a:p>
            <a:r>
              <a:rPr lang="en-US" altLang="ja-JP" dirty="0"/>
              <a:t>In transplantation from unrelated donors, the number of cord blood transplants has increased, accounts for about half in recent years.</a:t>
            </a:r>
            <a:endParaRPr lang="ja-JP" altLang="ja-JP" dirty="0"/>
          </a:p>
        </p:txBody>
      </p:sp>
      <p:sp>
        <p:nvSpPr>
          <p:cNvPr id="5" name="スライド番号プレースホルダー 4">
            <a:extLst>
              <a:ext uri="{FF2B5EF4-FFF2-40B4-BE49-F238E27FC236}">
                <a16:creationId xmlns:a16="http://schemas.microsoft.com/office/drawing/2014/main" id="{0A761523-FE80-5D5A-18BE-42AE6187DFC6}"/>
              </a:ext>
            </a:extLst>
          </p:cNvPr>
          <p:cNvSpPr>
            <a:spLocks noGrp="1"/>
          </p:cNvSpPr>
          <p:nvPr>
            <p:ph type="sldNum" sz="quarter" idx="5"/>
          </p:nvPr>
        </p:nvSpPr>
        <p:spPr/>
        <p:txBody>
          <a:bodyPr/>
          <a:lstStyle/>
          <a:p>
            <a:fld id="{2E548C01-EC07-4717-A8DE-1E92D2D81867}" type="slidenum">
              <a:rPr lang="ja-JP" altLang="en-US" smtClean="0"/>
              <a:pPr/>
              <a:t>27</a:t>
            </a:fld>
            <a:endParaRPr lang="ja-JP" altLang="en-US" dirty="0"/>
          </a:p>
        </p:txBody>
      </p:sp>
      <p:sp>
        <p:nvSpPr>
          <p:cNvPr id="2" name="四角形: 角を丸くする 1">
            <a:extLst>
              <a:ext uri="{FF2B5EF4-FFF2-40B4-BE49-F238E27FC236}">
                <a16:creationId xmlns:a16="http://schemas.microsoft.com/office/drawing/2014/main" id="{C404A90B-DB7E-4DB7-427F-648313E15B95}"/>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580122AC-3993-E48F-1ACE-EA0E151843F9}"/>
              </a:ext>
            </a:extLst>
          </p:cNvPr>
          <p:cNvSpPr/>
          <p:nvPr/>
        </p:nvSpPr>
        <p:spPr>
          <a:xfrm>
            <a:off x="5455919" y="71714"/>
            <a:ext cx="1170791"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3460E197-0C4E-5AE6-D65D-E24CA25542AA}"/>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1518335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DC7B2-6DE4-620D-5118-CF7873EC8102}"/>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7F36135B-4118-6F04-46A7-A57727827EAE}"/>
              </a:ext>
            </a:extLst>
          </p:cNvPr>
          <p:cNvSpPr>
            <a:spLocks noGrp="1"/>
          </p:cNvSpPr>
          <p:nvPr>
            <p:ph type="body" idx="1"/>
          </p:nvPr>
        </p:nvSpPr>
        <p:spPr/>
        <p:txBody>
          <a:bodyPr/>
          <a:lstStyle/>
          <a:p>
            <a:r>
              <a:rPr lang="en-US" altLang="ja-JP" dirty="0"/>
              <a:t>In transplantation from unrelated donors, the number of cord blood transplants has increased, accounts for about half in recent years. There has also been an increase in the proportion of peripheral blood stem cell transplants in recent years.</a:t>
            </a:r>
            <a:endParaRPr lang="ja-JP" altLang="ja-JP" dirty="0"/>
          </a:p>
        </p:txBody>
      </p:sp>
      <p:sp>
        <p:nvSpPr>
          <p:cNvPr id="2" name="スライド番号プレースホルダー 1">
            <a:extLst>
              <a:ext uri="{FF2B5EF4-FFF2-40B4-BE49-F238E27FC236}">
                <a16:creationId xmlns:a16="http://schemas.microsoft.com/office/drawing/2014/main" id="{809BB17E-77E3-D463-C726-8E36FAD722DF}"/>
              </a:ext>
            </a:extLst>
          </p:cNvPr>
          <p:cNvSpPr>
            <a:spLocks noGrp="1"/>
          </p:cNvSpPr>
          <p:nvPr>
            <p:ph type="sldNum" sz="quarter" idx="5"/>
          </p:nvPr>
        </p:nvSpPr>
        <p:spPr/>
        <p:txBody>
          <a:bodyPr/>
          <a:lstStyle/>
          <a:p>
            <a:fld id="{2E548C01-EC07-4717-A8DE-1E92D2D81867}" type="slidenum">
              <a:rPr lang="ja-JP" altLang="en-US" smtClean="0"/>
              <a:pPr/>
              <a:t>28</a:t>
            </a:fld>
            <a:endParaRPr lang="ja-JP" altLang="en-US" dirty="0"/>
          </a:p>
        </p:txBody>
      </p:sp>
      <p:sp>
        <p:nvSpPr>
          <p:cNvPr id="4" name="四角形: 角を丸くする 3">
            <a:extLst>
              <a:ext uri="{FF2B5EF4-FFF2-40B4-BE49-F238E27FC236}">
                <a16:creationId xmlns:a16="http://schemas.microsoft.com/office/drawing/2014/main" id="{5ECFED2B-3AD6-ED11-D3AF-F00F7277A735}"/>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B99B99DD-9B55-5A48-F4CC-86FBF50F57D1}"/>
              </a:ext>
            </a:extLst>
          </p:cNvPr>
          <p:cNvSpPr/>
          <p:nvPr/>
        </p:nvSpPr>
        <p:spPr>
          <a:xfrm>
            <a:off x="5455919" y="71714"/>
            <a:ext cx="1170791"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 イメージ プレースホルダー 8">
            <a:extLst>
              <a:ext uri="{FF2B5EF4-FFF2-40B4-BE49-F238E27FC236}">
                <a16:creationId xmlns:a16="http://schemas.microsoft.com/office/drawing/2014/main" id="{BDEB8ABC-54CD-336F-E884-628D7B2932EC}"/>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67066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recent years, about 350 to 400 allogeneic transplants have been performed annually for patients aged 0 to 15 years. Transplants from unrelated donors account for around 60% to 70%.</a:t>
            </a:r>
            <a:endParaRPr lang="ja-JP" altLang="ja-JP" dirty="0"/>
          </a:p>
        </p:txBody>
      </p:sp>
      <p:sp>
        <p:nvSpPr>
          <p:cNvPr id="2" name="スライド番号プレースホルダー 1">
            <a:extLst>
              <a:ext uri="{FF2B5EF4-FFF2-40B4-BE49-F238E27FC236}">
                <a16:creationId xmlns:a16="http://schemas.microsoft.com/office/drawing/2014/main" id="{019EAC5F-F3CE-D119-BEF7-4E07ED857EA4}"/>
              </a:ext>
            </a:extLst>
          </p:cNvPr>
          <p:cNvSpPr>
            <a:spLocks noGrp="1"/>
          </p:cNvSpPr>
          <p:nvPr>
            <p:ph type="sldNum" sz="quarter" idx="5"/>
          </p:nvPr>
        </p:nvSpPr>
        <p:spPr/>
        <p:txBody>
          <a:bodyPr/>
          <a:lstStyle/>
          <a:p>
            <a:fld id="{2E548C01-EC07-4717-A8DE-1E92D2D81867}"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DD91EF42-0DA3-7C17-1FDA-75A845A9F0C2}"/>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4273888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　　　　　　　　　　　　　　　　　　　　　　　</a:t>
            </a:r>
          </a:p>
        </p:txBody>
      </p:sp>
      <p:sp>
        <p:nvSpPr>
          <p:cNvPr id="2" name="スライド番号プレースホルダー 1">
            <a:extLst>
              <a:ext uri="{FF2B5EF4-FFF2-40B4-BE49-F238E27FC236}">
                <a16:creationId xmlns:a16="http://schemas.microsoft.com/office/drawing/2014/main" id="{3421C0EE-2770-CBA9-DE62-0887FCAA59A3}"/>
              </a:ext>
            </a:extLst>
          </p:cNvPr>
          <p:cNvSpPr>
            <a:spLocks noGrp="1"/>
          </p:cNvSpPr>
          <p:nvPr>
            <p:ph type="sldNum" sz="quarter" idx="5"/>
          </p:nvPr>
        </p:nvSpPr>
        <p:spPr/>
        <p:txBody>
          <a:bodyPr/>
          <a:lstStyle/>
          <a:p>
            <a:fld id="{2E548C01-EC07-4717-A8DE-1E92D2D81867}" type="slidenum">
              <a:rPr lang="ja-JP" altLang="en-US" smtClean="0"/>
              <a:pPr/>
              <a:t>3</a:t>
            </a:fld>
            <a:endParaRPr lang="ja-JP" altLang="en-US" dirty="0"/>
          </a:p>
        </p:txBody>
      </p:sp>
      <p:sp>
        <p:nvSpPr>
          <p:cNvPr id="7" name="スライド イメージ プレースホルダー 6">
            <a:extLst>
              <a:ext uri="{FF2B5EF4-FFF2-40B4-BE49-F238E27FC236}">
                <a16:creationId xmlns:a16="http://schemas.microsoft.com/office/drawing/2014/main" id="{7CB5BE84-3024-A1DE-C4C9-006F0AE4CC84}"/>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1097725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recent years, about 1,300 to 1,500 allogeneic transplants have been performed annually for patients aged 16 to 50 years. The percentage of cord blood transplants from unrelated donors is increasing, accounting for about one-third of all transplants.</a:t>
            </a:r>
            <a:endParaRPr lang="ja-JP" altLang="en-US" dirty="0"/>
          </a:p>
        </p:txBody>
      </p:sp>
      <p:sp>
        <p:nvSpPr>
          <p:cNvPr id="2" name="スライド番号プレースホルダー 1">
            <a:extLst>
              <a:ext uri="{FF2B5EF4-FFF2-40B4-BE49-F238E27FC236}">
                <a16:creationId xmlns:a16="http://schemas.microsoft.com/office/drawing/2014/main" id="{67EBB625-B122-44BA-E065-2BB24FE051FE}"/>
              </a:ext>
            </a:extLst>
          </p:cNvPr>
          <p:cNvSpPr>
            <a:spLocks noGrp="1"/>
          </p:cNvSpPr>
          <p:nvPr>
            <p:ph type="sldNum" sz="quarter" idx="5"/>
          </p:nvPr>
        </p:nvSpPr>
        <p:spPr/>
        <p:txBody>
          <a:bodyPr/>
          <a:lstStyle/>
          <a:p>
            <a:fld id="{2E548C01-EC07-4717-A8DE-1E92D2D81867}"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518BF4F6-69A9-019B-9E58-919FAE6562A1}"/>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2124101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Due to the spread of transplants with reduced intensity conditioning (RIC), in all types of allogeneic transplants, the number of patients aged 51 years or older has increased. Approximately 1,900 allogeneic transplants have been performed annually for patients aged 51 years or older in recent years. Allogeneic transplants from unrelated donors account for more than 70% of all transplants, with cord blood transplantation being the most commonly used.</a:t>
            </a:r>
            <a:endParaRPr lang="ja-JP" altLang="ja-JP" dirty="0"/>
          </a:p>
        </p:txBody>
      </p:sp>
      <p:sp>
        <p:nvSpPr>
          <p:cNvPr id="2" name="スライド番号プレースホルダー 1">
            <a:extLst>
              <a:ext uri="{FF2B5EF4-FFF2-40B4-BE49-F238E27FC236}">
                <a16:creationId xmlns:a16="http://schemas.microsoft.com/office/drawing/2014/main" id="{F7FECD59-1A99-8930-1F68-F3B83071DF6D}"/>
              </a:ext>
            </a:extLst>
          </p:cNvPr>
          <p:cNvSpPr>
            <a:spLocks noGrp="1"/>
          </p:cNvSpPr>
          <p:nvPr>
            <p:ph type="sldNum" sz="quarter" idx="5"/>
          </p:nvPr>
        </p:nvSpPr>
        <p:spPr/>
        <p:txBody>
          <a:bodyPr/>
          <a:lstStyle/>
          <a:p>
            <a:fld id="{2E548C01-EC07-4717-A8DE-1E92D2D81867}"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577804B4-527C-E058-A638-014772FBADA3}"/>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15465412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normAutofit fontScale="92500" lnSpcReduction="20000"/>
          </a:bodyPr>
          <a:lstStyle/>
          <a:p>
            <a:r>
              <a:rPr lang="en-US" altLang="ja-JP" dirty="0"/>
              <a:t>The advanced risk group for leukemia has recently accounted for 35 to 55% in allogeneic transplantation, with a gradual declining trend.</a:t>
            </a:r>
          </a:p>
          <a:p>
            <a:endParaRPr lang="en-US" altLang="ja-JP" dirty="0"/>
          </a:p>
          <a:p>
            <a:endParaRPr lang="en-US" altLang="ja-JP" dirty="0"/>
          </a:p>
          <a:p>
            <a:r>
              <a:rPr lang="en-US" altLang="ja-JP" dirty="0"/>
              <a:t>―≪Disease risk status at transplantation≫―</a:t>
            </a:r>
          </a:p>
          <a:p>
            <a:r>
              <a:rPr lang="en-US" altLang="ja-JP" dirty="0"/>
              <a:t>■Standard Risk Group </a:t>
            </a:r>
          </a:p>
          <a:p>
            <a:r>
              <a:rPr lang="en-US" altLang="ja-JP" dirty="0"/>
              <a:t>    </a:t>
            </a:r>
            <a:r>
              <a:rPr lang="ja-JP" altLang="en-US" dirty="0"/>
              <a:t>・</a:t>
            </a:r>
            <a:r>
              <a:rPr lang="en-US" altLang="ja-JP" dirty="0"/>
              <a:t>AML (first complete remission[1CR]</a:t>
            </a:r>
            <a:r>
              <a:rPr lang="ja-JP" altLang="en-US" dirty="0"/>
              <a:t>／</a:t>
            </a:r>
            <a:r>
              <a:rPr lang="en-US" altLang="ja-JP" dirty="0"/>
              <a:t>second complete remission[2CR]) </a:t>
            </a:r>
          </a:p>
          <a:p>
            <a:r>
              <a:rPr lang="en-US" altLang="ja-JP" dirty="0"/>
              <a:t>    </a:t>
            </a:r>
            <a:r>
              <a:rPr lang="ja-JP" altLang="en-US" dirty="0"/>
              <a:t>・</a:t>
            </a:r>
            <a:r>
              <a:rPr lang="en-US" altLang="ja-JP" dirty="0"/>
              <a:t>ALL  (1CR) </a:t>
            </a:r>
          </a:p>
          <a:p>
            <a:r>
              <a:rPr lang="en-US" altLang="ja-JP" dirty="0"/>
              <a:t>    </a:t>
            </a:r>
            <a:r>
              <a:rPr lang="ja-JP" altLang="en-US" dirty="0"/>
              <a:t>・</a:t>
            </a:r>
            <a:r>
              <a:rPr lang="en-US" altLang="ja-JP" dirty="0"/>
              <a:t>CML (complete hematologic response (CHR) </a:t>
            </a:r>
            <a:r>
              <a:rPr lang="ja-JP" altLang="en-US" dirty="0"/>
              <a:t>／</a:t>
            </a:r>
            <a:r>
              <a:rPr lang="en-US" altLang="ja-JP" dirty="0"/>
              <a:t>first chronic phase[1CP]) </a:t>
            </a:r>
          </a:p>
          <a:p>
            <a:r>
              <a:rPr lang="en-US" altLang="ja-JP" dirty="0"/>
              <a:t>    </a:t>
            </a:r>
            <a:r>
              <a:rPr lang="ja-JP" altLang="en-US" dirty="0"/>
              <a:t>・</a:t>
            </a:r>
            <a:r>
              <a:rPr lang="en-US" altLang="ja-JP" dirty="0"/>
              <a:t>MDS (WHO 2017 classification</a:t>
            </a:r>
            <a:r>
              <a:rPr lang="ja-JP" altLang="en-US" dirty="0"/>
              <a:t>： </a:t>
            </a:r>
            <a:r>
              <a:rPr lang="en-US" altLang="ja-JP" dirty="0"/>
              <a:t>MDS with single lineage dysplasia</a:t>
            </a:r>
            <a:r>
              <a:rPr lang="ja-JP" altLang="en-US" dirty="0"/>
              <a:t>／</a:t>
            </a:r>
            <a:r>
              <a:rPr lang="en-US" altLang="ja-JP" dirty="0"/>
              <a:t>MDS-RS and single lineage dysplasia</a:t>
            </a:r>
          </a:p>
          <a:p>
            <a:r>
              <a:rPr lang="ja-JP" altLang="en-US" dirty="0"/>
              <a:t>／</a:t>
            </a:r>
            <a:r>
              <a:rPr lang="en-US" altLang="ja-JP" dirty="0"/>
              <a:t>MDS-RS and multilineage dysplasia</a:t>
            </a:r>
          </a:p>
          <a:p>
            <a:r>
              <a:rPr lang="ja-JP" altLang="en-US" dirty="0"/>
              <a:t>／</a:t>
            </a:r>
            <a:r>
              <a:rPr lang="en-US" altLang="ja-JP" dirty="0"/>
              <a:t>MDS with multilineage dysplasia</a:t>
            </a:r>
          </a:p>
          <a:p>
            <a:r>
              <a:rPr lang="ja-JP" altLang="en-US" dirty="0"/>
              <a:t>／</a:t>
            </a:r>
            <a:r>
              <a:rPr lang="en-US" altLang="ja-JP" dirty="0"/>
              <a:t>MDS with isolated del (5q) </a:t>
            </a:r>
          </a:p>
          <a:p>
            <a:r>
              <a:rPr lang="ja-JP" altLang="en-US" dirty="0"/>
              <a:t>／</a:t>
            </a:r>
            <a:r>
              <a:rPr lang="en-US" altLang="ja-JP" dirty="0"/>
              <a:t>MDS, unclassifiable</a:t>
            </a:r>
          </a:p>
          <a:p>
            <a:r>
              <a:rPr lang="ja-JP" altLang="en-US" dirty="0"/>
              <a:t>／</a:t>
            </a:r>
            <a:r>
              <a:rPr lang="en-US" altLang="ja-JP" dirty="0"/>
              <a:t>Refractory cytopenia of childhood (provisional entity) </a:t>
            </a:r>
          </a:p>
          <a:p>
            <a:r>
              <a:rPr lang="en-US" altLang="ja-JP" dirty="0"/>
              <a:t>WHO old classification, FAB classification</a:t>
            </a:r>
            <a:r>
              <a:rPr lang="ja-JP" altLang="en-US" dirty="0"/>
              <a:t>：</a:t>
            </a:r>
            <a:r>
              <a:rPr lang="en-US" altLang="ja-JP" dirty="0"/>
              <a:t>refractory anemia[RA] </a:t>
            </a:r>
            <a:r>
              <a:rPr lang="ja-JP" altLang="en-US" dirty="0"/>
              <a:t>／</a:t>
            </a:r>
            <a:r>
              <a:rPr lang="en-US" altLang="ja-JP" dirty="0"/>
              <a:t>refractory anemia with ring </a:t>
            </a:r>
            <a:r>
              <a:rPr lang="en-US" altLang="ja-JP" dirty="0" err="1"/>
              <a:t>sideroblasts</a:t>
            </a:r>
            <a:r>
              <a:rPr lang="en-US" altLang="ja-JP" dirty="0"/>
              <a:t>[RARS]</a:t>
            </a:r>
            <a:r>
              <a:rPr lang="ja-JP" altLang="en-US" dirty="0"/>
              <a:t>／</a:t>
            </a:r>
            <a:r>
              <a:rPr lang="en-US" altLang="ja-JP" dirty="0"/>
              <a:t>refractory</a:t>
            </a:r>
          </a:p>
          <a:p>
            <a:r>
              <a:rPr lang="en-US" altLang="ja-JP" dirty="0"/>
              <a:t>cytopenia with multilineage dysplasia[RCMD]</a:t>
            </a:r>
            <a:r>
              <a:rPr lang="ja-JP" altLang="en-US" dirty="0"/>
              <a:t>／</a:t>
            </a:r>
            <a:r>
              <a:rPr lang="en-US" altLang="ja-JP" dirty="0"/>
              <a:t>refractory cytopenia with multilineage dysplasia and ringed </a:t>
            </a:r>
            <a:r>
              <a:rPr lang="en-US" altLang="ja-JP" dirty="0" err="1"/>
              <a:t>sideroblasts</a:t>
            </a:r>
            <a:r>
              <a:rPr lang="en-US" altLang="ja-JP" dirty="0"/>
              <a:t>[RCMD-RS]</a:t>
            </a:r>
            <a:r>
              <a:rPr lang="ja-JP" altLang="en-US" dirty="0"/>
              <a:t>／</a:t>
            </a:r>
            <a:r>
              <a:rPr lang="en-US" altLang="ja-JP" dirty="0"/>
              <a:t>myelodysplastic syndrome associated</a:t>
            </a:r>
          </a:p>
          <a:p>
            <a:r>
              <a:rPr lang="en-US" altLang="ja-JP" dirty="0"/>
              <a:t>with isolated del (5q) chromosome abnormality[5q−syndrome]) </a:t>
            </a:r>
          </a:p>
          <a:p>
            <a:endParaRPr lang="en-US" altLang="ja-JP" dirty="0"/>
          </a:p>
          <a:p>
            <a:r>
              <a:rPr lang="en-US" altLang="ja-JP" dirty="0"/>
              <a:t>■Advanced Risk Group </a:t>
            </a:r>
          </a:p>
          <a:p>
            <a:r>
              <a:rPr lang="en-US" altLang="ja-JP" dirty="0"/>
              <a:t>    </a:t>
            </a:r>
            <a:r>
              <a:rPr lang="ja-JP" altLang="en-US" dirty="0"/>
              <a:t>・</a:t>
            </a:r>
            <a:r>
              <a:rPr lang="en-US" altLang="ja-JP" dirty="0"/>
              <a:t>all other conditions</a:t>
            </a:r>
          </a:p>
          <a:p>
            <a:r>
              <a:rPr lang="en-US" altLang="ja-JP" dirty="0"/>
              <a:t>―――――――――――――――――――――</a:t>
            </a:r>
          </a:p>
          <a:p>
            <a:endParaRPr lang="en-US" altLang="ja-JP" dirty="0"/>
          </a:p>
        </p:txBody>
      </p:sp>
      <p:sp>
        <p:nvSpPr>
          <p:cNvPr id="2" name="スライド番号プレースホルダー 1">
            <a:extLst>
              <a:ext uri="{FF2B5EF4-FFF2-40B4-BE49-F238E27FC236}">
                <a16:creationId xmlns:a16="http://schemas.microsoft.com/office/drawing/2014/main" id="{0D1B638F-33F1-3B59-F44B-704562837BA0}"/>
              </a:ext>
            </a:extLst>
          </p:cNvPr>
          <p:cNvSpPr>
            <a:spLocks noGrp="1"/>
          </p:cNvSpPr>
          <p:nvPr>
            <p:ph type="sldNum" sz="quarter" idx="5"/>
          </p:nvPr>
        </p:nvSpPr>
        <p:spPr/>
        <p:txBody>
          <a:bodyPr/>
          <a:lstStyle/>
          <a:p>
            <a:fld id="{2E548C01-EC07-4717-A8DE-1E92D2D81867}" type="slidenum">
              <a:rPr lang="ja-JP" altLang="en-US" smtClean="0"/>
              <a:pPr/>
              <a:t>32</a:t>
            </a:fld>
            <a:endParaRPr lang="ja-JP" altLang="en-US" dirty="0"/>
          </a:p>
        </p:txBody>
      </p:sp>
      <p:sp>
        <p:nvSpPr>
          <p:cNvPr id="10" name="スライド イメージ プレースホルダー 9">
            <a:extLst>
              <a:ext uri="{FF2B5EF4-FFF2-40B4-BE49-F238E27FC236}">
                <a16:creationId xmlns:a16="http://schemas.microsoft.com/office/drawing/2014/main" id="{A04AFE19-6D36-D9C2-8770-18AB72657B5C}"/>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658487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The spread of the reduced intensity conditioning (RIC) to reduce toxicity has expanded the scope of indication of transplantation to the older age groups.  In all types of allogeneic transplants, the reduced intensity conditioning (RIC) transplant has recently accounted for 40 to 60</a:t>
            </a:r>
            <a:r>
              <a:rPr lang="ja-JP" altLang="en-US" dirty="0"/>
              <a:t>％</a:t>
            </a:r>
            <a:r>
              <a:rPr lang="en-US" altLang="ja-JP" dirty="0"/>
              <a:t>.</a:t>
            </a:r>
          </a:p>
          <a:p>
            <a:endParaRPr lang="en-US" altLang="ja-JP" dirty="0"/>
          </a:p>
          <a:p>
            <a:endParaRPr lang="en-US" altLang="ja-JP" dirty="0"/>
          </a:p>
          <a:p>
            <a:r>
              <a:rPr lang="en-US" altLang="ja-JP" dirty="0"/>
              <a:t>―≪Conditioning regimen≫――――――</a:t>
            </a:r>
          </a:p>
          <a:p>
            <a:r>
              <a:rPr lang="en-US" altLang="ja-JP" dirty="0"/>
              <a:t>■Myeloablative conditioning (MAC) </a:t>
            </a:r>
          </a:p>
          <a:p>
            <a:r>
              <a:rPr lang="en-US" altLang="ja-JP" dirty="0"/>
              <a:t>  Pre-transplantation therapy with the primary purpose of totally destroying cancer cells, together with normal blood cells, in the bone marrow by total body irradiation or high-dose chemotherapy </a:t>
            </a:r>
          </a:p>
          <a:p>
            <a:endParaRPr lang="en-US" altLang="ja-JP" dirty="0"/>
          </a:p>
          <a:p>
            <a:r>
              <a:rPr lang="en-US" altLang="ja-JP" dirty="0"/>
              <a:t>■Reduced-intensity conditioning (RIC) </a:t>
            </a:r>
          </a:p>
          <a:p>
            <a:r>
              <a:rPr lang="en-US" altLang="ja-JP" dirty="0"/>
              <a:t>Pre-transplantation therapy with the primary purpose of suppressing the patient’s immune system with drugs which do not have strong myelosuppressive effects</a:t>
            </a:r>
          </a:p>
          <a:p>
            <a:r>
              <a:rPr lang="en-US" altLang="ja-JP" dirty="0"/>
              <a:t>―――――――――――――――――――</a:t>
            </a:r>
          </a:p>
          <a:p>
            <a:endParaRPr lang="en-US" altLang="ja-JP" dirty="0"/>
          </a:p>
        </p:txBody>
      </p:sp>
      <p:sp>
        <p:nvSpPr>
          <p:cNvPr id="2" name="スライド番号プレースホルダー 1">
            <a:extLst>
              <a:ext uri="{FF2B5EF4-FFF2-40B4-BE49-F238E27FC236}">
                <a16:creationId xmlns:a16="http://schemas.microsoft.com/office/drawing/2014/main" id="{E1B02CDF-C9CD-0CD2-5FD5-15F611EAA09A}"/>
              </a:ext>
            </a:extLst>
          </p:cNvPr>
          <p:cNvSpPr>
            <a:spLocks noGrp="1"/>
          </p:cNvSpPr>
          <p:nvPr>
            <p:ph type="sldNum" sz="quarter" idx="5"/>
          </p:nvPr>
        </p:nvSpPr>
        <p:spPr/>
        <p:txBody>
          <a:bodyPr/>
          <a:lstStyle/>
          <a:p>
            <a:fld id="{2E548C01-EC07-4717-A8DE-1E92D2D81867}" type="slidenum">
              <a:rPr lang="ja-JP" altLang="en-US" smtClean="0"/>
              <a:pPr/>
              <a:t>33</a:t>
            </a:fld>
            <a:endParaRPr lang="ja-JP" altLang="en-US" dirty="0"/>
          </a:p>
        </p:txBody>
      </p:sp>
      <p:sp>
        <p:nvSpPr>
          <p:cNvPr id="10" name="スライド イメージ プレースホルダー 9">
            <a:extLst>
              <a:ext uri="{FF2B5EF4-FFF2-40B4-BE49-F238E27FC236}">
                <a16:creationId xmlns:a16="http://schemas.microsoft.com/office/drawing/2014/main" id="{CB8966D5-EE34-2725-8BCE-35BD75A3AE38}"/>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1087409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With the development of GVHD prophylaxis, the number of haplo-identical transplantation increased remarkably since 2010. The annual number of haplo-identical transplants has recently exceeded the annual number of HLA-matched transplants from related donors. The number of haplo-identical transplants registered in 2023 was 723.</a:t>
            </a:r>
          </a:p>
          <a:p>
            <a:endParaRPr lang="en-US" altLang="ja-JP" dirty="0"/>
          </a:p>
          <a:p>
            <a:endParaRPr lang="en-US" altLang="ja-JP" dirty="0"/>
          </a:p>
          <a:p>
            <a:r>
              <a:rPr lang="en-US" altLang="ja-JP" dirty="0"/>
              <a:t>※Subjects in this summary table include bone marrow transplantation, peripheral blood stem cell transplantation and bone marrow + peripheral blood stem cell transplantation from related donor. </a:t>
            </a:r>
          </a:p>
          <a:p>
            <a:r>
              <a:rPr lang="en-US" altLang="ja-JP" dirty="0"/>
              <a:t>※GVH-direction is considered for numbers of mismatched HLA loci.</a:t>
            </a:r>
          </a:p>
        </p:txBody>
      </p:sp>
      <p:sp>
        <p:nvSpPr>
          <p:cNvPr id="2" name="スライド番号プレースホルダー 1">
            <a:extLst>
              <a:ext uri="{FF2B5EF4-FFF2-40B4-BE49-F238E27FC236}">
                <a16:creationId xmlns:a16="http://schemas.microsoft.com/office/drawing/2014/main" id="{B18B08E4-A435-CB00-FD34-602BB4422135}"/>
              </a:ext>
            </a:extLst>
          </p:cNvPr>
          <p:cNvSpPr>
            <a:spLocks noGrp="1"/>
          </p:cNvSpPr>
          <p:nvPr>
            <p:ph type="sldNum" sz="quarter" idx="5"/>
          </p:nvPr>
        </p:nvSpPr>
        <p:spPr/>
        <p:txBody>
          <a:bodyPr/>
          <a:lstStyle/>
          <a:p>
            <a:fld id="{2E548C01-EC07-4717-A8DE-1E92D2D81867}" type="slidenum">
              <a:rPr lang="ja-JP" altLang="en-US" smtClean="0"/>
              <a:pPr/>
              <a:t>34</a:t>
            </a:fld>
            <a:endParaRPr lang="ja-JP" altLang="en-US" dirty="0"/>
          </a:p>
        </p:txBody>
      </p:sp>
      <p:sp>
        <p:nvSpPr>
          <p:cNvPr id="10" name="スライド イメージ プレースホルダー 9">
            <a:extLst>
              <a:ext uri="{FF2B5EF4-FFF2-40B4-BE49-F238E27FC236}">
                <a16:creationId xmlns:a16="http://schemas.microsoft.com/office/drawing/2014/main" id="{B753CA05-A625-5FE7-7916-56DC968DAC3D}"/>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2074053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The survival probabilities at 100 days after autologous transplantation</a:t>
            </a:r>
            <a:r>
              <a:rPr lang="ja-JP" altLang="en-US" dirty="0"/>
              <a:t>　</a:t>
            </a:r>
            <a:r>
              <a:rPr lang="en-US" altLang="ja-JP" dirty="0"/>
              <a:t>are over 95%, with comparable results for those aged 49 years or younger (&lt;50) and those aged 50 years or older (≥50) .</a:t>
            </a:r>
          </a:p>
          <a:p>
            <a:r>
              <a:rPr lang="en-US" altLang="ja-JP" dirty="0"/>
              <a:t>The survival probabilities at 100 days after allogeneic transplantation have shown improving trends over the last decade.</a:t>
            </a:r>
          </a:p>
          <a:p>
            <a:endParaRPr lang="en-US" altLang="ja-JP" dirty="0"/>
          </a:p>
          <a:p>
            <a:endParaRPr lang="en-US" altLang="ja-JP" dirty="0"/>
          </a:p>
          <a:p>
            <a:r>
              <a:rPr lang="en-US" altLang="ja-JP" dirty="0"/>
              <a:t>※This table shows the results of analysis performed on patients who received first transplants. </a:t>
            </a:r>
          </a:p>
          <a:p>
            <a:r>
              <a:rPr lang="en-US" altLang="ja-JP" dirty="0"/>
              <a:t>※The dotted lines (…) indicate the survival probabilities calculated when the number of transplants was below 100.</a:t>
            </a:r>
          </a:p>
          <a:p>
            <a:endParaRPr lang="ja-JP" altLang="ja-JP" dirty="0"/>
          </a:p>
        </p:txBody>
      </p:sp>
      <p:sp>
        <p:nvSpPr>
          <p:cNvPr id="6" name="スライド番号プレースホルダー 5">
            <a:extLst>
              <a:ext uri="{FF2B5EF4-FFF2-40B4-BE49-F238E27FC236}">
                <a16:creationId xmlns:a16="http://schemas.microsoft.com/office/drawing/2014/main" id="{CA94E59E-4334-AC16-9FB4-7EAF5DF9A557}"/>
              </a:ext>
            </a:extLst>
          </p:cNvPr>
          <p:cNvSpPr>
            <a:spLocks noGrp="1"/>
          </p:cNvSpPr>
          <p:nvPr>
            <p:ph type="sldNum" sz="quarter" idx="5"/>
          </p:nvPr>
        </p:nvSpPr>
        <p:spPr/>
        <p:txBody>
          <a:bodyPr/>
          <a:lstStyle/>
          <a:p>
            <a:fld id="{2E548C01-EC07-4717-A8DE-1E92D2D81867}" type="slidenum">
              <a:rPr lang="ja-JP" altLang="en-US" smtClean="0"/>
              <a:pPr/>
              <a:t>35</a:t>
            </a:fld>
            <a:endParaRPr lang="ja-JP" altLang="en-US" dirty="0"/>
          </a:p>
        </p:txBody>
      </p:sp>
      <p:sp>
        <p:nvSpPr>
          <p:cNvPr id="12" name="スライド イメージ プレースホルダー 11">
            <a:extLst>
              <a:ext uri="{FF2B5EF4-FFF2-40B4-BE49-F238E27FC236}">
                <a16:creationId xmlns:a16="http://schemas.microsoft.com/office/drawing/2014/main" id="{1528DC03-EA2A-E483-9D5E-528AC1CF1748}"/>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6791351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The survival probabilities at 365 days (1 year) after transplantation have shown improving trends over the last decade in both autologous and allogeneic transplant recipients aged 49 years or younger (&lt;50) and 50 years or older (≥50) . </a:t>
            </a:r>
          </a:p>
          <a:p>
            <a:r>
              <a:rPr lang="en-US" altLang="ja-JP" dirty="0"/>
              <a:t>The survival probabilities at 365 days (1 year) after autologous transplantation are similar between those aged 49 years or younger (&lt;50) and those aged 50 years or older (≥50) .</a:t>
            </a:r>
          </a:p>
          <a:p>
            <a:endParaRPr lang="en-US" altLang="ja-JP" dirty="0"/>
          </a:p>
          <a:p>
            <a:r>
              <a:rPr lang="en-US" altLang="ja-JP" dirty="0"/>
              <a:t> </a:t>
            </a:r>
          </a:p>
          <a:p>
            <a:r>
              <a:rPr lang="en-US" altLang="ja-JP" dirty="0"/>
              <a:t>※This table shows the results of analysis performed on patients who received first transplants. </a:t>
            </a:r>
          </a:p>
          <a:p>
            <a:r>
              <a:rPr lang="en-US" altLang="ja-JP" dirty="0"/>
              <a:t>※The dotted lines (…) indicate the survival probabilities calculated when the number of transplants was below 100.</a:t>
            </a:r>
          </a:p>
        </p:txBody>
      </p:sp>
      <p:sp>
        <p:nvSpPr>
          <p:cNvPr id="2" name="スライド番号プレースホルダー 1">
            <a:extLst>
              <a:ext uri="{FF2B5EF4-FFF2-40B4-BE49-F238E27FC236}">
                <a16:creationId xmlns:a16="http://schemas.microsoft.com/office/drawing/2014/main" id="{0AD397C2-E33F-8A48-36E1-B9BBF699218C}"/>
              </a:ext>
            </a:extLst>
          </p:cNvPr>
          <p:cNvSpPr>
            <a:spLocks noGrp="1"/>
          </p:cNvSpPr>
          <p:nvPr>
            <p:ph type="sldNum" sz="quarter" idx="5"/>
          </p:nvPr>
        </p:nvSpPr>
        <p:spPr/>
        <p:txBody>
          <a:bodyPr/>
          <a:lstStyle/>
          <a:p>
            <a:fld id="{2E548C01-EC07-4717-A8DE-1E92D2D81867}" type="slidenum">
              <a:rPr lang="ja-JP" altLang="en-US" smtClean="0"/>
              <a:pPr/>
              <a:t>36</a:t>
            </a:fld>
            <a:endParaRPr lang="ja-JP" altLang="en-US" dirty="0"/>
          </a:p>
        </p:txBody>
      </p:sp>
      <p:sp>
        <p:nvSpPr>
          <p:cNvPr id="10" name="スライド イメージ プレースホルダー 9">
            <a:extLst>
              <a:ext uri="{FF2B5EF4-FFF2-40B4-BE49-F238E27FC236}">
                <a16:creationId xmlns:a16="http://schemas.microsoft.com/office/drawing/2014/main" id="{3E4F77C5-2579-D8DD-4C98-907EDEF959D9}"/>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5932076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those aged 49 years or younger (&lt;50) , the survival probabilities at 100 days after allogeneic transplantation have shown improving trends over the last decade in both transplantations from related and unrelated donors. </a:t>
            </a:r>
          </a:p>
          <a:p>
            <a:r>
              <a:rPr lang="en-US" altLang="ja-JP" dirty="0"/>
              <a:t>In recent years, there has been improvement in the survival probabilities at 100 days after cord blood transplantation from unrelated donors, comparable to those in other stem cell sources.</a:t>
            </a:r>
          </a:p>
          <a:p>
            <a:r>
              <a:rPr lang="en-US" altLang="ja-JP" dirty="0"/>
              <a:t> </a:t>
            </a:r>
          </a:p>
          <a:p>
            <a:endParaRPr lang="en-US" altLang="ja-JP" dirty="0"/>
          </a:p>
          <a:p>
            <a:r>
              <a:rPr lang="en-US" altLang="ja-JP" dirty="0"/>
              <a:t>※This table shows the results of analysis performed on patients who received first transplants. </a:t>
            </a:r>
          </a:p>
          <a:p>
            <a:r>
              <a:rPr lang="en-US" altLang="ja-JP" dirty="0"/>
              <a:t>※The dotted lines (…) indicate the survival probabilities calculated when the number of transplants was below 100.</a:t>
            </a:r>
          </a:p>
        </p:txBody>
      </p:sp>
      <p:sp>
        <p:nvSpPr>
          <p:cNvPr id="2" name="スライド番号プレースホルダー 1">
            <a:extLst>
              <a:ext uri="{FF2B5EF4-FFF2-40B4-BE49-F238E27FC236}">
                <a16:creationId xmlns:a16="http://schemas.microsoft.com/office/drawing/2014/main" id="{1CCBE03E-E074-4B64-F534-2D0C2ACA4C9B}"/>
              </a:ext>
            </a:extLst>
          </p:cNvPr>
          <p:cNvSpPr>
            <a:spLocks noGrp="1"/>
          </p:cNvSpPr>
          <p:nvPr>
            <p:ph type="sldNum" sz="quarter" idx="5"/>
          </p:nvPr>
        </p:nvSpPr>
        <p:spPr/>
        <p:txBody>
          <a:bodyPr/>
          <a:lstStyle/>
          <a:p>
            <a:fld id="{2E548C01-EC07-4717-A8DE-1E92D2D81867}" type="slidenum">
              <a:rPr lang="ja-JP" altLang="en-US" smtClean="0"/>
              <a:pPr/>
              <a:t>37</a:t>
            </a:fld>
            <a:endParaRPr lang="ja-JP" altLang="en-US" dirty="0"/>
          </a:p>
        </p:txBody>
      </p:sp>
      <p:sp>
        <p:nvSpPr>
          <p:cNvPr id="13" name="スライド イメージ プレースホルダー 12">
            <a:extLst>
              <a:ext uri="{FF2B5EF4-FFF2-40B4-BE49-F238E27FC236}">
                <a16:creationId xmlns:a16="http://schemas.microsoft.com/office/drawing/2014/main" id="{EA0FE731-F687-B632-AF4C-33BE2B3D3675}"/>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11901025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those aged 49 years or younger (&lt;50) , the survival probabilities at 365 days (1 year) after allogeneic transplantation have shown improving trends over the last decade in both transplantations from related and unrelated donors.</a:t>
            </a:r>
          </a:p>
          <a:p>
            <a:r>
              <a:rPr lang="en-US" altLang="ja-JP" dirty="0"/>
              <a:t>The difference in the survival probabilities at 365 days (1 year) after transplantation by donor type and stem cell source is less due to the improvement in survival after peripheral blood stem cell transplantation from related donors and cord blood transplantation from unrelated donors in recent years.</a:t>
            </a:r>
          </a:p>
          <a:p>
            <a:endParaRPr lang="en-US" altLang="ja-JP" dirty="0"/>
          </a:p>
          <a:p>
            <a:endParaRPr lang="en-US" altLang="ja-JP" dirty="0"/>
          </a:p>
          <a:p>
            <a:r>
              <a:rPr lang="en-US" altLang="ja-JP" dirty="0"/>
              <a:t>※This table shows the results of analysis performed on patients who received first transplants. </a:t>
            </a:r>
          </a:p>
          <a:p>
            <a:r>
              <a:rPr lang="en-US" altLang="ja-JP" dirty="0"/>
              <a:t>※The dotted lines (…) indicate the survival probabilities calculated when the number of transplants was below 100.</a:t>
            </a:r>
          </a:p>
        </p:txBody>
      </p:sp>
      <p:sp>
        <p:nvSpPr>
          <p:cNvPr id="2" name="スライド番号プレースホルダー 1">
            <a:extLst>
              <a:ext uri="{FF2B5EF4-FFF2-40B4-BE49-F238E27FC236}">
                <a16:creationId xmlns:a16="http://schemas.microsoft.com/office/drawing/2014/main" id="{DE82FEFA-34AF-C059-3A7D-3F0E3D044C43}"/>
              </a:ext>
            </a:extLst>
          </p:cNvPr>
          <p:cNvSpPr>
            <a:spLocks noGrp="1"/>
          </p:cNvSpPr>
          <p:nvPr>
            <p:ph type="sldNum" sz="quarter" idx="5"/>
          </p:nvPr>
        </p:nvSpPr>
        <p:spPr/>
        <p:txBody>
          <a:bodyPr/>
          <a:lstStyle/>
          <a:p>
            <a:fld id="{2E548C01-EC07-4717-A8DE-1E92D2D81867}" type="slidenum">
              <a:rPr lang="ja-JP" altLang="en-US" smtClean="0"/>
              <a:pPr/>
              <a:t>38</a:t>
            </a:fld>
            <a:endParaRPr lang="ja-JP" altLang="en-US" dirty="0"/>
          </a:p>
        </p:txBody>
      </p:sp>
      <p:sp>
        <p:nvSpPr>
          <p:cNvPr id="7" name="スライド イメージ プレースホルダー 6">
            <a:extLst>
              <a:ext uri="{FF2B5EF4-FFF2-40B4-BE49-F238E27FC236}">
                <a16:creationId xmlns:a16="http://schemas.microsoft.com/office/drawing/2014/main" id="{EEF204E8-3825-5D5D-E4E4-B20F5EE74252}"/>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856732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those aged 50 years or older (≥50) , the survival probabilities at 100 days after allogeneic transplantation from unrelated donors have shown improving trends over the last decade. </a:t>
            </a:r>
          </a:p>
          <a:p>
            <a:r>
              <a:rPr lang="en-US" altLang="ja-JP" dirty="0"/>
              <a:t> </a:t>
            </a:r>
          </a:p>
          <a:p>
            <a:endParaRPr lang="en-US" altLang="ja-JP" dirty="0"/>
          </a:p>
          <a:p>
            <a:r>
              <a:rPr lang="en-US" altLang="ja-JP" dirty="0"/>
              <a:t>※This table shows the results of analysis performed on patients who received first transplants. </a:t>
            </a:r>
          </a:p>
          <a:p>
            <a:r>
              <a:rPr lang="en-US" altLang="ja-JP" dirty="0"/>
              <a:t>※The dotted lines (…) indicate the survival probabilities calculated when the number of transplants was below 100.</a:t>
            </a:r>
          </a:p>
          <a:p>
            <a:endParaRPr lang="ja-JP" altLang="ja-JP" dirty="0"/>
          </a:p>
        </p:txBody>
      </p:sp>
      <p:sp>
        <p:nvSpPr>
          <p:cNvPr id="2" name="スライド番号プレースホルダー 1">
            <a:extLst>
              <a:ext uri="{FF2B5EF4-FFF2-40B4-BE49-F238E27FC236}">
                <a16:creationId xmlns:a16="http://schemas.microsoft.com/office/drawing/2014/main" id="{A0D9D692-7E65-8C62-BC42-D1AF5ABD350A}"/>
              </a:ext>
            </a:extLst>
          </p:cNvPr>
          <p:cNvSpPr>
            <a:spLocks noGrp="1"/>
          </p:cNvSpPr>
          <p:nvPr>
            <p:ph type="sldNum" sz="quarter" idx="5"/>
          </p:nvPr>
        </p:nvSpPr>
        <p:spPr/>
        <p:txBody>
          <a:bodyPr/>
          <a:lstStyle/>
          <a:p>
            <a:fld id="{2E548C01-EC07-4717-A8DE-1E92D2D81867}" type="slidenum">
              <a:rPr lang="ja-JP" altLang="en-US" smtClean="0"/>
              <a:pPr/>
              <a:t>39</a:t>
            </a:fld>
            <a:endParaRPr lang="ja-JP" altLang="en-US" dirty="0"/>
          </a:p>
        </p:txBody>
      </p:sp>
      <p:sp>
        <p:nvSpPr>
          <p:cNvPr id="10" name="スライド イメージ プレースホルダー 9">
            <a:extLst>
              <a:ext uri="{FF2B5EF4-FFF2-40B4-BE49-F238E27FC236}">
                <a16:creationId xmlns:a16="http://schemas.microsoft.com/office/drawing/2014/main" id="{D4931743-DA97-8AE6-D029-348452614E1E}"/>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374559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E548C01-EC07-4717-A8DE-1E92D2D81867}" type="slidenum">
              <a:rPr kumimoji="1" lang="ja-JP" altLang="en-US" smtClean="0"/>
              <a:t>4</a:t>
            </a:fld>
            <a:endParaRPr kumimoji="1" lang="ja-JP" altLang="en-US" dirty="0"/>
          </a:p>
        </p:txBody>
      </p:sp>
    </p:spTree>
    <p:extLst>
      <p:ext uri="{BB962C8B-B14F-4D97-AF65-F5344CB8AC3E}">
        <p14:creationId xmlns:p14="http://schemas.microsoft.com/office/powerpoint/2010/main" val="20451419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28B0F-07C7-DE19-8BBF-D3238529049F}"/>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590EBE14-4F98-646B-C337-AFFB44CDF2A0}"/>
              </a:ext>
            </a:extLst>
          </p:cNvPr>
          <p:cNvSpPr>
            <a:spLocks noGrp="1"/>
          </p:cNvSpPr>
          <p:nvPr>
            <p:ph type="body" idx="1"/>
          </p:nvPr>
        </p:nvSpPr>
        <p:spPr/>
        <p:txBody>
          <a:bodyPr/>
          <a:lstStyle/>
          <a:p>
            <a:r>
              <a:rPr lang="en-US" altLang="ja-JP" dirty="0"/>
              <a:t>In those aged 50 years or older (≥50) , the survival probabilities at 365 days (1 year) after peripheral blood stem cell transplantation from related donors and allogeneic transplantation from unrelated donors have shown improving trends over the last decade.</a:t>
            </a:r>
          </a:p>
          <a:p>
            <a:r>
              <a:rPr lang="en-US" altLang="ja-JP" dirty="0"/>
              <a:t>The survival probabilities at 365 days (1 year) </a:t>
            </a:r>
            <a:r>
              <a:rPr lang="ja-JP" altLang="en-US" dirty="0"/>
              <a:t>　</a:t>
            </a:r>
            <a:r>
              <a:rPr lang="en-US" altLang="ja-JP" dirty="0"/>
              <a:t>after peripheral blood stem cell transplantation from related donors and cord blood transplantation from unrelated donors</a:t>
            </a:r>
            <a:r>
              <a:rPr lang="ja-JP" altLang="en-US" dirty="0"/>
              <a:t>　</a:t>
            </a:r>
            <a:r>
              <a:rPr lang="en-US" altLang="ja-JP" dirty="0"/>
              <a:t>particularly have increased by more than 15% over the last decade.</a:t>
            </a:r>
          </a:p>
          <a:p>
            <a:r>
              <a:rPr lang="en-US" altLang="ja-JP" dirty="0"/>
              <a:t> </a:t>
            </a:r>
          </a:p>
          <a:p>
            <a:endParaRPr lang="en-US" altLang="ja-JP" dirty="0"/>
          </a:p>
          <a:p>
            <a:r>
              <a:rPr lang="en-US" altLang="ja-JP" dirty="0"/>
              <a:t>※This table shows the results of analysis performed on patients who received first transplants. </a:t>
            </a:r>
          </a:p>
          <a:p>
            <a:r>
              <a:rPr lang="en-US" altLang="ja-JP" dirty="0"/>
              <a:t>※The dotted lines (…) indicate the survival probabilities calculated when the number of transplants was below 100.</a:t>
            </a:r>
          </a:p>
        </p:txBody>
      </p:sp>
      <p:sp>
        <p:nvSpPr>
          <p:cNvPr id="2" name="スライド番号プレースホルダー 1">
            <a:extLst>
              <a:ext uri="{FF2B5EF4-FFF2-40B4-BE49-F238E27FC236}">
                <a16:creationId xmlns:a16="http://schemas.microsoft.com/office/drawing/2014/main" id="{E5177F6C-EBB7-A271-24CA-C2DDD5F32F77}"/>
              </a:ext>
            </a:extLst>
          </p:cNvPr>
          <p:cNvSpPr>
            <a:spLocks noGrp="1"/>
          </p:cNvSpPr>
          <p:nvPr>
            <p:ph type="sldNum" sz="quarter" idx="5"/>
          </p:nvPr>
        </p:nvSpPr>
        <p:spPr/>
        <p:txBody>
          <a:bodyPr/>
          <a:lstStyle/>
          <a:p>
            <a:fld id="{2E548C01-EC07-4717-A8DE-1E92D2D81867}" type="slidenum">
              <a:rPr lang="ja-JP" altLang="en-US" smtClean="0"/>
              <a:pPr/>
              <a:t>40</a:t>
            </a:fld>
            <a:endParaRPr lang="ja-JP" altLang="en-US" dirty="0"/>
          </a:p>
        </p:txBody>
      </p:sp>
      <p:sp>
        <p:nvSpPr>
          <p:cNvPr id="10" name="スライド イメージ プレースホルダー 9">
            <a:extLst>
              <a:ext uri="{FF2B5EF4-FFF2-40B4-BE49-F238E27FC236}">
                <a16:creationId xmlns:a16="http://schemas.microsoft.com/office/drawing/2014/main" id="{2CDDB1AF-C13B-B371-B673-33542859F999}"/>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2704543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fontScale="77500" lnSpcReduction="20000"/>
          </a:bodyPr>
          <a:lstStyle/>
          <a:p>
            <a:r>
              <a:rPr lang="en-US" altLang="ja-JP" dirty="0"/>
              <a:t>The survival probability at 100 days after transplantation in the advanced risk group of patients with leukemia has shown improving trends over the last 10 years in the subgroup of recipients aged 49 years or younger (&lt;50) . In the subgroup of recipients aged 50 years or older (≥50) , the number of transplants increased and the outcome of transplantation improved, when compared with the situation 10 years ago.  </a:t>
            </a:r>
          </a:p>
          <a:p>
            <a:r>
              <a:rPr lang="en-US" altLang="ja-JP" dirty="0"/>
              <a:t> </a:t>
            </a:r>
          </a:p>
          <a:p>
            <a:endParaRPr lang="en-US" altLang="ja-JP" dirty="0"/>
          </a:p>
          <a:p>
            <a:r>
              <a:rPr lang="en-US" altLang="ja-JP" dirty="0"/>
              <a:t>※This table shows the results of analysis performed on patients who received first transplants. </a:t>
            </a:r>
          </a:p>
          <a:p>
            <a:r>
              <a:rPr lang="en-US" altLang="ja-JP" dirty="0"/>
              <a:t>※The dotted lines (…) indicate the survival probabilities calculated when the number of transplants was below 100.</a:t>
            </a:r>
          </a:p>
          <a:p>
            <a:r>
              <a:rPr lang="en-US" altLang="ja-JP" dirty="0"/>
              <a:t> </a:t>
            </a:r>
          </a:p>
          <a:p>
            <a:endParaRPr lang="en-US" altLang="ja-JP" dirty="0"/>
          </a:p>
          <a:p>
            <a:r>
              <a:rPr lang="en-US" altLang="ja-JP" dirty="0"/>
              <a:t>―≪Disease risk status at transplantation≫―</a:t>
            </a:r>
          </a:p>
          <a:p>
            <a:r>
              <a:rPr lang="en-US" altLang="ja-JP" dirty="0"/>
              <a:t>■Standard Risk Group </a:t>
            </a:r>
          </a:p>
          <a:p>
            <a:r>
              <a:rPr lang="en-US" altLang="ja-JP" dirty="0"/>
              <a:t>    </a:t>
            </a:r>
            <a:r>
              <a:rPr lang="ja-JP" altLang="en-US" dirty="0"/>
              <a:t>・</a:t>
            </a:r>
            <a:r>
              <a:rPr lang="en-US" altLang="ja-JP" dirty="0"/>
              <a:t>AML (first complete remission[1CR]</a:t>
            </a:r>
            <a:r>
              <a:rPr lang="ja-JP" altLang="en-US" dirty="0"/>
              <a:t>／</a:t>
            </a:r>
            <a:r>
              <a:rPr lang="en-US" altLang="ja-JP" dirty="0"/>
              <a:t>second complete remission[2CR]) </a:t>
            </a:r>
          </a:p>
          <a:p>
            <a:r>
              <a:rPr lang="en-US" altLang="ja-JP" dirty="0"/>
              <a:t>    </a:t>
            </a:r>
            <a:r>
              <a:rPr lang="ja-JP" altLang="en-US" dirty="0"/>
              <a:t>・</a:t>
            </a:r>
            <a:r>
              <a:rPr lang="en-US" altLang="ja-JP" dirty="0"/>
              <a:t>ALL  (1CR) </a:t>
            </a:r>
          </a:p>
          <a:p>
            <a:r>
              <a:rPr lang="en-US" altLang="ja-JP" dirty="0"/>
              <a:t>    </a:t>
            </a:r>
            <a:r>
              <a:rPr lang="ja-JP" altLang="en-US" dirty="0"/>
              <a:t>・</a:t>
            </a:r>
            <a:r>
              <a:rPr lang="en-US" altLang="ja-JP" dirty="0"/>
              <a:t>CML (complete hematologic response (CHR) </a:t>
            </a:r>
            <a:r>
              <a:rPr lang="ja-JP" altLang="en-US" dirty="0"/>
              <a:t>／</a:t>
            </a:r>
            <a:r>
              <a:rPr lang="en-US" altLang="ja-JP" dirty="0"/>
              <a:t>first chronic phase[1CP]) </a:t>
            </a:r>
          </a:p>
          <a:p>
            <a:r>
              <a:rPr lang="en-US" altLang="ja-JP" dirty="0"/>
              <a:t>    </a:t>
            </a:r>
            <a:r>
              <a:rPr lang="ja-JP" altLang="en-US" dirty="0"/>
              <a:t>・</a:t>
            </a:r>
            <a:r>
              <a:rPr lang="en-US" altLang="ja-JP" dirty="0"/>
              <a:t>MDS (WHO 2017 classification</a:t>
            </a:r>
            <a:r>
              <a:rPr lang="ja-JP" altLang="en-US" dirty="0"/>
              <a:t>： </a:t>
            </a:r>
            <a:r>
              <a:rPr lang="en-US" altLang="ja-JP" dirty="0"/>
              <a:t>MDS with single lineage dysplasia</a:t>
            </a:r>
            <a:r>
              <a:rPr lang="ja-JP" altLang="en-US" dirty="0"/>
              <a:t>／</a:t>
            </a:r>
            <a:r>
              <a:rPr lang="en-US" altLang="ja-JP" dirty="0"/>
              <a:t>MDS-RS and single lineage dysplasia</a:t>
            </a:r>
          </a:p>
          <a:p>
            <a:r>
              <a:rPr lang="ja-JP" altLang="en-US" dirty="0"/>
              <a:t>／</a:t>
            </a:r>
            <a:r>
              <a:rPr lang="en-US" altLang="ja-JP" dirty="0"/>
              <a:t>MDS-RS and multilineage dysplasia</a:t>
            </a:r>
          </a:p>
          <a:p>
            <a:r>
              <a:rPr lang="ja-JP" altLang="en-US" dirty="0"/>
              <a:t>／</a:t>
            </a:r>
            <a:r>
              <a:rPr lang="en-US" altLang="ja-JP" dirty="0"/>
              <a:t>MDS with multilineage dysplasia</a:t>
            </a:r>
          </a:p>
          <a:p>
            <a:r>
              <a:rPr lang="ja-JP" altLang="en-US" dirty="0"/>
              <a:t>／</a:t>
            </a:r>
            <a:r>
              <a:rPr lang="en-US" altLang="ja-JP" dirty="0"/>
              <a:t>MDS with isolated del (5q) </a:t>
            </a:r>
          </a:p>
          <a:p>
            <a:r>
              <a:rPr lang="ja-JP" altLang="en-US" dirty="0"/>
              <a:t>／</a:t>
            </a:r>
            <a:r>
              <a:rPr lang="en-US" altLang="ja-JP" dirty="0"/>
              <a:t>MDS, unclassifiable</a:t>
            </a:r>
          </a:p>
          <a:p>
            <a:r>
              <a:rPr lang="ja-JP" altLang="en-US" dirty="0"/>
              <a:t>／</a:t>
            </a:r>
            <a:r>
              <a:rPr lang="en-US" altLang="ja-JP" dirty="0"/>
              <a:t>Refractory cytopenia of childhood (provisional entity) </a:t>
            </a:r>
          </a:p>
          <a:p>
            <a:r>
              <a:rPr lang="en-US" altLang="ja-JP" dirty="0"/>
              <a:t>WHO old classification, FAB classification</a:t>
            </a:r>
            <a:r>
              <a:rPr lang="ja-JP" altLang="en-US" dirty="0"/>
              <a:t>：</a:t>
            </a:r>
            <a:r>
              <a:rPr lang="en-US" altLang="ja-JP" dirty="0"/>
              <a:t>refractory anemia[RA] </a:t>
            </a:r>
            <a:r>
              <a:rPr lang="ja-JP" altLang="en-US" dirty="0"/>
              <a:t>／</a:t>
            </a:r>
            <a:r>
              <a:rPr lang="en-US" altLang="ja-JP" dirty="0"/>
              <a:t>refractory anemia with ring </a:t>
            </a:r>
            <a:r>
              <a:rPr lang="en-US" altLang="ja-JP" dirty="0" err="1"/>
              <a:t>sideroblasts</a:t>
            </a:r>
            <a:r>
              <a:rPr lang="en-US" altLang="ja-JP" dirty="0"/>
              <a:t>[RARS]</a:t>
            </a:r>
            <a:r>
              <a:rPr lang="ja-JP" altLang="en-US" dirty="0"/>
              <a:t>／</a:t>
            </a:r>
            <a:r>
              <a:rPr lang="en-US" altLang="ja-JP" dirty="0"/>
              <a:t>refractory</a:t>
            </a:r>
          </a:p>
          <a:p>
            <a:r>
              <a:rPr lang="en-US" altLang="ja-JP" dirty="0"/>
              <a:t>cytopenia with multilineage dysplasia[RCMD]</a:t>
            </a:r>
            <a:r>
              <a:rPr lang="ja-JP" altLang="en-US" dirty="0"/>
              <a:t>／</a:t>
            </a:r>
            <a:r>
              <a:rPr lang="en-US" altLang="ja-JP" dirty="0"/>
              <a:t>refractory cytopenia with multilineage dysplasia and ringed </a:t>
            </a:r>
            <a:r>
              <a:rPr lang="en-US" altLang="ja-JP" dirty="0" err="1"/>
              <a:t>sideroblasts</a:t>
            </a:r>
            <a:r>
              <a:rPr lang="en-US" altLang="ja-JP" dirty="0"/>
              <a:t>[RCMD-RS]</a:t>
            </a:r>
            <a:r>
              <a:rPr lang="ja-JP" altLang="en-US" dirty="0"/>
              <a:t>／</a:t>
            </a:r>
            <a:r>
              <a:rPr lang="en-US" altLang="ja-JP" dirty="0"/>
              <a:t>myelodysplastic syndrome associated</a:t>
            </a:r>
          </a:p>
          <a:p>
            <a:r>
              <a:rPr lang="en-US" altLang="ja-JP" dirty="0"/>
              <a:t>with isolated del (5q) chromosome abnormality[5q−syndrome]) </a:t>
            </a:r>
          </a:p>
          <a:p>
            <a:endParaRPr lang="en-US" altLang="ja-JP" dirty="0"/>
          </a:p>
          <a:p>
            <a:r>
              <a:rPr lang="en-US" altLang="ja-JP" dirty="0"/>
              <a:t>■Advanced Risk Group </a:t>
            </a:r>
          </a:p>
          <a:p>
            <a:r>
              <a:rPr lang="en-US" altLang="ja-JP" dirty="0"/>
              <a:t>    </a:t>
            </a:r>
            <a:r>
              <a:rPr lang="ja-JP" altLang="en-US" dirty="0"/>
              <a:t>・</a:t>
            </a:r>
            <a:r>
              <a:rPr lang="en-US" altLang="ja-JP" dirty="0"/>
              <a:t>all other conditions</a:t>
            </a:r>
          </a:p>
          <a:p>
            <a:r>
              <a:rPr lang="en-US" altLang="ja-JP" dirty="0"/>
              <a:t>―――――――――――――――――――――</a:t>
            </a:r>
          </a:p>
          <a:p>
            <a:endParaRPr lang="en-US" altLang="ja-JP" dirty="0"/>
          </a:p>
        </p:txBody>
      </p:sp>
      <p:sp>
        <p:nvSpPr>
          <p:cNvPr id="6" name="スライド番号プレースホルダー 5">
            <a:extLst>
              <a:ext uri="{FF2B5EF4-FFF2-40B4-BE49-F238E27FC236}">
                <a16:creationId xmlns:a16="http://schemas.microsoft.com/office/drawing/2014/main" id="{CBA10B49-E93A-07E6-1FAA-CBDE85C663E1}"/>
              </a:ext>
            </a:extLst>
          </p:cNvPr>
          <p:cNvSpPr>
            <a:spLocks noGrp="1"/>
          </p:cNvSpPr>
          <p:nvPr>
            <p:ph type="sldNum" sz="quarter" idx="5"/>
          </p:nvPr>
        </p:nvSpPr>
        <p:spPr/>
        <p:txBody>
          <a:bodyPr/>
          <a:lstStyle/>
          <a:p>
            <a:fld id="{2E548C01-EC07-4717-A8DE-1E92D2D81867}" type="slidenum">
              <a:rPr lang="ja-JP" altLang="en-US" smtClean="0"/>
              <a:pPr/>
              <a:t>41</a:t>
            </a:fld>
            <a:endParaRPr lang="ja-JP" altLang="en-US" dirty="0"/>
          </a:p>
        </p:txBody>
      </p:sp>
      <p:sp>
        <p:nvSpPr>
          <p:cNvPr id="12" name="スライド イメージ プレースホルダー 11">
            <a:extLst>
              <a:ext uri="{FF2B5EF4-FFF2-40B4-BE49-F238E27FC236}">
                <a16:creationId xmlns:a16="http://schemas.microsoft.com/office/drawing/2014/main" id="{A86AA9DC-48EE-E94D-2C5D-433407A7E36B}"/>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25505636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33254-26A2-E790-9A61-6BABB5C80902}"/>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5EDFF77C-D060-C4F0-59E6-A8505B7FD078}"/>
              </a:ext>
            </a:extLst>
          </p:cNvPr>
          <p:cNvSpPr>
            <a:spLocks noGrp="1"/>
          </p:cNvSpPr>
          <p:nvPr>
            <p:ph type="body" idx="1"/>
          </p:nvPr>
        </p:nvSpPr>
        <p:spPr/>
        <p:txBody>
          <a:bodyPr>
            <a:normAutofit fontScale="77500" lnSpcReduction="20000"/>
          </a:bodyPr>
          <a:lstStyle/>
          <a:p>
            <a:r>
              <a:rPr lang="en-US" altLang="ja-JP" dirty="0"/>
              <a:t>The survival probabilities at 365 days (1 year) after transplantation in patients with leukemia have shown improving trends in recent years.</a:t>
            </a:r>
          </a:p>
          <a:p>
            <a:r>
              <a:rPr lang="en-US" altLang="ja-JP" dirty="0"/>
              <a:t>Comparison of the younger patients and the older patients in each risk group has revealed that the outcome of transplantation is better in the younger patient group.</a:t>
            </a:r>
          </a:p>
          <a:p>
            <a:r>
              <a:rPr lang="en-US" altLang="ja-JP" dirty="0"/>
              <a:t> </a:t>
            </a:r>
          </a:p>
          <a:p>
            <a:r>
              <a:rPr lang="en-US" altLang="ja-JP" dirty="0"/>
              <a:t>※This table shows the results of analysis performed on patients who received first transplants. </a:t>
            </a:r>
          </a:p>
          <a:p>
            <a:r>
              <a:rPr lang="en-US" altLang="ja-JP" dirty="0"/>
              <a:t>※The dotted lines (…) indicate the survival probabilities calculated when the number of transplants was below 100.</a:t>
            </a:r>
          </a:p>
          <a:p>
            <a:r>
              <a:rPr lang="en-US" altLang="ja-JP" dirty="0"/>
              <a:t> </a:t>
            </a:r>
          </a:p>
          <a:p>
            <a:r>
              <a:rPr lang="en-US" altLang="ja-JP" dirty="0"/>
              <a:t>―≪Disease risk status at transplantation≫―</a:t>
            </a:r>
          </a:p>
          <a:p>
            <a:r>
              <a:rPr lang="en-US" altLang="ja-JP" dirty="0"/>
              <a:t>■Standard Risk Group </a:t>
            </a:r>
          </a:p>
          <a:p>
            <a:r>
              <a:rPr lang="en-US" altLang="ja-JP" dirty="0"/>
              <a:t>    </a:t>
            </a:r>
            <a:r>
              <a:rPr lang="ja-JP" altLang="en-US" dirty="0"/>
              <a:t>・</a:t>
            </a:r>
            <a:r>
              <a:rPr lang="en-US" altLang="ja-JP" dirty="0"/>
              <a:t>AML (first complete remission[1CR]</a:t>
            </a:r>
            <a:r>
              <a:rPr lang="ja-JP" altLang="en-US" dirty="0"/>
              <a:t>／</a:t>
            </a:r>
            <a:r>
              <a:rPr lang="en-US" altLang="ja-JP" dirty="0"/>
              <a:t>second complete remission[2CR]) </a:t>
            </a:r>
          </a:p>
          <a:p>
            <a:r>
              <a:rPr lang="en-US" altLang="ja-JP" dirty="0"/>
              <a:t>    </a:t>
            </a:r>
            <a:r>
              <a:rPr lang="ja-JP" altLang="en-US" dirty="0"/>
              <a:t>・</a:t>
            </a:r>
            <a:r>
              <a:rPr lang="en-US" altLang="ja-JP" dirty="0"/>
              <a:t>ALL  (1CR) </a:t>
            </a:r>
          </a:p>
          <a:p>
            <a:r>
              <a:rPr lang="en-US" altLang="ja-JP" dirty="0"/>
              <a:t>    </a:t>
            </a:r>
            <a:r>
              <a:rPr lang="ja-JP" altLang="en-US" dirty="0"/>
              <a:t>・</a:t>
            </a:r>
            <a:r>
              <a:rPr lang="en-US" altLang="ja-JP" dirty="0"/>
              <a:t>CML (complete hematologic response (CHR) </a:t>
            </a:r>
            <a:r>
              <a:rPr lang="ja-JP" altLang="en-US" dirty="0"/>
              <a:t>／</a:t>
            </a:r>
            <a:r>
              <a:rPr lang="en-US" altLang="ja-JP" dirty="0"/>
              <a:t>first chronic phase[1CP]) </a:t>
            </a:r>
          </a:p>
          <a:p>
            <a:r>
              <a:rPr lang="en-US" altLang="ja-JP" dirty="0"/>
              <a:t>    </a:t>
            </a:r>
            <a:r>
              <a:rPr lang="ja-JP" altLang="en-US" dirty="0"/>
              <a:t>・</a:t>
            </a:r>
            <a:r>
              <a:rPr lang="en-US" altLang="ja-JP" dirty="0"/>
              <a:t>MDS (WHO 2017 classification</a:t>
            </a:r>
            <a:r>
              <a:rPr lang="ja-JP" altLang="en-US" dirty="0"/>
              <a:t>： </a:t>
            </a:r>
            <a:r>
              <a:rPr lang="en-US" altLang="ja-JP" dirty="0"/>
              <a:t>MDS with single lineage dysplasia</a:t>
            </a:r>
            <a:r>
              <a:rPr lang="ja-JP" altLang="en-US" dirty="0"/>
              <a:t>／</a:t>
            </a:r>
            <a:r>
              <a:rPr lang="en-US" altLang="ja-JP" dirty="0"/>
              <a:t>MDS-RS and single lineage dysplasia</a:t>
            </a:r>
          </a:p>
          <a:p>
            <a:r>
              <a:rPr lang="ja-JP" altLang="en-US" dirty="0"/>
              <a:t>／</a:t>
            </a:r>
            <a:r>
              <a:rPr lang="en-US" altLang="ja-JP" dirty="0"/>
              <a:t>MDS-RS and multilineage dysplasia</a:t>
            </a:r>
          </a:p>
          <a:p>
            <a:r>
              <a:rPr lang="ja-JP" altLang="en-US" dirty="0"/>
              <a:t>／</a:t>
            </a:r>
            <a:r>
              <a:rPr lang="en-US" altLang="ja-JP" dirty="0"/>
              <a:t>MDS with multilineage dysplasia</a:t>
            </a:r>
          </a:p>
          <a:p>
            <a:r>
              <a:rPr lang="ja-JP" altLang="en-US" dirty="0"/>
              <a:t>／</a:t>
            </a:r>
            <a:r>
              <a:rPr lang="en-US" altLang="ja-JP" dirty="0"/>
              <a:t>MDS with isolated del (5q) </a:t>
            </a:r>
          </a:p>
          <a:p>
            <a:r>
              <a:rPr lang="ja-JP" altLang="en-US" dirty="0"/>
              <a:t>／</a:t>
            </a:r>
            <a:r>
              <a:rPr lang="en-US" altLang="ja-JP" dirty="0"/>
              <a:t>MDS, unclassifiable</a:t>
            </a:r>
          </a:p>
          <a:p>
            <a:r>
              <a:rPr lang="ja-JP" altLang="en-US" dirty="0"/>
              <a:t>／</a:t>
            </a:r>
            <a:r>
              <a:rPr lang="en-US" altLang="ja-JP" dirty="0"/>
              <a:t>Refractory cytopenia of childhood (provisional entity) </a:t>
            </a:r>
          </a:p>
          <a:p>
            <a:r>
              <a:rPr lang="en-US" altLang="ja-JP" dirty="0"/>
              <a:t>WHO old classification, FAB classification</a:t>
            </a:r>
            <a:r>
              <a:rPr lang="ja-JP" altLang="en-US" dirty="0"/>
              <a:t>：</a:t>
            </a:r>
            <a:r>
              <a:rPr lang="en-US" altLang="ja-JP" dirty="0"/>
              <a:t>refractory anemia[RA] </a:t>
            </a:r>
            <a:r>
              <a:rPr lang="ja-JP" altLang="en-US" dirty="0"/>
              <a:t>／</a:t>
            </a:r>
            <a:r>
              <a:rPr lang="en-US" altLang="ja-JP" dirty="0"/>
              <a:t>refractory anemia with ring </a:t>
            </a:r>
            <a:r>
              <a:rPr lang="en-US" altLang="ja-JP" dirty="0" err="1"/>
              <a:t>sideroblasts</a:t>
            </a:r>
            <a:r>
              <a:rPr lang="en-US" altLang="ja-JP" dirty="0"/>
              <a:t>[RARS]</a:t>
            </a:r>
            <a:r>
              <a:rPr lang="ja-JP" altLang="en-US" dirty="0"/>
              <a:t>／</a:t>
            </a:r>
            <a:r>
              <a:rPr lang="en-US" altLang="ja-JP" dirty="0"/>
              <a:t>refractory</a:t>
            </a:r>
          </a:p>
          <a:p>
            <a:r>
              <a:rPr lang="en-US" altLang="ja-JP" dirty="0"/>
              <a:t>cytopenia with multilineage dysplasia[RCMD]</a:t>
            </a:r>
            <a:r>
              <a:rPr lang="ja-JP" altLang="en-US" dirty="0"/>
              <a:t>／</a:t>
            </a:r>
            <a:r>
              <a:rPr lang="en-US" altLang="ja-JP" dirty="0"/>
              <a:t>refractory cytopenia with multilineage dysplasia and ringed </a:t>
            </a:r>
            <a:r>
              <a:rPr lang="en-US" altLang="ja-JP" dirty="0" err="1"/>
              <a:t>sideroblasts</a:t>
            </a:r>
            <a:r>
              <a:rPr lang="en-US" altLang="ja-JP" dirty="0"/>
              <a:t>[RCMD-RS]</a:t>
            </a:r>
            <a:r>
              <a:rPr lang="ja-JP" altLang="en-US" dirty="0"/>
              <a:t>／</a:t>
            </a:r>
            <a:r>
              <a:rPr lang="en-US" altLang="ja-JP" dirty="0"/>
              <a:t>myelodysplastic syndrome associated</a:t>
            </a:r>
          </a:p>
          <a:p>
            <a:r>
              <a:rPr lang="en-US" altLang="ja-JP" dirty="0"/>
              <a:t>with isolated del (5q) chromosome abnormality[5q−syndrome]) </a:t>
            </a:r>
          </a:p>
          <a:p>
            <a:r>
              <a:rPr lang="en-US" altLang="ja-JP" dirty="0"/>
              <a:t>■Advanced Risk Group </a:t>
            </a:r>
          </a:p>
          <a:p>
            <a:r>
              <a:rPr lang="en-US" altLang="ja-JP" dirty="0"/>
              <a:t>    </a:t>
            </a:r>
            <a:r>
              <a:rPr lang="ja-JP" altLang="en-US" dirty="0"/>
              <a:t>・</a:t>
            </a:r>
            <a:r>
              <a:rPr lang="en-US" altLang="ja-JP" dirty="0"/>
              <a:t>all other conditions</a:t>
            </a:r>
          </a:p>
          <a:p>
            <a:r>
              <a:rPr lang="en-US" altLang="ja-JP" dirty="0"/>
              <a:t>―――――――――――――――――――――</a:t>
            </a:r>
          </a:p>
          <a:p>
            <a:endParaRPr lang="en-US" altLang="ja-JP" dirty="0"/>
          </a:p>
        </p:txBody>
      </p:sp>
      <p:sp>
        <p:nvSpPr>
          <p:cNvPr id="6" name="スライド番号プレースホルダー 5">
            <a:extLst>
              <a:ext uri="{FF2B5EF4-FFF2-40B4-BE49-F238E27FC236}">
                <a16:creationId xmlns:a16="http://schemas.microsoft.com/office/drawing/2014/main" id="{74AD6CF4-637E-2AA3-1241-2760B72AE26F}"/>
              </a:ext>
            </a:extLst>
          </p:cNvPr>
          <p:cNvSpPr>
            <a:spLocks noGrp="1"/>
          </p:cNvSpPr>
          <p:nvPr>
            <p:ph type="sldNum" sz="quarter" idx="5"/>
          </p:nvPr>
        </p:nvSpPr>
        <p:spPr/>
        <p:txBody>
          <a:bodyPr/>
          <a:lstStyle/>
          <a:p>
            <a:fld id="{2E548C01-EC07-4717-A8DE-1E92D2D81867}" type="slidenum">
              <a:rPr lang="ja-JP" altLang="en-US" smtClean="0"/>
              <a:pPr/>
              <a:t>42</a:t>
            </a:fld>
            <a:endParaRPr lang="ja-JP" altLang="en-US" dirty="0"/>
          </a:p>
        </p:txBody>
      </p:sp>
      <p:sp>
        <p:nvSpPr>
          <p:cNvPr id="12" name="スライド イメージ プレースホルダー 11">
            <a:extLst>
              <a:ext uri="{FF2B5EF4-FFF2-40B4-BE49-F238E27FC236}">
                <a16:creationId xmlns:a16="http://schemas.microsoft.com/office/drawing/2014/main" id="{297A2A63-45AC-D4E2-4670-1FA43C631829}"/>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6379866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The number of first autologous transplants registered from 1991 to 2023 is 42,698. Among patients who underwent first autologous transplantation between 1991 and 2022, the 5-year and 10-year probabilities (95%CI) of survival following transplant are 64% (64-65%) and 52% (52-53%), respectively.</a:t>
            </a:r>
          </a:p>
          <a:p>
            <a:r>
              <a:rPr lang="en-US" altLang="ja-JP" dirty="0"/>
              <a:t>The number of first allogeneic transplants registered from 1991 to 2023 is 72,132. Among patients who underwent first allogeneic transplantation between 1991 and 2023, the 5-year and 10-year probabilities (95%CI) of survival following transplant are 50% (49-50%) and 45% (44.5-45.3%), respectively.</a:t>
            </a:r>
          </a:p>
        </p:txBody>
      </p:sp>
      <p:sp>
        <p:nvSpPr>
          <p:cNvPr id="2" name="スライド番号プレースホルダー 1">
            <a:extLst>
              <a:ext uri="{FF2B5EF4-FFF2-40B4-BE49-F238E27FC236}">
                <a16:creationId xmlns:a16="http://schemas.microsoft.com/office/drawing/2014/main" id="{99A59783-AE03-CEDD-AB46-84A8032102FE}"/>
              </a:ext>
            </a:extLst>
          </p:cNvPr>
          <p:cNvSpPr>
            <a:spLocks noGrp="1"/>
          </p:cNvSpPr>
          <p:nvPr>
            <p:ph type="sldNum" sz="quarter" idx="5"/>
          </p:nvPr>
        </p:nvSpPr>
        <p:spPr/>
        <p:txBody>
          <a:bodyPr/>
          <a:lstStyle/>
          <a:p>
            <a:fld id="{80C736B6-7E3E-4D0D-AA13-4A618FE8F5D4}" type="slidenum">
              <a:rPr lang="ja-JP" altLang="en-US" smtClean="0"/>
              <a:pPr/>
              <a:t>43</a:t>
            </a:fld>
            <a:endParaRPr lang="ja-JP" altLang="en-US"/>
          </a:p>
        </p:txBody>
      </p:sp>
      <p:sp>
        <p:nvSpPr>
          <p:cNvPr id="6" name="スライド イメージ プレースホルダー 5">
            <a:extLst>
              <a:ext uri="{FF2B5EF4-FFF2-40B4-BE49-F238E27FC236}">
                <a16:creationId xmlns:a16="http://schemas.microsoft.com/office/drawing/2014/main" id="{D66DC8D2-55A1-3959-6986-956952CDCE83}"/>
              </a:ext>
            </a:extLst>
          </p:cNvPr>
          <p:cNvSpPr>
            <a:spLocks noGrp="1" noRot="1" noChangeAspect="1"/>
          </p:cNvSpPr>
          <p:nvPr>
            <p:ph type="sldImg"/>
          </p:nvPr>
        </p:nvSpPr>
        <p:spPr/>
      </p:sp>
    </p:spTree>
    <p:extLst>
      <p:ext uri="{BB962C8B-B14F-4D97-AF65-F5344CB8AC3E}">
        <p14:creationId xmlns:p14="http://schemas.microsoft.com/office/powerpoint/2010/main" val="38288763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who underwent allogeneic transplantation between 1991 and 2023, the 10-year probabilities (95%CI) of survival following transplant according by donor type and stem cell source are:</a:t>
            </a:r>
          </a:p>
          <a:p>
            <a:r>
              <a:rPr lang="ja-JP" altLang="en-US" dirty="0"/>
              <a:t>・</a:t>
            </a:r>
            <a:r>
              <a:rPr lang="en-US" altLang="ja-JP" dirty="0"/>
              <a:t>Bone marrow transplantation from related donors			(N=12,641)	55% (54-56%) </a:t>
            </a:r>
          </a:p>
          <a:p>
            <a:r>
              <a:rPr lang="ja-JP" altLang="en-US" dirty="0"/>
              <a:t>・</a:t>
            </a:r>
            <a:r>
              <a:rPr lang="en-US" altLang="ja-JP" dirty="0"/>
              <a:t>Peripheral blood stem cell transplantation from related donors		(N=15,240)	38% (37-39%) </a:t>
            </a:r>
          </a:p>
          <a:p>
            <a:r>
              <a:rPr lang="ja-JP" altLang="en-US" dirty="0"/>
              <a:t>・</a:t>
            </a:r>
            <a:r>
              <a:rPr lang="en-US" altLang="ja-JP" dirty="0"/>
              <a:t>Bone marrow transplantation from unrelated donors		(N=23,999) 	47% (46-47%) </a:t>
            </a:r>
          </a:p>
          <a:p>
            <a:r>
              <a:rPr lang="ja-JP" altLang="en-US" dirty="0"/>
              <a:t>・</a:t>
            </a:r>
            <a:r>
              <a:rPr lang="en-US" altLang="ja-JP" dirty="0"/>
              <a:t>Peripheral blood stem cell transplantation from unrelated donors	(N=1,823)	45% (41-50%) </a:t>
            </a:r>
          </a:p>
          <a:p>
            <a:r>
              <a:rPr lang="ja-JP" altLang="en-US" dirty="0"/>
              <a:t>・</a:t>
            </a:r>
            <a:r>
              <a:rPr lang="en-US" altLang="ja-JP" dirty="0"/>
              <a:t>Cord blood transplantation from unrelated donors			(N=18,429) 	40% (39-41%)</a:t>
            </a:r>
          </a:p>
        </p:txBody>
      </p:sp>
      <p:sp>
        <p:nvSpPr>
          <p:cNvPr id="2" name="スライド番号プレースホルダー 1">
            <a:extLst>
              <a:ext uri="{FF2B5EF4-FFF2-40B4-BE49-F238E27FC236}">
                <a16:creationId xmlns:a16="http://schemas.microsoft.com/office/drawing/2014/main" id="{CC6EE572-9878-216D-BF6E-3E22F342E5D4}"/>
              </a:ext>
            </a:extLst>
          </p:cNvPr>
          <p:cNvSpPr>
            <a:spLocks noGrp="1"/>
          </p:cNvSpPr>
          <p:nvPr>
            <p:ph type="sldNum" sz="quarter" idx="5"/>
          </p:nvPr>
        </p:nvSpPr>
        <p:spPr/>
        <p:txBody>
          <a:bodyPr/>
          <a:lstStyle/>
          <a:p>
            <a:fld id="{80C736B6-7E3E-4D0D-AA13-4A618FE8F5D4}" type="slidenum">
              <a:rPr lang="ja-JP" altLang="en-US" smtClean="0"/>
              <a:pPr/>
              <a:t>44</a:t>
            </a:fld>
            <a:endParaRPr lang="ja-JP" altLang="en-US"/>
          </a:p>
        </p:txBody>
      </p:sp>
      <p:sp>
        <p:nvSpPr>
          <p:cNvPr id="10" name="スライド イメージ プレースホルダー 9">
            <a:extLst>
              <a:ext uri="{FF2B5EF4-FFF2-40B4-BE49-F238E27FC236}">
                <a16:creationId xmlns:a16="http://schemas.microsoft.com/office/drawing/2014/main" id="{4AAC913F-E5BF-C2E2-A665-C249A09A27C5}"/>
              </a:ext>
            </a:extLst>
          </p:cNvPr>
          <p:cNvSpPr>
            <a:spLocks noGrp="1" noRot="1" noChangeAspect="1"/>
          </p:cNvSpPr>
          <p:nvPr>
            <p:ph type="sldImg"/>
          </p:nvPr>
        </p:nvSpPr>
        <p:spPr/>
      </p:sp>
    </p:spTree>
    <p:extLst>
      <p:ext uri="{BB962C8B-B14F-4D97-AF65-F5344CB8AC3E}">
        <p14:creationId xmlns:p14="http://schemas.microsoft.com/office/powerpoint/2010/main" val="30013650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who underwent autologous or allogeneic transplantation for leukemia between 1991 and 2023, the 10-year probabilities (95%CI) of survival following transplant are:</a:t>
            </a:r>
          </a:p>
          <a:p>
            <a:r>
              <a:rPr lang="ja-JP" altLang="en-US" dirty="0"/>
              <a:t>・</a:t>
            </a:r>
            <a:r>
              <a:rPr lang="en-US" altLang="ja-JP" dirty="0"/>
              <a:t>Acute myeloid leukemia 	(N=28,277)	42%</a:t>
            </a:r>
            <a:r>
              <a:rPr lang="ja-JP" altLang="en-US" dirty="0"/>
              <a:t>　</a:t>
            </a:r>
            <a:r>
              <a:rPr lang="en-US" altLang="ja-JP" dirty="0"/>
              <a:t>(41-43%) </a:t>
            </a:r>
          </a:p>
          <a:p>
            <a:r>
              <a:rPr lang="ja-JP" altLang="en-US" dirty="0"/>
              <a:t>・</a:t>
            </a:r>
            <a:r>
              <a:rPr lang="en-US" altLang="ja-JP" dirty="0"/>
              <a:t>Acute lymphoblastic leukemia 	(N=14,419)	49%</a:t>
            </a:r>
            <a:r>
              <a:rPr lang="ja-JP" altLang="en-US" dirty="0"/>
              <a:t>　</a:t>
            </a:r>
            <a:r>
              <a:rPr lang="en-US" altLang="ja-JP" dirty="0"/>
              <a:t>(48-50%) </a:t>
            </a:r>
          </a:p>
          <a:p>
            <a:r>
              <a:rPr lang="ja-JP" altLang="en-US" dirty="0"/>
              <a:t>・</a:t>
            </a:r>
            <a:r>
              <a:rPr lang="en-US" altLang="ja-JP" dirty="0"/>
              <a:t>Adult T-cell leukemia		(N=3,134)	26%</a:t>
            </a:r>
            <a:r>
              <a:rPr lang="ja-JP" altLang="en-US" dirty="0"/>
              <a:t>　</a:t>
            </a:r>
            <a:r>
              <a:rPr lang="en-US" altLang="ja-JP" dirty="0"/>
              <a:t>(25-28%) </a:t>
            </a:r>
          </a:p>
          <a:p>
            <a:r>
              <a:rPr lang="ja-JP" altLang="en-US" dirty="0"/>
              <a:t>・</a:t>
            </a:r>
            <a:r>
              <a:rPr lang="en-US" altLang="ja-JP" dirty="0"/>
              <a:t>Chronic myelogenous leukemia 	(N=3,935)	56% (54-57%) </a:t>
            </a:r>
          </a:p>
          <a:p>
            <a:r>
              <a:rPr lang="ja-JP" altLang="en-US" dirty="0"/>
              <a:t>・</a:t>
            </a:r>
            <a:r>
              <a:rPr lang="en-US" altLang="ja-JP" dirty="0"/>
              <a:t>Myelodysplastic syndrome 	(N=8,041)	42% (41-43%)</a:t>
            </a:r>
          </a:p>
          <a:p>
            <a:endParaRPr lang="en-US" altLang="ja-JP" dirty="0"/>
          </a:p>
        </p:txBody>
      </p:sp>
      <p:sp>
        <p:nvSpPr>
          <p:cNvPr id="2" name="スライド番号プレースホルダー 1">
            <a:extLst>
              <a:ext uri="{FF2B5EF4-FFF2-40B4-BE49-F238E27FC236}">
                <a16:creationId xmlns:a16="http://schemas.microsoft.com/office/drawing/2014/main" id="{1B6E65D8-025F-4A68-EAE8-9C93015965FB}"/>
              </a:ext>
            </a:extLst>
          </p:cNvPr>
          <p:cNvSpPr>
            <a:spLocks noGrp="1"/>
          </p:cNvSpPr>
          <p:nvPr>
            <p:ph type="sldNum" sz="quarter" idx="5"/>
          </p:nvPr>
        </p:nvSpPr>
        <p:spPr/>
        <p:txBody>
          <a:bodyPr/>
          <a:lstStyle/>
          <a:p>
            <a:fld id="{80C736B6-7E3E-4D0D-AA13-4A618FE8F5D4}" type="slidenum">
              <a:rPr lang="ja-JP" altLang="en-US" smtClean="0"/>
              <a:pPr/>
              <a:t>45</a:t>
            </a:fld>
            <a:endParaRPr lang="ja-JP" altLang="en-US"/>
          </a:p>
        </p:txBody>
      </p:sp>
      <p:sp>
        <p:nvSpPr>
          <p:cNvPr id="6" name="スライド イメージ プレースホルダー 5">
            <a:extLst>
              <a:ext uri="{FF2B5EF4-FFF2-40B4-BE49-F238E27FC236}">
                <a16:creationId xmlns:a16="http://schemas.microsoft.com/office/drawing/2014/main" id="{67FB787C-76A0-1654-389B-2BF28274747B}"/>
              </a:ext>
            </a:extLst>
          </p:cNvPr>
          <p:cNvSpPr>
            <a:spLocks noGrp="1" noRot="1" noChangeAspect="1"/>
          </p:cNvSpPr>
          <p:nvPr>
            <p:ph type="sldImg"/>
          </p:nvPr>
        </p:nvSpPr>
        <p:spPr/>
      </p:sp>
    </p:spTree>
    <p:extLst>
      <p:ext uri="{BB962C8B-B14F-4D97-AF65-F5344CB8AC3E}">
        <p14:creationId xmlns:p14="http://schemas.microsoft.com/office/powerpoint/2010/main" val="30855001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who underwent autologous or allogeneic transplantation for lymphoma or plasma cell neoplasms including multiple myeloma between 1991 and 2023, the 10-year probabilities (95%CI) of survival following transplant are:</a:t>
            </a:r>
          </a:p>
          <a:p>
            <a:r>
              <a:rPr lang="ja-JP" altLang="en-US" dirty="0"/>
              <a:t>・</a:t>
            </a:r>
            <a:r>
              <a:rPr lang="en-US" altLang="ja-JP" dirty="0"/>
              <a:t>Non-Hodgkin lymphoma 			(N=25,996) 	49% (49-50%) </a:t>
            </a:r>
          </a:p>
          <a:p>
            <a:r>
              <a:rPr lang="ja-JP" altLang="en-US" dirty="0"/>
              <a:t>・</a:t>
            </a:r>
            <a:r>
              <a:rPr lang="en-US" altLang="ja-JP" dirty="0"/>
              <a:t>Hodgkin lymphoma				(N=1,897)	64% (61-67%) </a:t>
            </a:r>
          </a:p>
          <a:p>
            <a:r>
              <a:rPr lang="ja-JP" altLang="en-US" dirty="0"/>
              <a:t>・</a:t>
            </a:r>
            <a:r>
              <a:rPr lang="en-US" altLang="ja-JP" dirty="0"/>
              <a:t>Plasma cell neoplasms including multiple myeloma	(N=14,629)	45% (44-46%)</a:t>
            </a:r>
          </a:p>
          <a:p>
            <a:endParaRPr lang="en-US" altLang="ja-JP" dirty="0"/>
          </a:p>
        </p:txBody>
      </p:sp>
      <p:sp>
        <p:nvSpPr>
          <p:cNvPr id="2" name="スライド番号プレースホルダー 1">
            <a:extLst>
              <a:ext uri="{FF2B5EF4-FFF2-40B4-BE49-F238E27FC236}">
                <a16:creationId xmlns:a16="http://schemas.microsoft.com/office/drawing/2014/main" id="{B3479148-81E7-3667-22BB-2E77E961AA8D}"/>
              </a:ext>
            </a:extLst>
          </p:cNvPr>
          <p:cNvSpPr>
            <a:spLocks noGrp="1"/>
          </p:cNvSpPr>
          <p:nvPr>
            <p:ph type="sldNum" sz="quarter" idx="5"/>
          </p:nvPr>
        </p:nvSpPr>
        <p:spPr/>
        <p:txBody>
          <a:bodyPr/>
          <a:lstStyle/>
          <a:p>
            <a:fld id="{80C736B6-7E3E-4D0D-AA13-4A618FE8F5D4}" type="slidenum">
              <a:rPr lang="ja-JP" altLang="en-US" smtClean="0"/>
              <a:pPr/>
              <a:t>46</a:t>
            </a:fld>
            <a:endParaRPr lang="ja-JP" altLang="en-US"/>
          </a:p>
        </p:txBody>
      </p:sp>
      <p:sp>
        <p:nvSpPr>
          <p:cNvPr id="6" name="スライド イメージ プレースホルダー 5">
            <a:extLst>
              <a:ext uri="{FF2B5EF4-FFF2-40B4-BE49-F238E27FC236}">
                <a16:creationId xmlns:a16="http://schemas.microsoft.com/office/drawing/2014/main" id="{53C8E651-4012-CFE1-E4FC-B16F8EED50F6}"/>
              </a:ext>
            </a:extLst>
          </p:cNvPr>
          <p:cNvSpPr>
            <a:spLocks noGrp="1" noRot="1" noChangeAspect="1"/>
          </p:cNvSpPr>
          <p:nvPr>
            <p:ph type="sldImg"/>
          </p:nvPr>
        </p:nvSpPr>
        <p:spPr/>
      </p:sp>
    </p:spTree>
    <p:extLst>
      <p:ext uri="{BB962C8B-B14F-4D97-AF65-F5344CB8AC3E}">
        <p14:creationId xmlns:p14="http://schemas.microsoft.com/office/powerpoint/2010/main" val="32284443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who underwent autologous transplantation for acute myeloid leukemia between 1991 and 2023, the 10-year probabilities (95%CI) of survival following transplant are:</a:t>
            </a:r>
          </a:p>
          <a:p>
            <a:r>
              <a:rPr lang="ja-JP" altLang="en-US" dirty="0"/>
              <a:t>・</a:t>
            </a:r>
            <a:r>
              <a:rPr lang="en-US" altLang="ja-JP" dirty="0"/>
              <a:t>Those aged 0 to 15 years 	(N=237) 	62% (55-68%) </a:t>
            </a:r>
          </a:p>
          <a:p>
            <a:r>
              <a:rPr lang="ja-JP" altLang="en-US" dirty="0"/>
              <a:t>・</a:t>
            </a:r>
            <a:r>
              <a:rPr lang="en-US" altLang="ja-JP" dirty="0"/>
              <a:t>Those aged 16 years or older 	(N=1,567) 	65% (62-67%) </a:t>
            </a:r>
          </a:p>
          <a:p>
            <a:endParaRPr lang="en-US" altLang="ja-JP" dirty="0"/>
          </a:p>
          <a:p>
            <a:r>
              <a:rPr lang="en-US" altLang="ja-JP" dirty="0"/>
              <a:t>Among patients who underwent autologous transplantation for acute lymphoblastic leukemia between 1991 and 2023, the 10-year probabilities (95%CI) of survival following transplant are:</a:t>
            </a:r>
          </a:p>
          <a:p>
            <a:r>
              <a:rPr lang="ja-JP" altLang="en-US" dirty="0"/>
              <a:t>・</a:t>
            </a:r>
            <a:r>
              <a:rPr lang="en-US" altLang="ja-JP" dirty="0"/>
              <a:t>Those aged 0 to 15 years 	(N=393) 	55% (50-60%) </a:t>
            </a:r>
          </a:p>
          <a:p>
            <a:r>
              <a:rPr lang="ja-JP" altLang="en-US" dirty="0"/>
              <a:t>・</a:t>
            </a:r>
            <a:r>
              <a:rPr lang="en-US" altLang="ja-JP" dirty="0"/>
              <a:t>Those aged 16 years or older 	(N=351) 	27% (22-32%)</a:t>
            </a:r>
          </a:p>
        </p:txBody>
      </p:sp>
      <p:sp>
        <p:nvSpPr>
          <p:cNvPr id="2" name="スライド番号プレースホルダー 1">
            <a:extLst>
              <a:ext uri="{FF2B5EF4-FFF2-40B4-BE49-F238E27FC236}">
                <a16:creationId xmlns:a16="http://schemas.microsoft.com/office/drawing/2014/main" id="{6E1171CF-825C-698D-0F6B-6750EFF692E9}"/>
              </a:ext>
            </a:extLst>
          </p:cNvPr>
          <p:cNvSpPr>
            <a:spLocks noGrp="1"/>
          </p:cNvSpPr>
          <p:nvPr>
            <p:ph type="sldNum" sz="quarter" idx="5"/>
          </p:nvPr>
        </p:nvSpPr>
        <p:spPr/>
        <p:txBody>
          <a:bodyPr/>
          <a:lstStyle/>
          <a:p>
            <a:fld id="{80C736B6-7E3E-4D0D-AA13-4A618FE8F5D4}" type="slidenum">
              <a:rPr lang="ja-JP" altLang="en-US" smtClean="0"/>
              <a:pPr/>
              <a:t>47</a:t>
            </a:fld>
            <a:endParaRPr lang="ja-JP" altLang="en-US"/>
          </a:p>
        </p:txBody>
      </p:sp>
      <p:sp>
        <p:nvSpPr>
          <p:cNvPr id="6" name="スライド イメージ プレースホルダー 5">
            <a:extLst>
              <a:ext uri="{FF2B5EF4-FFF2-40B4-BE49-F238E27FC236}">
                <a16:creationId xmlns:a16="http://schemas.microsoft.com/office/drawing/2014/main" id="{58574911-73C7-4A6E-9310-E5B6C9033FBA}"/>
              </a:ext>
            </a:extLst>
          </p:cNvPr>
          <p:cNvSpPr>
            <a:spLocks noGrp="1" noRot="1" noChangeAspect="1"/>
          </p:cNvSpPr>
          <p:nvPr>
            <p:ph type="sldImg"/>
          </p:nvPr>
        </p:nvSpPr>
        <p:spPr/>
      </p:sp>
    </p:spTree>
    <p:extLst>
      <p:ext uri="{BB962C8B-B14F-4D97-AF65-F5344CB8AC3E}">
        <p14:creationId xmlns:p14="http://schemas.microsoft.com/office/powerpoint/2010/main" val="35433821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who underwent autologous transplantation for non-Hodgkin lymphoma between 1991 and 2023, the 10-year probabilities (95%CI) of survival following transplant are:</a:t>
            </a:r>
          </a:p>
          <a:p>
            <a:r>
              <a:rPr lang="ja-JP" altLang="en-US" dirty="0"/>
              <a:t>・</a:t>
            </a:r>
            <a:r>
              <a:rPr lang="en-US" altLang="ja-JP" dirty="0"/>
              <a:t>Recipients aged 0 to 15 years	(N=226)	71%</a:t>
            </a:r>
            <a:r>
              <a:rPr lang="ja-JP" altLang="en-US" dirty="0"/>
              <a:t> </a:t>
            </a:r>
            <a:r>
              <a:rPr lang="en-US" altLang="ja-JP" dirty="0"/>
              <a:t>(64-76%) </a:t>
            </a:r>
          </a:p>
          <a:p>
            <a:r>
              <a:rPr lang="ja-JP" altLang="en-US" dirty="0"/>
              <a:t>・</a:t>
            </a:r>
            <a:r>
              <a:rPr lang="en-US" altLang="ja-JP" dirty="0"/>
              <a:t>Recipients 16 years or older	(N=18,070)	54% (53-55%) </a:t>
            </a:r>
          </a:p>
          <a:p>
            <a:endParaRPr lang="en-US" altLang="ja-JP" dirty="0"/>
          </a:p>
          <a:p>
            <a:r>
              <a:rPr lang="en-US" altLang="ja-JP" dirty="0"/>
              <a:t>Among patients who underwent autologous transplantation for Hodgkin lymphoma between 1991 and 2023, the 10-year probabilities (95%CI) of survival following transplant are:</a:t>
            </a:r>
          </a:p>
          <a:p>
            <a:r>
              <a:rPr lang="ja-JP" altLang="en-US" dirty="0"/>
              <a:t>・</a:t>
            </a:r>
            <a:r>
              <a:rPr lang="en-US" altLang="ja-JP" dirty="0"/>
              <a:t>Recipients aged 0 to 15 years	(N=39)	76%  (59-87%) </a:t>
            </a:r>
          </a:p>
          <a:p>
            <a:r>
              <a:rPr lang="ja-JP" altLang="en-US" dirty="0"/>
              <a:t>・</a:t>
            </a:r>
            <a:r>
              <a:rPr lang="en-US" altLang="ja-JP" dirty="0"/>
              <a:t>Recipients aged 16 years or older 	(N=1,682)	67%  (64-69%)</a:t>
            </a:r>
          </a:p>
        </p:txBody>
      </p:sp>
      <p:sp>
        <p:nvSpPr>
          <p:cNvPr id="2" name="スライド番号プレースホルダー 1">
            <a:extLst>
              <a:ext uri="{FF2B5EF4-FFF2-40B4-BE49-F238E27FC236}">
                <a16:creationId xmlns:a16="http://schemas.microsoft.com/office/drawing/2014/main" id="{707855E1-5834-DE7E-4EF7-DD877A8E320D}"/>
              </a:ext>
            </a:extLst>
          </p:cNvPr>
          <p:cNvSpPr>
            <a:spLocks noGrp="1"/>
          </p:cNvSpPr>
          <p:nvPr>
            <p:ph type="sldNum" sz="quarter" idx="5"/>
          </p:nvPr>
        </p:nvSpPr>
        <p:spPr/>
        <p:txBody>
          <a:bodyPr/>
          <a:lstStyle/>
          <a:p>
            <a:fld id="{80C736B6-7E3E-4D0D-AA13-4A618FE8F5D4}" type="slidenum">
              <a:rPr lang="ja-JP" altLang="en-US" smtClean="0"/>
              <a:pPr/>
              <a:t>48</a:t>
            </a:fld>
            <a:endParaRPr lang="ja-JP" altLang="en-US"/>
          </a:p>
        </p:txBody>
      </p:sp>
      <p:sp>
        <p:nvSpPr>
          <p:cNvPr id="7" name="スライド イメージ プレースホルダー 6">
            <a:extLst>
              <a:ext uri="{FF2B5EF4-FFF2-40B4-BE49-F238E27FC236}">
                <a16:creationId xmlns:a16="http://schemas.microsoft.com/office/drawing/2014/main" id="{2FD69246-2753-67D1-5940-794958C130FD}"/>
              </a:ext>
            </a:extLst>
          </p:cNvPr>
          <p:cNvSpPr>
            <a:spLocks noGrp="1" noRot="1" noChangeAspect="1"/>
          </p:cNvSpPr>
          <p:nvPr>
            <p:ph type="sldImg"/>
          </p:nvPr>
        </p:nvSpPr>
        <p:spPr/>
      </p:sp>
    </p:spTree>
    <p:extLst>
      <p:ext uri="{BB962C8B-B14F-4D97-AF65-F5344CB8AC3E}">
        <p14:creationId xmlns:p14="http://schemas.microsoft.com/office/powerpoint/2010/main" val="42796787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plasma cell neoplasms including multiple myeloma, the number of first autologous transplants registered from 1991 to 2023 is 13,639 in recipients aged 16 years or older. The 5-year and 10-year probabilities (95%CI) of survival following transplant are 69% (68-70%) and 47% (45-48%) , respectively.</a:t>
            </a:r>
            <a:endParaRPr lang="ja-JP" altLang="ja-JP" dirty="0"/>
          </a:p>
        </p:txBody>
      </p:sp>
      <p:sp>
        <p:nvSpPr>
          <p:cNvPr id="2" name="スライド番号プレースホルダー 1">
            <a:extLst>
              <a:ext uri="{FF2B5EF4-FFF2-40B4-BE49-F238E27FC236}">
                <a16:creationId xmlns:a16="http://schemas.microsoft.com/office/drawing/2014/main" id="{13FF3979-B03F-C002-5DFC-2123C9084E71}"/>
              </a:ext>
            </a:extLst>
          </p:cNvPr>
          <p:cNvSpPr>
            <a:spLocks noGrp="1"/>
          </p:cNvSpPr>
          <p:nvPr>
            <p:ph type="sldNum" sz="quarter" idx="5"/>
          </p:nvPr>
        </p:nvSpPr>
        <p:spPr/>
        <p:txBody>
          <a:bodyPr/>
          <a:lstStyle/>
          <a:p>
            <a:fld id="{80C736B6-7E3E-4D0D-AA13-4A618FE8F5D4}" type="slidenum">
              <a:rPr lang="ja-JP" altLang="en-US" smtClean="0"/>
              <a:pPr/>
              <a:t>49</a:t>
            </a:fld>
            <a:endParaRPr lang="ja-JP" altLang="en-US"/>
          </a:p>
        </p:txBody>
      </p:sp>
      <p:sp>
        <p:nvSpPr>
          <p:cNvPr id="6" name="スライド イメージ プレースホルダー 5">
            <a:extLst>
              <a:ext uri="{FF2B5EF4-FFF2-40B4-BE49-F238E27FC236}">
                <a16:creationId xmlns:a16="http://schemas.microsoft.com/office/drawing/2014/main" id="{3B2CFC0F-CD39-7AE3-FDD3-07D38F8F5015}"/>
              </a:ext>
            </a:extLst>
          </p:cNvPr>
          <p:cNvSpPr>
            <a:spLocks noGrp="1" noRot="1" noChangeAspect="1"/>
          </p:cNvSpPr>
          <p:nvPr>
            <p:ph type="sldImg"/>
          </p:nvPr>
        </p:nvSpPr>
        <p:spPr/>
      </p:sp>
    </p:spTree>
    <p:extLst>
      <p:ext uri="{BB962C8B-B14F-4D97-AF65-F5344CB8AC3E}">
        <p14:creationId xmlns:p14="http://schemas.microsoft.com/office/powerpoint/2010/main" val="569723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Japan, registration for bone marrow transplantation from unrelated donors was started in 1993 and the first case of cord blood transplantation was performed in 1997. Since these times, transplantation from unrelated donors has spread and the total number of allogeneic transplant recipients has increased. Recently, the annual number of autologous and allogeneic transplants registration exceeds 5,500.</a:t>
            </a:r>
          </a:p>
        </p:txBody>
      </p:sp>
      <p:sp>
        <p:nvSpPr>
          <p:cNvPr id="2" name="スライド番号プレースホルダー 1">
            <a:extLst>
              <a:ext uri="{FF2B5EF4-FFF2-40B4-BE49-F238E27FC236}">
                <a16:creationId xmlns:a16="http://schemas.microsoft.com/office/drawing/2014/main" id="{FD595C5E-4651-D88E-1269-352F6EB93BE9}"/>
              </a:ext>
            </a:extLst>
          </p:cNvPr>
          <p:cNvSpPr>
            <a:spLocks noGrp="1"/>
          </p:cNvSpPr>
          <p:nvPr>
            <p:ph type="sldNum" sz="quarter" idx="5"/>
          </p:nvPr>
        </p:nvSpPr>
        <p:spPr/>
        <p:txBody>
          <a:bodyPr/>
          <a:lstStyle/>
          <a:p>
            <a:fld id="{2E548C01-EC07-4717-A8DE-1E92D2D81867}" type="slidenum">
              <a:rPr lang="ja-JP" altLang="en-US" smtClean="0"/>
              <a:pPr/>
              <a:t>5</a:t>
            </a:fld>
            <a:endParaRPr lang="ja-JP" altLang="en-US" dirty="0"/>
          </a:p>
        </p:txBody>
      </p:sp>
      <p:sp>
        <p:nvSpPr>
          <p:cNvPr id="10" name="スライド イメージ プレースホルダー 9">
            <a:extLst>
              <a:ext uri="{FF2B5EF4-FFF2-40B4-BE49-F238E27FC236}">
                <a16:creationId xmlns:a16="http://schemas.microsoft.com/office/drawing/2014/main" id="{7089CEB5-9850-33E7-9E57-DD2B35937632}"/>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2589332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who underwent allogeneic transplantation for acute myeloid leukemia between 2014 and 2023, the 5-year probabilities (95%CI) of survival following transplant according by donor type and stem cell source are:</a:t>
            </a:r>
          </a:p>
          <a:p>
            <a:r>
              <a:rPr lang="ja-JP" altLang="en-US" dirty="0"/>
              <a:t>・</a:t>
            </a:r>
            <a:r>
              <a:rPr lang="en-US" altLang="ja-JP" dirty="0"/>
              <a:t>Bone marrow transplantation from related donors		(N=155)	64%  (56-71%) </a:t>
            </a:r>
          </a:p>
          <a:p>
            <a:r>
              <a:rPr lang="ja-JP" altLang="en-US" dirty="0"/>
              <a:t>・</a:t>
            </a:r>
            <a:r>
              <a:rPr lang="en-US" altLang="ja-JP" dirty="0"/>
              <a:t>Peripheral blood stem cell transplantation from related donors 	(N=104)	52%  (41-62%) </a:t>
            </a:r>
          </a:p>
          <a:p>
            <a:r>
              <a:rPr lang="ja-JP" altLang="en-US" dirty="0"/>
              <a:t>・</a:t>
            </a:r>
            <a:r>
              <a:rPr lang="en-US" altLang="ja-JP" dirty="0"/>
              <a:t>Bone marrow transplantation from unrelated donors	(N=137)	64%  (55-72%) </a:t>
            </a:r>
          </a:p>
          <a:p>
            <a:r>
              <a:rPr lang="ja-JP" altLang="en-US" dirty="0"/>
              <a:t>・</a:t>
            </a:r>
            <a:r>
              <a:rPr lang="en-US" altLang="ja-JP" dirty="0"/>
              <a:t>Cord blood transplantation from unrelated donors		(N=284)	60%  (53-66%)</a:t>
            </a:r>
          </a:p>
        </p:txBody>
      </p:sp>
      <p:sp>
        <p:nvSpPr>
          <p:cNvPr id="2" name="スライド番号プレースホルダー 1">
            <a:extLst>
              <a:ext uri="{FF2B5EF4-FFF2-40B4-BE49-F238E27FC236}">
                <a16:creationId xmlns:a16="http://schemas.microsoft.com/office/drawing/2014/main" id="{A87D254B-521E-285D-BADC-88D30BFEC03A}"/>
              </a:ext>
            </a:extLst>
          </p:cNvPr>
          <p:cNvSpPr>
            <a:spLocks noGrp="1"/>
          </p:cNvSpPr>
          <p:nvPr>
            <p:ph type="sldNum" sz="quarter" idx="5"/>
          </p:nvPr>
        </p:nvSpPr>
        <p:spPr/>
        <p:txBody>
          <a:bodyPr/>
          <a:lstStyle/>
          <a:p>
            <a:fld id="{80C736B6-7E3E-4D0D-AA13-4A618FE8F5D4}" type="slidenum">
              <a:rPr lang="ja-JP" altLang="en-US" smtClean="0"/>
              <a:pPr/>
              <a:t>50</a:t>
            </a:fld>
            <a:endParaRPr lang="ja-JP" altLang="en-US"/>
          </a:p>
        </p:txBody>
      </p:sp>
      <p:sp>
        <p:nvSpPr>
          <p:cNvPr id="7" name="スライド イメージ プレースホルダー 6">
            <a:extLst>
              <a:ext uri="{FF2B5EF4-FFF2-40B4-BE49-F238E27FC236}">
                <a16:creationId xmlns:a16="http://schemas.microsoft.com/office/drawing/2014/main" id="{7283B512-15F2-9B0F-1CF4-6CF2687011DB}"/>
              </a:ext>
            </a:extLst>
          </p:cNvPr>
          <p:cNvSpPr>
            <a:spLocks noGrp="1" noRot="1" noChangeAspect="1"/>
          </p:cNvSpPr>
          <p:nvPr>
            <p:ph type="sldImg"/>
          </p:nvPr>
        </p:nvSpPr>
        <p:spPr/>
      </p:sp>
    </p:spTree>
    <p:extLst>
      <p:ext uri="{BB962C8B-B14F-4D97-AF65-F5344CB8AC3E}">
        <p14:creationId xmlns:p14="http://schemas.microsoft.com/office/powerpoint/2010/main" val="32911064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who underwent allogeneic transplantation for acute myeloid leukemia between 2014 and 2023, the 5-year probabilities (95%CI) of survival following transplant according by donor type and stem cell source are:</a:t>
            </a:r>
          </a:p>
          <a:p>
            <a:r>
              <a:rPr lang="ja-JP" altLang="en-US" dirty="0"/>
              <a:t>・</a:t>
            </a:r>
            <a:r>
              <a:rPr lang="en-US" altLang="ja-JP" dirty="0"/>
              <a:t>Bone marrow transplantation from related donors		(N=501)	57%  (52-62%) </a:t>
            </a:r>
          </a:p>
          <a:p>
            <a:r>
              <a:rPr lang="ja-JP" altLang="en-US" dirty="0"/>
              <a:t>・</a:t>
            </a:r>
            <a:r>
              <a:rPr lang="en-US" altLang="ja-JP" dirty="0"/>
              <a:t>Peripheral blood stem cell transplantation from related donors	(N=3,016)	47%  (45-49%) </a:t>
            </a:r>
          </a:p>
          <a:p>
            <a:r>
              <a:rPr lang="ja-JP" altLang="en-US" dirty="0"/>
              <a:t>・</a:t>
            </a:r>
            <a:r>
              <a:rPr lang="en-US" altLang="ja-JP" dirty="0"/>
              <a:t>Bone marrow transplantation from unrelated donors	(N=2,971)	50%  (48-52%) </a:t>
            </a:r>
          </a:p>
          <a:p>
            <a:r>
              <a:rPr lang="ja-JP" altLang="en-US" dirty="0"/>
              <a:t>・</a:t>
            </a:r>
            <a:r>
              <a:rPr lang="en-US" altLang="ja-JP" dirty="0"/>
              <a:t>Cord blood transplantation from unrelated donors		(N=4,477)	46%  (44-48%)</a:t>
            </a:r>
          </a:p>
        </p:txBody>
      </p:sp>
      <p:sp>
        <p:nvSpPr>
          <p:cNvPr id="2" name="スライド番号プレースホルダー 1">
            <a:extLst>
              <a:ext uri="{FF2B5EF4-FFF2-40B4-BE49-F238E27FC236}">
                <a16:creationId xmlns:a16="http://schemas.microsoft.com/office/drawing/2014/main" id="{7BD3C8AE-50CB-7C9E-DDF0-F7AD40191B46}"/>
              </a:ext>
            </a:extLst>
          </p:cNvPr>
          <p:cNvSpPr>
            <a:spLocks noGrp="1"/>
          </p:cNvSpPr>
          <p:nvPr>
            <p:ph type="sldNum" sz="quarter" idx="5"/>
          </p:nvPr>
        </p:nvSpPr>
        <p:spPr/>
        <p:txBody>
          <a:bodyPr/>
          <a:lstStyle/>
          <a:p>
            <a:fld id="{80C736B6-7E3E-4D0D-AA13-4A618FE8F5D4}" type="slidenum">
              <a:rPr lang="ja-JP" altLang="en-US" smtClean="0"/>
              <a:pPr/>
              <a:t>51</a:t>
            </a:fld>
            <a:endParaRPr lang="ja-JP" altLang="en-US"/>
          </a:p>
        </p:txBody>
      </p:sp>
      <p:sp>
        <p:nvSpPr>
          <p:cNvPr id="7" name="スライド イメージ プレースホルダー 6">
            <a:extLst>
              <a:ext uri="{FF2B5EF4-FFF2-40B4-BE49-F238E27FC236}">
                <a16:creationId xmlns:a16="http://schemas.microsoft.com/office/drawing/2014/main" id="{E85584CA-3601-157C-CF5F-7E3FBE800A80}"/>
              </a:ext>
            </a:extLst>
          </p:cNvPr>
          <p:cNvSpPr>
            <a:spLocks noGrp="1" noRot="1" noChangeAspect="1"/>
          </p:cNvSpPr>
          <p:nvPr>
            <p:ph type="sldImg"/>
          </p:nvPr>
        </p:nvSpPr>
        <p:spPr/>
      </p:sp>
    </p:spTree>
    <p:extLst>
      <p:ext uri="{BB962C8B-B14F-4D97-AF65-F5344CB8AC3E}">
        <p14:creationId xmlns:p14="http://schemas.microsoft.com/office/powerpoint/2010/main" val="2734998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HLA-matched sibling donor transplant for acute myeloid leukemia between 2014 and 2023, the 5-year probabilities (95%CI) of survival following transplant according to disease status are:</a:t>
            </a:r>
          </a:p>
          <a:p>
            <a:r>
              <a:rPr lang="ja-JP" altLang="en-US" dirty="0"/>
              <a:t>・</a:t>
            </a:r>
            <a:r>
              <a:rPr lang="en-US" altLang="ja-JP" dirty="0"/>
              <a:t>Standard risk group	(N=61)	81% (67-89%) </a:t>
            </a:r>
          </a:p>
          <a:p>
            <a:r>
              <a:rPr lang="ja-JP" altLang="en-US" dirty="0"/>
              <a:t>・</a:t>
            </a:r>
            <a:r>
              <a:rPr lang="en-US" altLang="ja-JP" dirty="0"/>
              <a:t>Advanced risk group	(N=31)	45% (27-61%) </a:t>
            </a:r>
          </a:p>
          <a:p>
            <a:endParaRPr lang="en-US" altLang="ja-JP" dirty="0"/>
          </a:p>
          <a:p>
            <a:endParaRPr lang="en-US" altLang="ja-JP" dirty="0"/>
          </a:p>
          <a:p>
            <a:r>
              <a:rPr lang="en-US" altLang="ja-JP" dirty="0"/>
              <a:t>―≪Disease risk status at transplantation≫―――</a:t>
            </a:r>
          </a:p>
          <a:p>
            <a:r>
              <a:rPr lang="en-US" altLang="ja-JP" dirty="0"/>
              <a:t>■Standard Risk Group  : first complete remission [1CR]</a:t>
            </a:r>
            <a:r>
              <a:rPr lang="ja-JP" altLang="en-US" dirty="0"/>
              <a:t>／</a:t>
            </a:r>
            <a:r>
              <a:rPr lang="en-US" altLang="ja-JP" dirty="0"/>
              <a:t>second complete remission [2CR]</a:t>
            </a:r>
          </a:p>
          <a:p>
            <a:r>
              <a:rPr lang="en-US" altLang="ja-JP" dirty="0"/>
              <a:t>■Advanced Risk Group</a:t>
            </a:r>
            <a:r>
              <a:rPr lang="ja-JP" altLang="en-US" dirty="0"/>
              <a:t>：</a:t>
            </a:r>
            <a:r>
              <a:rPr lang="en-US" altLang="ja-JP" dirty="0"/>
              <a:t>third or more complete remission [≥3CR]</a:t>
            </a:r>
            <a:r>
              <a:rPr lang="ja-JP" altLang="en-US" dirty="0"/>
              <a:t>／</a:t>
            </a:r>
            <a:r>
              <a:rPr lang="en-US" altLang="ja-JP" dirty="0"/>
              <a:t>primary induction failure [PIF]</a:t>
            </a:r>
            <a:r>
              <a:rPr lang="ja-JP" altLang="en-US" dirty="0"/>
              <a:t>／</a:t>
            </a:r>
            <a:r>
              <a:rPr lang="en-US" altLang="ja-JP" dirty="0"/>
              <a:t>untreated</a:t>
            </a:r>
            <a:r>
              <a:rPr lang="ja-JP" altLang="en-US" dirty="0"/>
              <a:t>／</a:t>
            </a:r>
            <a:r>
              <a:rPr lang="en-US" altLang="ja-JP" dirty="0"/>
              <a:t>relapse</a:t>
            </a:r>
          </a:p>
          <a:p>
            <a:r>
              <a:rPr lang="en-US" altLang="ja-JP" dirty="0"/>
              <a:t>―――――――――――――――――――――――</a:t>
            </a:r>
          </a:p>
        </p:txBody>
      </p:sp>
      <p:sp>
        <p:nvSpPr>
          <p:cNvPr id="2" name="スライド番号プレースホルダー 1">
            <a:extLst>
              <a:ext uri="{FF2B5EF4-FFF2-40B4-BE49-F238E27FC236}">
                <a16:creationId xmlns:a16="http://schemas.microsoft.com/office/drawing/2014/main" id="{ED392E9C-FAAC-3CBB-54DA-9651FEBB4C87}"/>
              </a:ext>
            </a:extLst>
          </p:cNvPr>
          <p:cNvSpPr>
            <a:spLocks noGrp="1"/>
          </p:cNvSpPr>
          <p:nvPr>
            <p:ph type="sldNum" sz="quarter" idx="5"/>
          </p:nvPr>
        </p:nvSpPr>
        <p:spPr/>
        <p:txBody>
          <a:bodyPr/>
          <a:lstStyle/>
          <a:p>
            <a:fld id="{80C736B6-7E3E-4D0D-AA13-4A618FE8F5D4}" type="slidenum">
              <a:rPr lang="ja-JP" altLang="en-US" smtClean="0"/>
              <a:pPr/>
              <a:t>52</a:t>
            </a:fld>
            <a:endParaRPr lang="ja-JP" altLang="en-US"/>
          </a:p>
        </p:txBody>
      </p:sp>
      <p:sp>
        <p:nvSpPr>
          <p:cNvPr id="7" name="スライド イメージ プレースホルダー 6">
            <a:extLst>
              <a:ext uri="{FF2B5EF4-FFF2-40B4-BE49-F238E27FC236}">
                <a16:creationId xmlns:a16="http://schemas.microsoft.com/office/drawing/2014/main" id="{F74D7136-8475-0531-9B92-8295CC166A79}"/>
              </a:ext>
            </a:extLst>
          </p:cNvPr>
          <p:cNvSpPr>
            <a:spLocks noGrp="1" noRot="1" noChangeAspect="1"/>
          </p:cNvSpPr>
          <p:nvPr>
            <p:ph type="sldImg"/>
          </p:nvPr>
        </p:nvSpPr>
        <p:spPr/>
      </p:sp>
    </p:spTree>
    <p:extLst>
      <p:ext uri="{BB962C8B-B14F-4D97-AF65-F5344CB8AC3E}">
        <p14:creationId xmlns:p14="http://schemas.microsoft.com/office/powerpoint/2010/main" val="15736920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HLA-matched sibling donor transplant for acute myeloid leukemia between 2014 and 2023, the 5-year probabilities (95%CI) of survival following transplant according to disease status are:</a:t>
            </a:r>
          </a:p>
          <a:p>
            <a:r>
              <a:rPr lang="ja-JP" altLang="en-US" dirty="0"/>
              <a:t>・</a:t>
            </a:r>
            <a:r>
              <a:rPr lang="en-US" altLang="ja-JP" dirty="0"/>
              <a:t>Standard risk group 	(N=1,192)	64% (61-67%) </a:t>
            </a:r>
          </a:p>
          <a:p>
            <a:r>
              <a:rPr lang="ja-JP" altLang="en-US" dirty="0"/>
              <a:t>・</a:t>
            </a:r>
            <a:r>
              <a:rPr lang="en-US" altLang="ja-JP" dirty="0"/>
              <a:t>Advanced risk group 	(N=555)	31% (27-35%) </a:t>
            </a:r>
          </a:p>
          <a:p>
            <a:endParaRPr lang="ja-JP" altLang="en-US" dirty="0"/>
          </a:p>
          <a:p>
            <a:r>
              <a:rPr lang="en-US" altLang="ja-JP" dirty="0"/>
              <a:t> </a:t>
            </a:r>
            <a:endParaRPr lang="ja-JP" altLang="ja-JP" dirty="0"/>
          </a:p>
          <a:p>
            <a:r>
              <a:rPr lang="en-US" altLang="ja-JP" dirty="0"/>
              <a:t>―≪Disease risk status at transplantation≫―――</a:t>
            </a:r>
          </a:p>
          <a:p>
            <a:r>
              <a:rPr lang="en-US" altLang="ja-JP" dirty="0"/>
              <a:t>■Standard Risk Group  : first complete remission [1CR]</a:t>
            </a:r>
            <a:r>
              <a:rPr lang="ja-JP" altLang="en-US" dirty="0"/>
              <a:t>／</a:t>
            </a:r>
            <a:r>
              <a:rPr lang="en-US" altLang="ja-JP" dirty="0"/>
              <a:t>second complete remission [2CR]</a:t>
            </a:r>
          </a:p>
          <a:p>
            <a:r>
              <a:rPr lang="en-US" altLang="ja-JP" dirty="0"/>
              <a:t>■Advanced Risk Group</a:t>
            </a:r>
            <a:r>
              <a:rPr lang="ja-JP" altLang="en-US" dirty="0"/>
              <a:t>：</a:t>
            </a:r>
            <a:r>
              <a:rPr lang="en-US" altLang="ja-JP" dirty="0"/>
              <a:t>third or more complete remission [≥3CR]</a:t>
            </a:r>
            <a:r>
              <a:rPr lang="ja-JP" altLang="en-US" dirty="0"/>
              <a:t>／</a:t>
            </a:r>
            <a:r>
              <a:rPr lang="en-US" altLang="ja-JP" dirty="0"/>
              <a:t>primary induction failure [PIF]</a:t>
            </a:r>
            <a:r>
              <a:rPr lang="ja-JP" altLang="en-US" dirty="0"/>
              <a:t>／</a:t>
            </a:r>
            <a:r>
              <a:rPr lang="en-US" altLang="ja-JP" dirty="0"/>
              <a:t>untreated</a:t>
            </a:r>
            <a:r>
              <a:rPr lang="ja-JP" altLang="en-US" dirty="0"/>
              <a:t>／</a:t>
            </a:r>
            <a:r>
              <a:rPr lang="en-US" altLang="ja-JP" dirty="0"/>
              <a:t>relapse</a:t>
            </a:r>
          </a:p>
          <a:p>
            <a:r>
              <a:rPr lang="en-US" altLang="ja-JP" dirty="0"/>
              <a:t>―――――――――――――――――――――――</a:t>
            </a:r>
          </a:p>
        </p:txBody>
      </p:sp>
      <p:sp>
        <p:nvSpPr>
          <p:cNvPr id="2" name="スライド番号プレースホルダー 1">
            <a:extLst>
              <a:ext uri="{FF2B5EF4-FFF2-40B4-BE49-F238E27FC236}">
                <a16:creationId xmlns:a16="http://schemas.microsoft.com/office/drawing/2014/main" id="{9D54F817-A467-258D-5BD0-B16567F13677}"/>
              </a:ext>
            </a:extLst>
          </p:cNvPr>
          <p:cNvSpPr>
            <a:spLocks noGrp="1"/>
          </p:cNvSpPr>
          <p:nvPr>
            <p:ph type="sldNum" sz="quarter" idx="5"/>
          </p:nvPr>
        </p:nvSpPr>
        <p:spPr/>
        <p:txBody>
          <a:bodyPr/>
          <a:lstStyle/>
          <a:p>
            <a:fld id="{80C736B6-7E3E-4D0D-AA13-4A618FE8F5D4}" type="slidenum">
              <a:rPr lang="ja-JP" altLang="en-US" smtClean="0"/>
              <a:pPr/>
              <a:t>53</a:t>
            </a:fld>
            <a:endParaRPr lang="ja-JP" altLang="en-US"/>
          </a:p>
        </p:txBody>
      </p:sp>
      <p:sp>
        <p:nvSpPr>
          <p:cNvPr id="7" name="スライド イメージ プレースホルダー 6">
            <a:extLst>
              <a:ext uri="{FF2B5EF4-FFF2-40B4-BE49-F238E27FC236}">
                <a16:creationId xmlns:a16="http://schemas.microsoft.com/office/drawing/2014/main" id="{826002AB-05AD-EDF2-F726-238895CECB20}"/>
              </a:ext>
            </a:extLst>
          </p:cNvPr>
          <p:cNvSpPr>
            <a:spLocks noGrp="1" noRot="1" noChangeAspect="1"/>
          </p:cNvSpPr>
          <p:nvPr>
            <p:ph type="sldImg"/>
          </p:nvPr>
        </p:nvSpPr>
        <p:spPr/>
      </p:sp>
    </p:spTree>
    <p:extLst>
      <p:ext uri="{BB962C8B-B14F-4D97-AF65-F5344CB8AC3E}">
        <p14:creationId xmlns:p14="http://schemas.microsoft.com/office/powerpoint/2010/main" val="34560257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bone marrow transplant from unrelated donors for acute myeloid leukemia between 2014 and 2023, the 5-year probabilities (95%CI) of survival following transplant according to disease status are:</a:t>
            </a:r>
          </a:p>
          <a:p>
            <a:r>
              <a:rPr lang="ja-JP" altLang="en-US" dirty="0"/>
              <a:t>・</a:t>
            </a:r>
            <a:r>
              <a:rPr lang="en-US" altLang="ja-JP" dirty="0"/>
              <a:t>Standard risk group	(N=95)	77%</a:t>
            </a:r>
            <a:r>
              <a:rPr lang="ja-JP" altLang="en-US" dirty="0"/>
              <a:t> </a:t>
            </a:r>
            <a:r>
              <a:rPr lang="en-US" altLang="ja-JP" dirty="0"/>
              <a:t>(66-85%) </a:t>
            </a:r>
          </a:p>
          <a:p>
            <a:r>
              <a:rPr lang="ja-JP" altLang="en-US" dirty="0"/>
              <a:t>・</a:t>
            </a:r>
            <a:r>
              <a:rPr lang="en-US" altLang="ja-JP" dirty="0"/>
              <a:t>Advanced risk group 	(N=42) 	37%  (22-52%)</a:t>
            </a:r>
          </a:p>
          <a:p>
            <a:r>
              <a:rPr lang="en-US" altLang="ja-JP" dirty="0"/>
              <a:t> </a:t>
            </a:r>
          </a:p>
          <a:p>
            <a:endParaRPr lang="ja-JP" altLang="ja-JP" dirty="0"/>
          </a:p>
          <a:p>
            <a:r>
              <a:rPr lang="en-US" altLang="ja-JP" dirty="0"/>
              <a:t>―≪Disease risk status at transplantation≫―――</a:t>
            </a:r>
          </a:p>
          <a:p>
            <a:r>
              <a:rPr lang="en-US" altLang="ja-JP" dirty="0"/>
              <a:t>■Standard Risk Group  : first complete remission [1CR]</a:t>
            </a:r>
            <a:r>
              <a:rPr lang="ja-JP" altLang="en-US" dirty="0"/>
              <a:t>／</a:t>
            </a:r>
            <a:r>
              <a:rPr lang="en-US" altLang="ja-JP" dirty="0"/>
              <a:t>second complete remission [2CR]</a:t>
            </a:r>
          </a:p>
          <a:p>
            <a:r>
              <a:rPr lang="en-US" altLang="ja-JP" dirty="0"/>
              <a:t>■Advanced Risk Group</a:t>
            </a:r>
            <a:r>
              <a:rPr lang="ja-JP" altLang="en-US" dirty="0"/>
              <a:t>：</a:t>
            </a:r>
            <a:r>
              <a:rPr lang="en-US" altLang="ja-JP" dirty="0"/>
              <a:t>third or more complete remission [≥3CR]</a:t>
            </a:r>
            <a:r>
              <a:rPr lang="ja-JP" altLang="en-US" dirty="0"/>
              <a:t>／</a:t>
            </a:r>
            <a:r>
              <a:rPr lang="en-US" altLang="ja-JP" dirty="0"/>
              <a:t>primary induction failure [PIF]</a:t>
            </a:r>
            <a:r>
              <a:rPr lang="ja-JP" altLang="en-US" dirty="0"/>
              <a:t>／</a:t>
            </a:r>
            <a:r>
              <a:rPr lang="en-US" altLang="ja-JP" dirty="0"/>
              <a:t>untreated</a:t>
            </a:r>
            <a:r>
              <a:rPr lang="ja-JP" altLang="en-US" dirty="0"/>
              <a:t>／</a:t>
            </a:r>
            <a:r>
              <a:rPr lang="en-US" altLang="ja-JP" dirty="0"/>
              <a:t>relapse</a:t>
            </a:r>
          </a:p>
          <a:p>
            <a:r>
              <a:rPr lang="en-US" altLang="ja-JP" dirty="0"/>
              <a:t>―――――――――――――――――――――――</a:t>
            </a:r>
          </a:p>
        </p:txBody>
      </p:sp>
      <p:sp>
        <p:nvSpPr>
          <p:cNvPr id="2" name="スライド番号プレースホルダー 1">
            <a:extLst>
              <a:ext uri="{FF2B5EF4-FFF2-40B4-BE49-F238E27FC236}">
                <a16:creationId xmlns:a16="http://schemas.microsoft.com/office/drawing/2014/main" id="{843BBDEA-4DFF-86CC-3BD1-9CD3275DF833}"/>
              </a:ext>
            </a:extLst>
          </p:cNvPr>
          <p:cNvSpPr>
            <a:spLocks noGrp="1"/>
          </p:cNvSpPr>
          <p:nvPr>
            <p:ph type="sldNum" sz="quarter" idx="5"/>
          </p:nvPr>
        </p:nvSpPr>
        <p:spPr/>
        <p:txBody>
          <a:bodyPr/>
          <a:lstStyle/>
          <a:p>
            <a:fld id="{80C736B6-7E3E-4D0D-AA13-4A618FE8F5D4}" type="slidenum">
              <a:rPr lang="ja-JP" altLang="en-US" smtClean="0"/>
              <a:pPr/>
              <a:t>54</a:t>
            </a:fld>
            <a:endParaRPr lang="ja-JP" altLang="en-US"/>
          </a:p>
        </p:txBody>
      </p:sp>
      <p:sp>
        <p:nvSpPr>
          <p:cNvPr id="7" name="スライド イメージ プレースホルダー 6">
            <a:extLst>
              <a:ext uri="{FF2B5EF4-FFF2-40B4-BE49-F238E27FC236}">
                <a16:creationId xmlns:a16="http://schemas.microsoft.com/office/drawing/2014/main" id="{038B97A4-51C2-CCEE-41DF-24DBF46F02F8}"/>
              </a:ext>
            </a:extLst>
          </p:cNvPr>
          <p:cNvSpPr>
            <a:spLocks noGrp="1" noRot="1" noChangeAspect="1"/>
          </p:cNvSpPr>
          <p:nvPr>
            <p:ph type="sldImg"/>
          </p:nvPr>
        </p:nvSpPr>
        <p:spPr/>
      </p:sp>
    </p:spTree>
    <p:extLst>
      <p:ext uri="{BB962C8B-B14F-4D97-AF65-F5344CB8AC3E}">
        <p14:creationId xmlns:p14="http://schemas.microsoft.com/office/powerpoint/2010/main" val="37996831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bone marrow transplant from unrelated donors for acute myeloid leukemia between 2014 and 2023, the 5-year probabilities (95%CI) of survival following transplant according to disease status are:</a:t>
            </a:r>
          </a:p>
          <a:p>
            <a:r>
              <a:rPr lang="ja-JP" altLang="en-US" dirty="0"/>
              <a:t>・</a:t>
            </a:r>
            <a:r>
              <a:rPr lang="en-US" altLang="ja-JP" dirty="0"/>
              <a:t>Standard risk group	(N=2,067)	61% (59-63%) </a:t>
            </a:r>
          </a:p>
          <a:p>
            <a:r>
              <a:rPr lang="ja-JP" altLang="en-US" dirty="0"/>
              <a:t>・</a:t>
            </a:r>
            <a:r>
              <a:rPr lang="en-US" altLang="ja-JP" dirty="0"/>
              <a:t>Advanced risk group	(N=897)	26% (23-29%) </a:t>
            </a:r>
          </a:p>
          <a:p>
            <a:r>
              <a:rPr lang="en-US" altLang="ja-JP" dirty="0"/>
              <a:t> </a:t>
            </a:r>
          </a:p>
          <a:p>
            <a:endParaRPr lang="ja-JP" altLang="ja-JP" dirty="0"/>
          </a:p>
          <a:p>
            <a:r>
              <a:rPr lang="en-US" altLang="ja-JP" dirty="0"/>
              <a:t>―≪Disease risk status at transplantation≫―――</a:t>
            </a:r>
          </a:p>
          <a:p>
            <a:r>
              <a:rPr lang="en-US" altLang="ja-JP" dirty="0"/>
              <a:t>■Standard Risk Group  : first complete remission [1CR]</a:t>
            </a:r>
            <a:r>
              <a:rPr lang="ja-JP" altLang="en-US" dirty="0"/>
              <a:t>／</a:t>
            </a:r>
            <a:r>
              <a:rPr lang="en-US" altLang="ja-JP" dirty="0"/>
              <a:t>second complete remission [2CR]</a:t>
            </a:r>
          </a:p>
          <a:p>
            <a:r>
              <a:rPr lang="en-US" altLang="ja-JP" dirty="0"/>
              <a:t>■Advanced Risk Group</a:t>
            </a:r>
            <a:r>
              <a:rPr lang="ja-JP" altLang="en-US" dirty="0"/>
              <a:t>：</a:t>
            </a:r>
            <a:r>
              <a:rPr lang="en-US" altLang="ja-JP" dirty="0"/>
              <a:t>third or more complete remission [≥3CR]</a:t>
            </a:r>
            <a:r>
              <a:rPr lang="ja-JP" altLang="en-US" dirty="0"/>
              <a:t>／</a:t>
            </a:r>
            <a:r>
              <a:rPr lang="en-US" altLang="ja-JP" dirty="0"/>
              <a:t>primary induction failure [PIF]</a:t>
            </a:r>
            <a:r>
              <a:rPr lang="ja-JP" altLang="en-US" dirty="0"/>
              <a:t>／</a:t>
            </a:r>
            <a:r>
              <a:rPr lang="en-US" altLang="ja-JP" dirty="0"/>
              <a:t>untreated</a:t>
            </a:r>
            <a:r>
              <a:rPr lang="ja-JP" altLang="en-US" dirty="0"/>
              <a:t>／</a:t>
            </a:r>
            <a:r>
              <a:rPr lang="en-US" altLang="ja-JP" dirty="0"/>
              <a:t>relapse</a:t>
            </a:r>
          </a:p>
          <a:p>
            <a:r>
              <a:rPr lang="en-US" altLang="ja-JP" dirty="0"/>
              <a:t>―――――――――――――――――――――――</a:t>
            </a:r>
          </a:p>
        </p:txBody>
      </p:sp>
      <p:sp>
        <p:nvSpPr>
          <p:cNvPr id="2" name="スライド番号プレースホルダー 1">
            <a:extLst>
              <a:ext uri="{FF2B5EF4-FFF2-40B4-BE49-F238E27FC236}">
                <a16:creationId xmlns:a16="http://schemas.microsoft.com/office/drawing/2014/main" id="{D853C224-B974-4EB6-1611-57AAE8CDF578}"/>
              </a:ext>
            </a:extLst>
          </p:cNvPr>
          <p:cNvSpPr>
            <a:spLocks noGrp="1"/>
          </p:cNvSpPr>
          <p:nvPr>
            <p:ph type="sldNum" sz="quarter" idx="5"/>
          </p:nvPr>
        </p:nvSpPr>
        <p:spPr/>
        <p:txBody>
          <a:bodyPr/>
          <a:lstStyle/>
          <a:p>
            <a:fld id="{80C736B6-7E3E-4D0D-AA13-4A618FE8F5D4}" type="slidenum">
              <a:rPr lang="ja-JP" altLang="en-US" smtClean="0"/>
              <a:pPr/>
              <a:t>55</a:t>
            </a:fld>
            <a:endParaRPr lang="ja-JP" altLang="en-US"/>
          </a:p>
        </p:txBody>
      </p:sp>
      <p:sp>
        <p:nvSpPr>
          <p:cNvPr id="7" name="スライド イメージ プレースホルダー 6">
            <a:extLst>
              <a:ext uri="{FF2B5EF4-FFF2-40B4-BE49-F238E27FC236}">
                <a16:creationId xmlns:a16="http://schemas.microsoft.com/office/drawing/2014/main" id="{6654ACAB-1E38-044B-248E-A8EA4E097553}"/>
              </a:ext>
            </a:extLst>
          </p:cNvPr>
          <p:cNvSpPr>
            <a:spLocks noGrp="1" noRot="1" noChangeAspect="1"/>
          </p:cNvSpPr>
          <p:nvPr>
            <p:ph type="sldImg"/>
          </p:nvPr>
        </p:nvSpPr>
        <p:spPr/>
      </p:sp>
    </p:spTree>
    <p:extLst>
      <p:ext uri="{BB962C8B-B14F-4D97-AF65-F5344CB8AC3E}">
        <p14:creationId xmlns:p14="http://schemas.microsoft.com/office/powerpoint/2010/main" val="35305628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cord blood transplant from unrelated donors for acute myeloid leukemia between 2014 and 2023, the 5-year probabilities (95%CI) of survival following transplant according to disease status are:</a:t>
            </a:r>
          </a:p>
          <a:p>
            <a:r>
              <a:rPr lang="ja-JP" altLang="en-US" dirty="0"/>
              <a:t>・</a:t>
            </a:r>
            <a:r>
              <a:rPr lang="en-US" altLang="ja-JP" dirty="0"/>
              <a:t>Standard risk group	(N=189)	75% (67-82%) </a:t>
            </a:r>
          </a:p>
          <a:p>
            <a:r>
              <a:rPr lang="ja-JP" altLang="en-US" dirty="0"/>
              <a:t>・</a:t>
            </a:r>
            <a:r>
              <a:rPr lang="en-US" altLang="ja-JP" dirty="0"/>
              <a:t>Advanced risk group	(N=95) 	29%  (20-40%) </a:t>
            </a:r>
          </a:p>
          <a:p>
            <a:r>
              <a:rPr lang="en-US" altLang="ja-JP" dirty="0"/>
              <a:t> </a:t>
            </a:r>
          </a:p>
          <a:p>
            <a:endParaRPr lang="ja-JP" altLang="ja-JP" dirty="0"/>
          </a:p>
          <a:p>
            <a:r>
              <a:rPr lang="en-US" altLang="ja-JP" dirty="0"/>
              <a:t>―≪Disease risk status at transplantation≫―――</a:t>
            </a:r>
          </a:p>
          <a:p>
            <a:r>
              <a:rPr lang="en-US" altLang="ja-JP" dirty="0"/>
              <a:t>■Standard Risk Group  : first complete remission [1CR]</a:t>
            </a:r>
            <a:r>
              <a:rPr lang="ja-JP" altLang="en-US" dirty="0"/>
              <a:t>／</a:t>
            </a:r>
            <a:r>
              <a:rPr lang="en-US" altLang="ja-JP" dirty="0"/>
              <a:t>second complete remission [2CR]</a:t>
            </a:r>
          </a:p>
          <a:p>
            <a:r>
              <a:rPr lang="en-US" altLang="ja-JP" dirty="0"/>
              <a:t>■Advanced Risk Group</a:t>
            </a:r>
            <a:r>
              <a:rPr lang="ja-JP" altLang="en-US" dirty="0"/>
              <a:t>：</a:t>
            </a:r>
            <a:r>
              <a:rPr lang="en-US" altLang="ja-JP" dirty="0"/>
              <a:t>third or more complete remission [≥3CR]</a:t>
            </a:r>
            <a:r>
              <a:rPr lang="ja-JP" altLang="en-US" dirty="0"/>
              <a:t>／</a:t>
            </a:r>
            <a:r>
              <a:rPr lang="en-US" altLang="ja-JP" dirty="0"/>
              <a:t>primary induction failure [PIF]</a:t>
            </a:r>
            <a:r>
              <a:rPr lang="ja-JP" altLang="en-US" dirty="0"/>
              <a:t>／</a:t>
            </a:r>
            <a:r>
              <a:rPr lang="en-US" altLang="ja-JP" dirty="0"/>
              <a:t>untreated</a:t>
            </a:r>
            <a:r>
              <a:rPr lang="ja-JP" altLang="en-US" dirty="0"/>
              <a:t>／</a:t>
            </a:r>
            <a:r>
              <a:rPr lang="en-US" altLang="ja-JP" dirty="0"/>
              <a:t>relapse</a:t>
            </a:r>
          </a:p>
          <a:p>
            <a:r>
              <a:rPr lang="en-US" altLang="ja-JP" dirty="0"/>
              <a:t>―――――――――――――――――――――――</a:t>
            </a:r>
          </a:p>
        </p:txBody>
      </p:sp>
      <p:sp>
        <p:nvSpPr>
          <p:cNvPr id="2" name="スライド番号プレースホルダー 1">
            <a:extLst>
              <a:ext uri="{FF2B5EF4-FFF2-40B4-BE49-F238E27FC236}">
                <a16:creationId xmlns:a16="http://schemas.microsoft.com/office/drawing/2014/main" id="{11D6C4C8-E100-4526-E3F8-1E558D864EAD}"/>
              </a:ext>
            </a:extLst>
          </p:cNvPr>
          <p:cNvSpPr>
            <a:spLocks noGrp="1"/>
          </p:cNvSpPr>
          <p:nvPr>
            <p:ph type="sldNum" sz="quarter" idx="5"/>
          </p:nvPr>
        </p:nvSpPr>
        <p:spPr/>
        <p:txBody>
          <a:bodyPr/>
          <a:lstStyle/>
          <a:p>
            <a:fld id="{80C736B6-7E3E-4D0D-AA13-4A618FE8F5D4}" type="slidenum">
              <a:rPr lang="ja-JP" altLang="en-US" smtClean="0"/>
              <a:pPr/>
              <a:t>56</a:t>
            </a:fld>
            <a:endParaRPr lang="ja-JP" altLang="en-US"/>
          </a:p>
        </p:txBody>
      </p:sp>
      <p:sp>
        <p:nvSpPr>
          <p:cNvPr id="7" name="スライド イメージ プレースホルダー 6">
            <a:extLst>
              <a:ext uri="{FF2B5EF4-FFF2-40B4-BE49-F238E27FC236}">
                <a16:creationId xmlns:a16="http://schemas.microsoft.com/office/drawing/2014/main" id="{0ABD5EB9-199B-DD88-552F-78B508E4644E}"/>
              </a:ext>
            </a:extLst>
          </p:cNvPr>
          <p:cNvSpPr>
            <a:spLocks noGrp="1" noRot="1" noChangeAspect="1"/>
          </p:cNvSpPr>
          <p:nvPr>
            <p:ph type="sldImg"/>
          </p:nvPr>
        </p:nvSpPr>
        <p:spPr/>
      </p:sp>
    </p:spTree>
    <p:extLst>
      <p:ext uri="{BB962C8B-B14F-4D97-AF65-F5344CB8AC3E}">
        <p14:creationId xmlns:p14="http://schemas.microsoft.com/office/powerpoint/2010/main" val="9944819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cord blood transplant from unrelated donors for acute myeloid leukemia between 2014 and 2023, the 5-year probabilities (95%CI) of survival following transplant according to disease status are:</a:t>
            </a:r>
          </a:p>
          <a:p>
            <a:r>
              <a:rPr lang="ja-JP" altLang="en-US" dirty="0"/>
              <a:t>・</a:t>
            </a:r>
            <a:r>
              <a:rPr lang="en-US" altLang="ja-JP" dirty="0"/>
              <a:t>Standard risk group	(N=2,291)	62%</a:t>
            </a:r>
            <a:r>
              <a:rPr lang="ja-JP" altLang="en-US" dirty="0"/>
              <a:t>　</a:t>
            </a:r>
            <a:r>
              <a:rPr lang="en-US" altLang="ja-JP" dirty="0"/>
              <a:t>(59-64%) </a:t>
            </a:r>
          </a:p>
          <a:p>
            <a:r>
              <a:rPr lang="ja-JP" altLang="en-US" dirty="0"/>
              <a:t>・</a:t>
            </a:r>
            <a:r>
              <a:rPr lang="en-US" altLang="ja-JP" dirty="0"/>
              <a:t>Advanced risk group	(N=2,184)	30%</a:t>
            </a:r>
            <a:r>
              <a:rPr lang="ja-JP" altLang="en-US" dirty="0"/>
              <a:t>　</a:t>
            </a:r>
            <a:r>
              <a:rPr lang="en-US" altLang="ja-JP" dirty="0"/>
              <a:t>(27-32%) </a:t>
            </a:r>
          </a:p>
          <a:p>
            <a:r>
              <a:rPr lang="en-US" altLang="ja-JP" dirty="0"/>
              <a:t> </a:t>
            </a:r>
          </a:p>
          <a:p>
            <a:endParaRPr lang="ja-JP" altLang="ja-JP" dirty="0"/>
          </a:p>
          <a:p>
            <a:r>
              <a:rPr lang="en-US" altLang="ja-JP" dirty="0"/>
              <a:t>―≪Disease risk status at transplantation≫―――</a:t>
            </a:r>
          </a:p>
          <a:p>
            <a:r>
              <a:rPr lang="en-US" altLang="ja-JP" dirty="0"/>
              <a:t>■Standard Risk Group  : first complete remission [1CR]</a:t>
            </a:r>
            <a:r>
              <a:rPr lang="ja-JP" altLang="en-US" dirty="0"/>
              <a:t>／</a:t>
            </a:r>
            <a:r>
              <a:rPr lang="en-US" altLang="ja-JP" dirty="0"/>
              <a:t>second complete remission [2CR]</a:t>
            </a:r>
          </a:p>
          <a:p>
            <a:r>
              <a:rPr lang="en-US" altLang="ja-JP" dirty="0"/>
              <a:t>■Advanced Risk Group</a:t>
            </a:r>
            <a:r>
              <a:rPr lang="ja-JP" altLang="en-US" dirty="0"/>
              <a:t>：</a:t>
            </a:r>
            <a:r>
              <a:rPr lang="en-US" altLang="ja-JP" dirty="0"/>
              <a:t>third or more complete remission [≥3CR]</a:t>
            </a:r>
            <a:r>
              <a:rPr lang="ja-JP" altLang="en-US" dirty="0"/>
              <a:t>／</a:t>
            </a:r>
            <a:r>
              <a:rPr lang="en-US" altLang="ja-JP" dirty="0"/>
              <a:t>primary induction failure [PIF]</a:t>
            </a:r>
            <a:r>
              <a:rPr lang="ja-JP" altLang="en-US" dirty="0"/>
              <a:t>／</a:t>
            </a:r>
            <a:r>
              <a:rPr lang="en-US" altLang="ja-JP" dirty="0"/>
              <a:t>untreated</a:t>
            </a:r>
            <a:r>
              <a:rPr lang="ja-JP" altLang="en-US" dirty="0"/>
              <a:t>／</a:t>
            </a:r>
            <a:r>
              <a:rPr lang="en-US" altLang="ja-JP" dirty="0"/>
              <a:t>relapse</a:t>
            </a:r>
          </a:p>
          <a:p>
            <a:r>
              <a:rPr lang="en-US" altLang="ja-JP" dirty="0"/>
              <a:t>―――――――――――――――――――――――</a:t>
            </a:r>
          </a:p>
        </p:txBody>
      </p:sp>
      <p:sp>
        <p:nvSpPr>
          <p:cNvPr id="2" name="スライド番号プレースホルダー 1">
            <a:extLst>
              <a:ext uri="{FF2B5EF4-FFF2-40B4-BE49-F238E27FC236}">
                <a16:creationId xmlns:a16="http://schemas.microsoft.com/office/drawing/2014/main" id="{343B7BA9-395A-6CF1-5D4A-0A636804C540}"/>
              </a:ext>
            </a:extLst>
          </p:cNvPr>
          <p:cNvSpPr>
            <a:spLocks noGrp="1"/>
          </p:cNvSpPr>
          <p:nvPr>
            <p:ph type="sldNum" sz="quarter" idx="5"/>
          </p:nvPr>
        </p:nvSpPr>
        <p:spPr/>
        <p:txBody>
          <a:bodyPr/>
          <a:lstStyle/>
          <a:p>
            <a:fld id="{80C736B6-7E3E-4D0D-AA13-4A618FE8F5D4}" type="slidenum">
              <a:rPr lang="ja-JP" altLang="en-US" smtClean="0"/>
              <a:pPr/>
              <a:t>57</a:t>
            </a:fld>
            <a:endParaRPr lang="ja-JP" altLang="en-US"/>
          </a:p>
        </p:txBody>
      </p:sp>
      <p:sp>
        <p:nvSpPr>
          <p:cNvPr id="7" name="スライド イメージ プレースホルダー 6">
            <a:extLst>
              <a:ext uri="{FF2B5EF4-FFF2-40B4-BE49-F238E27FC236}">
                <a16:creationId xmlns:a16="http://schemas.microsoft.com/office/drawing/2014/main" id="{33B1B9E6-2A98-B25D-297F-F02B4C41E1EB}"/>
              </a:ext>
            </a:extLst>
          </p:cNvPr>
          <p:cNvSpPr>
            <a:spLocks noGrp="1" noRot="1" noChangeAspect="1"/>
          </p:cNvSpPr>
          <p:nvPr>
            <p:ph type="sldImg"/>
          </p:nvPr>
        </p:nvSpPr>
        <p:spPr/>
      </p:sp>
    </p:spTree>
    <p:extLst>
      <p:ext uri="{BB962C8B-B14F-4D97-AF65-F5344CB8AC3E}">
        <p14:creationId xmlns:p14="http://schemas.microsoft.com/office/powerpoint/2010/main" val="27131305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who underwent allogeneic transplantation for acute lymphoblastic leukemia between 2014 and 2023, the 5-year probabilities (95%CI) of survival following transplant according by donor type and stem cell source are:</a:t>
            </a:r>
          </a:p>
          <a:p>
            <a:r>
              <a:rPr lang="ja-JP" altLang="en-US" dirty="0"/>
              <a:t>・</a:t>
            </a:r>
            <a:r>
              <a:rPr lang="en-US" altLang="ja-JP" dirty="0"/>
              <a:t>Bone marrow transplantation from related donors		(N=195)	69% (61-76%) </a:t>
            </a:r>
          </a:p>
          <a:p>
            <a:r>
              <a:rPr lang="ja-JP" altLang="en-US" dirty="0"/>
              <a:t>・</a:t>
            </a:r>
            <a:r>
              <a:rPr lang="en-US" altLang="ja-JP" dirty="0"/>
              <a:t>Peripheral blood stem cell transplantation from related donors 	(N=107) 	42% (32-51%) </a:t>
            </a:r>
          </a:p>
          <a:p>
            <a:r>
              <a:rPr lang="ja-JP" altLang="en-US" dirty="0"/>
              <a:t>・</a:t>
            </a:r>
            <a:r>
              <a:rPr lang="en-US" altLang="ja-JP" dirty="0"/>
              <a:t>Bone marrow transplantation from unrelated donors	(N=206)	72% (64-78%) </a:t>
            </a:r>
          </a:p>
          <a:p>
            <a:r>
              <a:rPr lang="ja-JP" altLang="en-US" dirty="0"/>
              <a:t>・</a:t>
            </a:r>
            <a:r>
              <a:rPr lang="en-US" altLang="ja-JP" dirty="0"/>
              <a:t>Cord blood transplantation from unrelated donors 	(N=351)	76% (71-81%)</a:t>
            </a:r>
          </a:p>
        </p:txBody>
      </p:sp>
      <p:sp>
        <p:nvSpPr>
          <p:cNvPr id="2" name="スライド番号プレースホルダー 1">
            <a:extLst>
              <a:ext uri="{FF2B5EF4-FFF2-40B4-BE49-F238E27FC236}">
                <a16:creationId xmlns:a16="http://schemas.microsoft.com/office/drawing/2014/main" id="{970114EA-1840-3813-B6D6-4C10A6BF633D}"/>
              </a:ext>
            </a:extLst>
          </p:cNvPr>
          <p:cNvSpPr>
            <a:spLocks noGrp="1"/>
          </p:cNvSpPr>
          <p:nvPr>
            <p:ph type="sldNum" sz="quarter" idx="5"/>
          </p:nvPr>
        </p:nvSpPr>
        <p:spPr/>
        <p:txBody>
          <a:bodyPr/>
          <a:lstStyle/>
          <a:p>
            <a:fld id="{80C736B6-7E3E-4D0D-AA13-4A618FE8F5D4}" type="slidenum">
              <a:rPr lang="ja-JP" altLang="en-US" smtClean="0"/>
              <a:pPr/>
              <a:t>58</a:t>
            </a:fld>
            <a:endParaRPr lang="ja-JP" altLang="en-US"/>
          </a:p>
        </p:txBody>
      </p:sp>
      <p:sp>
        <p:nvSpPr>
          <p:cNvPr id="7" name="スライド イメージ プレースホルダー 6">
            <a:extLst>
              <a:ext uri="{FF2B5EF4-FFF2-40B4-BE49-F238E27FC236}">
                <a16:creationId xmlns:a16="http://schemas.microsoft.com/office/drawing/2014/main" id="{C7516A26-1982-B95C-34E2-CA929B942D39}"/>
              </a:ext>
            </a:extLst>
          </p:cNvPr>
          <p:cNvSpPr>
            <a:spLocks noGrp="1" noRot="1" noChangeAspect="1"/>
          </p:cNvSpPr>
          <p:nvPr>
            <p:ph type="sldImg"/>
          </p:nvPr>
        </p:nvSpPr>
        <p:spPr/>
      </p:sp>
    </p:spTree>
    <p:extLst>
      <p:ext uri="{BB962C8B-B14F-4D97-AF65-F5344CB8AC3E}">
        <p14:creationId xmlns:p14="http://schemas.microsoft.com/office/powerpoint/2010/main" val="13726932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who underwent allogeneic transplantation for acute lymphoblastic leukemia between 2014 and 2023, the 5-year probabilities (95%CI) of survival following transplant according by donor type and stem cell source are:</a:t>
            </a:r>
          </a:p>
          <a:p>
            <a:r>
              <a:rPr lang="ja-JP" altLang="en-US" dirty="0"/>
              <a:t>・</a:t>
            </a:r>
            <a:r>
              <a:rPr lang="en-US" altLang="ja-JP" dirty="0"/>
              <a:t>Bone marrow transplantation from related donors		(N=284)	70%</a:t>
            </a:r>
            <a:r>
              <a:rPr lang="ja-JP" altLang="en-US" dirty="0"/>
              <a:t>　</a:t>
            </a:r>
            <a:r>
              <a:rPr lang="en-US" altLang="ja-JP" dirty="0"/>
              <a:t>(63-75%) </a:t>
            </a:r>
          </a:p>
          <a:p>
            <a:r>
              <a:rPr lang="ja-JP" altLang="en-US" dirty="0"/>
              <a:t>・</a:t>
            </a:r>
            <a:r>
              <a:rPr lang="en-US" altLang="ja-JP" dirty="0"/>
              <a:t>Peripheral blood stem cell transplantation from related donors	(N=1,166)	60%</a:t>
            </a:r>
            <a:r>
              <a:rPr lang="ja-JP" altLang="en-US" dirty="0"/>
              <a:t>　</a:t>
            </a:r>
            <a:r>
              <a:rPr lang="en-US" altLang="ja-JP" dirty="0"/>
              <a:t>(57-64%) </a:t>
            </a:r>
          </a:p>
          <a:p>
            <a:r>
              <a:rPr lang="ja-JP" altLang="en-US" dirty="0"/>
              <a:t>・</a:t>
            </a:r>
            <a:r>
              <a:rPr lang="en-US" altLang="ja-JP" dirty="0"/>
              <a:t>Bone marrow transplantation from unrelated donors	(N=1,458)	63%</a:t>
            </a:r>
            <a:r>
              <a:rPr lang="ja-JP" altLang="en-US" dirty="0"/>
              <a:t>　</a:t>
            </a:r>
            <a:r>
              <a:rPr lang="en-US" altLang="ja-JP" dirty="0"/>
              <a:t>(60-66%) </a:t>
            </a:r>
          </a:p>
          <a:p>
            <a:r>
              <a:rPr lang="ja-JP" altLang="en-US" dirty="0"/>
              <a:t>・</a:t>
            </a:r>
            <a:r>
              <a:rPr lang="en-US" altLang="ja-JP" dirty="0"/>
              <a:t>Cord blood transplantation from unrelated donors		(N=1,278)	60%</a:t>
            </a:r>
            <a:r>
              <a:rPr lang="ja-JP" altLang="en-US" dirty="0"/>
              <a:t>　</a:t>
            </a:r>
            <a:r>
              <a:rPr lang="en-US" altLang="ja-JP" dirty="0"/>
              <a:t>(57-63%)</a:t>
            </a:r>
          </a:p>
        </p:txBody>
      </p:sp>
      <p:sp>
        <p:nvSpPr>
          <p:cNvPr id="2" name="スライド番号プレースホルダー 1">
            <a:extLst>
              <a:ext uri="{FF2B5EF4-FFF2-40B4-BE49-F238E27FC236}">
                <a16:creationId xmlns:a16="http://schemas.microsoft.com/office/drawing/2014/main" id="{AAA936C6-3002-9672-D108-6046E5BBA82D}"/>
              </a:ext>
            </a:extLst>
          </p:cNvPr>
          <p:cNvSpPr>
            <a:spLocks noGrp="1"/>
          </p:cNvSpPr>
          <p:nvPr>
            <p:ph type="sldNum" sz="quarter" idx="5"/>
          </p:nvPr>
        </p:nvSpPr>
        <p:spPr/>
        <p:txBody>
          <a:bodyPr/>
          <a:lstStyle/>
          <a:p>
            <a:fld id="{80C736B6-7E3E-4D0D-AA13-4A618FE8F5D4}" type="slidenum">
              <a:rPr lang="ja-JP" altLang="en-US" smtClean="0"/>
              <a:pPr/>
              <a:t>59</a:t>
            </a:fld>
            <a:endParaRPr lang="ja-JP" altLang="en-US"/>
          </a:p>
        </p:txBody>
      </p:sp>
      <p:sp>
        <p:nvSpPr>
          <p:cNvPr id="6" name="スライド イメージ プレースホルダー 5">
            <a:extLst>
              <a:ext uri="{FF2B5EF4-FFF2-40B4-BE49-F238E27FC236}">
                <a16:creationId xmlns:a16="http://schemas.microsoft.com/office/drawing/2014/main" id="{DEC89205-5BF7-496F-CDE6-8CDFE8B47B55}"/>
              </a:ext>
            </a:extLst>
          </p:cNvPr>
          <p:cNvSpPr>
            <a:spLocks noGrp="1" noRot="1" noChangeAspect="1"/>
          </p:cNvSpPr>
          <p:nvPr>
            <p:ph type="sldImg"/>
          </p:nvPr>
        </p:nvSpPr>
        <p:spPr/>
      </p:sp>
    </p:spTree>
    <p:extLst>
      <p:ext uri="{BB962C8B-B14F-4D97-AF65-F5344CB8AC3E}">
        <p14:creationId xmlns:p14="http://schemas.microsoft.com/office/powerpoint/2010/main" val="761868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3B010-4BF0-FEEC-4999-9799DDAD1F30}"/>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67052FC9-7013-2509-7C28-143E5FE297A3}"/>
              </a:ext>
            </a:extLst>
          </p:cNvPr>
          <p:cNvSpPr>
            <a:spLocks noGrp="1"/>
          </p:cNvSpPr>
          <p:nvPr>
            <p:ph type="body" idx="1"/>
          </p:nvPr>
        </p:nvSpPr>
        <p:spPr/>
        <p:txBody>
          <a:bodyPr/>
          <a:lstStyle/>
          <a:p>
            <a:r>
              <a:rPr lang="en-US" altLang="ja-JP" dirty="0"/>
              <a:t>For autologous transplants, the annual number of cases registered has been approximately 2,000 for past several years. Recently, peripheral blood stem cell transplantations account for 99</a:t>
            </a:r>
            <a:r>
              <a:rPr lang="ja-JP" altLang="en-US" dirty="0"/>
              <a:t>％ </a:t>
            </a:r>
            <a:r>
              <a:rPr lang="en-US" altLang="ja-JP" dirty="0"/>
              <a:t>or more of the total cases of autologous transplants.</a:t>
            </a:r>
            <a:endParaRPr lang="ja-JP" altLang="ja-JP" dirty="0"/>
          </a:p>
        </p:txBody>
      </p:sp>
      <p:sp>
        <p:nvSpPr>
          <p:cNvPr id="2" name="スライド番号プレースホルダー 1">
            <a:extLst>
              <a:ext uri="{FF2B5EF4-FFF2-40B4-BE49-F238E27FC236}">
                <a16:creationId xmlns:a16="http://schemas.microsoft.com/office/drawing/2014/main" id="{C0FCDFE7-5002-14C3-F6DB-BBFFA4F7492F}"/>
              </a:ext>
            </a:extLst>
          </p:cNvPr>
          <p:cNvSpPr>
            <a:spLocks noGrp="1"/>
          </p:cNvSpPr>
          <p:nvPr>
            <p:ph type="sldNum" sz="quarter" idx="5"/>
          </p:nvPr>
        </p:nvSpPr>
        <p:spPr/>
        <p:txBody>
          <a:bodyPr/>
          <a:lstStyle/>
          <a:p>
            <a:fld id="{2E548C01-EC07-4717-A8DE-1E92D2D81867}" type="slidenum">
              <a:rPr lang="ja-JP" altLang="en-US" smtClean="0"/>
              <a:pPr/>
              <a:t>6</a:t>
            </a:fld>
            <a:endParaRPr lang="ja-JP" altLang="en-US" dirty="0"/>
          </a:p>
        </p:txBody>
      </p:sp>
      <p:sp>
        <p:nvSpPr>
          <p:cNvPr id="7" name="スライド イメージ プレースホルダー 6">
            <a:extLst>
              <a:ext uri="{FF2B5EF4-FFF2-40B4-BE49-F238E27FC236}">
                <a16:creationId xmlns:a16="http://schemas.microsoft.com/office/drawing/2014/main" id="{B418A31C-3400-41B5-D1A5-86DA74EA4CB1}"/>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0660528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HLA-matched sibling donor transplant for acute lymphoblastic leukemia between 2014 and 2023, the 5-year probabilities (95%CI) of survival following transplant according to disease status are:</a:t>
            </a:r>
          </a:p>
          <a:p>
            <a:r>
              <a:rPr lang="ja-JP" altLang="en-US" dirty="0"/>
              <a:t>・</a:t>
            </a:r>
            <a:r>
              <a:rPr lang="en-US" altLang="ja-JP" dirty="0"/>
              <a:t>Standard risk group	(N=55)	85% (72-93%) </a:t>
            </a:r>
          </a:p>
          <a:p>
            <a:r>
              <a:rPr lang="ja-JP" altLang="en-US" dirty="0"/>
              <a:t>・</a:t>
            </a:r>
            <a:r>
              <a:rPr lang="en-US" altLang="ja-JP" dirty="0"/>
              <a:t>Advanced risk group	(N=62)	55% (40-68%)</a:t>
            </a:r>
          </a:p>
          <a:p>
            <a:r>
              <a:rPr lang="en-US" altLang="ja-JP" dirty="0"/>
              <a:t> </a:t>
            </a:r>
          </a:p>
          <a:p>
            <a:endParaRPr lang="ja-JP" altLang="ja-JP" dirty="0"/>
          </a:p>
          <a:p>
            <a:r>
              <a:rPr lang="en-US" altLang="ja-JP" dirty="0"/>
              <a:t>―</a:t>
            </a:r>
            <a:r>
              <a:rPr lang="ja-JP" altLang="ja-JP" dirty="0"/>
              <a:t>≪</a:t>
            </a:r>
            <a:r>
              <a:rPr lang="en-US" altLang="ja-JP" dirty="0"/>
              <a:t>Disease risk status at transplantation</a:t>
            </a:r>
            <a:r>
              <a:rPr lang="ja-JP" altLang="ja-JP" dirty="0"/>
              <a:t>≫</a:t>
            </a:r>
            <a:r>
              <a:rPr lang="en-US" altLang="ja-JP" dirty="0"/>
              <a:t>―――</a:t>
            </a:r>
            <a:endParaRPr lang="ja-JP" altLang="ja-JP" dirty="0"/>
          </a:p>
          <a:p>
            <a:r>
              <a:rPr lang="en-US" altLang="ja-JP" dirty="0"/>
              <a:t>■Standard Risk Group : first complete remission [1CR]</a:t>
            </a:r>
            <a:endParaRPr lang="ja-JP" altLang="ja-JP" dirty="0"/>
          </a:p>
          <a:p>
            <a:r>
              <a:rPr lang="en-US" altLang="ja-JP" dirty="0"/>
              <a:t>■Advanced Risk Group : second or more complete remission [≥2CR]</a:t>
            </a:r>
            <a:r>
              <a:rPr lang="ja-JP" altLang="ja-JP" dirty="0"/>
              <a:t>／</a:t>
            </a:r>
            <a:r>
              <a:rPr lang="en-US" altLang="ja-JP" dirty="0"/>
              <a:t>primary induction failure [PIF]</a:t>
            </a:r>
            <a:r>
              <a:rPr lang="ja-JP" altLang="ja-JP" dirty="0"/>
              <a:t>／</a:t>
            </a:r>
            <a:r>
              <a:rPr lang="en-US" altLang="ja-JP" dirty="0"/>
              <a:t>PIF, extramedullary involvement only </a:t>
            </a:r>
            <a:r>
              <a:rPr lang="ja-JP" altLang="ja-JP" dirty="0"/>
              <a:t>／</a:t>
            </a:r>
            <a:r>
              <a:rPr lang="en-US" altLang="ja-JP" dirty="0"/>
              <a:t>untreated</a:t>
            </a:r>
            <a:r>
              <a:rPr lang="ja-JP" altLang="ja-JP" dirty="0"/>
              <a:t>／</a:t>
            </a:r>
            <a:r>
              <a:rPr lang="en-US" altLang="ja-JP" dirty="0"/>
              <a:t>relapse</a:t>
            </a:r>
            <a:endParaRPr lang="ja-JP" altLang="ja-JP" dirty="0"/>
          </a:p>
          <a:p>
            <a:r>
              <a:rPr lang="en-US" altLang="ja-JP" dirty="0"/>
              <a:t>――――――――――――――――――――――――</a:t>
            </a:r>
            <a:endParaRPr lang="ja-JP" altLang="ja-JP" dirty="0"/>
          </a:p>
        </p:txBody>
      </p:sp>
      <p:sp>
        <p:nvSpPr>
          <p:cNvPr id="2" name="スライド番号プレースホルダー 1">
            <a:extLst>
              <a:ext uri="{FF2B5EF4-FFF2-40B4-BE49-F238E27FC236}">
                <a16:creationId xmlns:a16="http://schemas.microsoft.com/office/drawing/2014/main" id="{9A45912B-E28D-552E-0A57-98015144923C}"/>
              </a:ext>
            </a:extLst>
          </p:cNvPr>
          <p:cNvSpPr>
            <a:spLocks noGrp="1"/>
          </p:cNvSpPr>
          <p:nvPr>
            <p:ph type="sldNum" sz="quarter" idx="5"/>
          </p:nvPr>
        </p:nvSpPr>
        <p:spPr/>
        <p:txBody>
          <a:bodyPr/>
          <a:lstStyle/>
          <a:p>
            <a:fld id="{80C736B6-7E3E-4D0D-AA13-4A618FE8F5D4}" type="slidenum">
              <a:rPr lang="ja-JP" altLang="en-US" smtClean="0"/>
              <a:pPr/>
              <a:t>60</a:t>
            </a:fld>
            <a:endParaRPr lang="ja-JP" altLang="en-US"/>
          </a:p>
        </p:txBody>
      </p:sp>
      <p:sp>
        <p:nvSpPr>
          <p:cNvPr id="7" name="スライド イメージ プレースホルダー 6">
            <a:extLst>
              <a:ext uri="{FF2B5EF4-FFF2-40B4-BE49-F238E27FC236}">
                <a16:creationId xmlns:a16="http://schemas.microsoft.com/office/drawing/2014/main" id="{5395501F-C8A8-5A3E-CAF5-EA289F8893F9}"/>
              </a:ext>
            </a:extLst>
          </p:cNvPr>
          <p:cNvSpPr>
            <a:spLocks noGrp="1" noRot="1" noChangeAspect="1"/>
          </p:cNvSpPr>
          <p:nvPr>
            <p:ph type="sldImg"/>
          </p:nvPr>
        </p:nvSpPr>
        <p:spPr/>
      </p:sp>
    </p:spTree>
    <p:extLst>
      <p:ext uri="{BB962C8B-B14F-4D97-AF65-F5344CB8AC3E}">
        <p14:creationId xmlns:p14="http://schemas.microsoft.com/office/powerpoint/2010/main" val="16535910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HLA-matched sibling donor transplant for acute lymphoblastic leukemia between 2014 and 2023, the 5-year probabilities (95%CI) of survival following transplant according to disease status are:</a:t>
            </a:r>
          </a:p>
          <a:p>
            <a:r>
              <a:rPr lang="ja-JP" altLang="en-US" dirty="0"/>
              <a:t>・</a:t>
            </a:r>
            <a:r>
              <a:rPr lang="en-US" altLang="ja-JP" dirty="0"/>
              <a:t>Standard risk group	(N=639)	75%</a:t>
            </a:r>
            <a:r>
              <a:rPr lang="ja-JP" altLang="en-US" dirty="0"/>
              <a:t>　</a:t>
            </a:r>
            <a:r>
              <a:rPr lang="en-US" altLang="ja-JP" dirty="0"/>
              <a:t>(71-79%) </a:t>
            </a:r>
          </a:p>
          <a:p>
            <a:r>
              <a:rPr lang="ja-JP" altLang="en-US" dirty="0"/>
              <a:t>・</a:t>
            </a:r>
            <a:r>
              <a:rPr lang="en-US" altLang="ja-JP" dirty="0"/>
              <a:t>Advanced risk group	(N=173)	41% </a:t>
            </a:r>
            <a:r>
              <a:rPr lang="ja-JP" altLang="en-US" dirty="0"/>
              <a:t>　</a:t>
            </a:r>
            <a:r>
              <a:rPr lang="en-US" altLang="ja-JP" dirty="0"/>
              <a:t>(32-49%) </a:t>
            </a:r>
          </a:p>
          <a:p>
            <a:r>
              <a:rPr lang="en-US" altLang="ja-JP" dirty="0"/>
              <a:t> </a:t>
            </a:r>
          </a:p>
          <a:p>
            <a:endParaRPr lang="ja-JP" altLang="ja-JP" dirty="0"/>
          </a:p>
          <a:p>
            <a:r>
              <a:rPr lang="en-US" altLang="ja-JP" dirty="0"/>
              <a:t>―</a:t>
            </a:r>
            <a:r>
              <a:rPr lang="ja-JP" altLang="ja-JP" dirty="0"/>
              <a:t>≪</a:t>
            </a:r>
            <a:r>
              <a:rPr lang="en-US" altLang="ja-JP" dirty="0"/>
              <a:t>Disease risk status at transplantation</a:t>
            </a:r>
            <a:r>
              <a:rPr lang="ja-JP" altLang="ja-JP" dirty="0"/>
              <a:t>≫</a:t>
            </a:r>
            <a:r>
              <a:rPr lang="en-US" altLang="ja-JP" dirty="0"/>
              <a:t>―――</a:t>
            </a:r>
            <a:endParaRPr lang="ja-JP" altLang="ja-JP" dirty="0"/>
          </a:p>
          <a:p>
            <a:r>
              <a:rPr lang="en-US" altLang="ja-JP" dirty="0"/>
              <a:t>■Standard Risk Group : first complete remission [1CR]</a:t>
            </a:r>
            <a:endParaRPr lang="ja-JP" altLang="ja-JP" dirty="0"/>
          </a:p>
          <a:p>
            <a:r>
              <a:rPr lang="en-US" altLang="ja-JP" dirty="0"/>
              <a:t>■Advanced Risk Group : second or more complete remission [≥2CR]</a:t>
            </a:r>
            <a:r>
              <a:rPr lang="ja-JP" altLang="ja-JP" dirty="0"/>
              <a:t>／</a:t>
            </a:r>
            <a:r>
              <a:rPr lang="en-US" altLang="ja-JP" dirty="0"/>
              <a:t>primary induction failure [PIF]</a:t>
            </a:r>
            <a:r>
              <a:rPr lang="ja-JP" altLang="ja-JP" dirty="0"/>
              <a:t>／</a:t>
            </a:r>
            <a:r>
              <a:rPr lang="en-US" altLang="ja-JP" dirty="0"/>
              <a:t>PIF, extramedullary involvement only</a:t>
            </a:r>
            <a:r>
              <a:rPr lang="ja-JP" altLang="ja-JP" dirty="0"/>
              <a:t>／</a:t>
            </a:r>
            <a:r>
              <a:rPr lang="en-US" altLang="ja-JP" dirty="0"/>
              <a:t>untreated</a:t>
            </a:r>
            <a:r>
              <a:rPr lang="ja-JP" altLang="ja-JP" dirty="0"/>
              <a:t>／</a:t>
            </a:r>
            <a:r>
              <a:rPr lang="en-US" altLang="ja-JP" dirty="0"/>
              <a:t>relapse</a:t>
            </a:r>
            <a:endParaRPr lang="ja-JP" altLang="ja-JP" dirty="0"/>
          </a:p>
          <a:p>
            <a:r>
              <a:rPr lang="en-US" altLang="ja-JP" dirty="0"/>
              <a:t>――――――――――――――――――――――――</a:t>
            </a:r>
            <a:endParaRPr lang="ja-JP" altLang="ja-JP" dirty="0"/>
          </a:p>
        </p:txBody>
      </p:sp>
      <p:sp>
        <p:nvSpPr>
          <p:cNvPr id="2" name="スライド番号プレースホルダー 1">
            <a:extLst>
              <a:ext uri="{FF2B5EF4-FFF2-40B4-BE49-F238E27FC236}">
                <a16:creationId xmlns:a16="http://schemas.microsoft.com/office/drawing/2014/main" id="{5722C06C-F17E-0B45-FB45-A5CD7A25B8A2}"/>
              </a:ext>
            </a:extLst>
          </p:cNvPr>
          <p:cNvSpPr>
            <a:spLocks noGrp="1"/>
          </p:cNvSpPr>
          <p:nvPr>
            <p:ph type="sldNum" sz="quarter" idx="5"/>
          </p:nvPr>
        </p:nvSpPr>
        <p:spPr/>
        <p:txBody>
          <a:bodyPr/>
          <a:lstStyle/>
          <a:p>
            <a:fld id="{80C736B6-7E3E-4D0D-AA13-4A618FE8F5D4}" type="slidenum">
              <a:rPr lang="ja-JP" altLang="en-US" smtClean="0"/>
              <a:pPr/>
              <a:t>61</a:t>
            </a:fld>
            <a:endParaRPr lang="ja-JP" altLang="en-US"/>
          </a:p>
        </p:txBody>
      </p:sp>
      <p:sp>
        <p:nvSpPr>
          <p:cNvPr id="10" name="スライド イメージ プレースホルダー 9">
            <a:extLst>
              <a:ext uri="{FF2B5EF4-FFF2-40B4-BE49-F238E27FC236}">
                <a16:creationId xmlns:a16="http://schemas.microsoft.com/office/drawing/2014/main" id="{D286C8F9-3553-4C5D-2ECE-37042C59AC1B}"/>
              </a:ext>
            </a:extLst>
          </p:cNvPr>
          <p:cNvSpPr>
            <a:spLocks noGrp="1" noRot="1" noChangeAspect="1"/>
          </p:cNvSpPr>
          <p:nvPr>
            <p:ph type="sldImg"/>
          </p:nvPr>
        </p:nvSpPr>
        <p:spPr/>
      </p:sp>
    </p:spTree>
    <p:extLst>
      <p:ext uri="{BB962C8B-B14F-4D97-AF65-F5344CB8AC3E}">
        <p14:creationId xmlns:p14="http://schemas.microsoft.com/office/powerpoint/2010/main" val="24510062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bone marrow transplant from unrelated donors for acute lymphoblastic leukemia between 2014 and 2023, the 5-year probabilities (95%CI) of survival following transplant according to disease status are:</a:t>
            </a:r>
          </a:p>
          <a:p>
            <a:r>
              <a:rPr lang="ja-JP" altLang="en-US" dirty="0"/>
              <a:t>・</a:t>
            </a:r>
            <a:r>
              <a:rPr lang="en-US" altLang="ja-JP" dirty="0"/>
              <a:t>Standard risk group	(N=103)	83% (73-90%) </a:t>
            </a:r>
          </a:p>
          <a:p>
            <a:r>
              <a:rPr lang="ja-JP" altLang="en-US" dirty="0"/>
              <a:t>・</a:t>
            </a:r>
            <a:r>
              <a:rPr lang="en-US" altLang="ja-JP" dirty="0"/>
              <a:t>Advanced risk group	(N=103) 	60% (48-70%) </a:t>
            </a:r>
          </a:p>
          <a:p>
            <a:endParaRPr lang="en-US" altLang="ja-JP" dirty="0"/>
          </a:p>
          <a:p>
            <a:endParaRPr lang="ja-JP" altLang="ja-JP" dirty="0"/>
          </a:p>
          <a:p>
            <a:r>
              <a:rPr lang="en-US" altLang="ja-JP" dirty="0"/>
              <a:t>―</a:t>
            </a:r>
            <a:r>
              <a:rPr lang="ja-JP" altLang="ja-JP" dirty="0"/>
              <a:t>≪</a:t>
            </a:r>
            <a:r>
              <a:rPr lang="en-US" altLang="ja-JP" dirty="0"/>
              <a:t>Disease risk status at transplantation</a:t>
            </a:r>
            <a:r>
              <a:rPr lang="ja-JP" altLang="ja-JP" dirty="0"/>
              <a:t>≫</a:t>
            </a:r>
            <a:r>
              <a:rPr lang="en-US" altLang="ja-JP" dirty="0"/>
              <a:t>―――</a:t>
            </a:r>
            <a:endParaRPr lang="ja-JP" altLang="ja-JP" dirty="0"/>
          </a:p>
          <a:p>
            <a:r>
              <a:rPr lang="en-US" altLang="ja-JP" dirty="0"/>
              <a:t>■Standard Risk Group : first complete remission [1CR]</a:t>
            </a:r>
            <a:endParaRPr lang="ja-JP" altLang="ja-JP" dirty="0"/>
          </a:p>
          <a:p>
            <a:r>
              <a:rPr lang="en-US" altLang="ja-JP" dirty="0"/>
              <a:t>■Advanced Risk Group : second or more complete remission [≥2CR]</a:t>
            </a:r>
            <a:r>
              <a:rPr lang="ja-JP" altLang="ja-JP" dirty="0"/>
              <a:t>／</a:t>
            </a:r>
            <a:r>
              <a:rPr lang="en-US" altLang="ja-JP" dirty="0"/>
              <a:t>primary induction failure [PIF]</a:t>
            </a:r>
            <a:r>
              <a:rPr lang="ja-JP" altLang="ja-JP" dirty="0"/>
              <a:t>／</a:t>
            </a:r>
            <a:r>
              <a:rPr lang="en-US" altLang="ja-JP" dirty="0"/>
              <a:t>PIF, extramedullary involvement only</a:t>
            </a:r>
            <a:r>
              <a:rPr lang="ja-JP" altLang="ja-JP" dirty="0"/>
              <a:t>／</a:t>
            </a:r>
            <a:r>
              <a:rPr lang="en-US" altLang="ja-JP" dirty="0"/>
              <a:t>untreated</a:t>
            </a:r>
            <a:r>
              <a:rPr lang="ja-JP" altLang="ja-JP" dirty="0"/>
              <a:t>／</a:t>
            </a:r>
            <a:r>
              <a:rPr lang="en-US" altLang="ja-JP" dirty="0"/>
              <a:t>relapse</a:t>
            </a:r>
            <a:endParaRPr lang="ja-JP" altLang="ja-JP" dirty="0"/>
          </a:p>
          <a:p>
            <a:r>
              <a:rPr lang="en-US" altLang="ja-JP" dirty="0"/>
              <a:t>――――――――――――――――――――――――</a:t>
            </a:r>
            <a:endParaRPr lang="ja-JP" altLang="ja-JP" dirty="0"/>
          </a:p>
        </p:txBody>
      </p:sp>
      <p:sp>
        <p:nvSpPr>
          <p:cNvPr id="2" name="スライド番号プレースホルダー 1">
            <a:extLst>
              <a:ext uri="{FF2B5EF4-FFF2-40B4-BE49-F238E27FC236}">
                <a16:creationId xmlns:a16="http://schemas.microsoft.com/office/drawing/2014/main" id="{284BCCAA-A511-62BE-2E7B-A8A4563E58BD}"/>
              </a:ext>
            </a:extLst>
          </p:cNvPr>
          <p:cNvSpPr>
            <a:spLocks noGrp="1"/>
          </p:cNvSpPr>
          <p:nvPr>
            <p:ph type="sldNum" sz="quarter" idx="5"/>
          </p:nvPr>
        </p:nvSpPr>
        <p:spPr/>
        <p:txBody>
          <a:bodyPr/>
          <a:lstStyle/>
          <a:p>
            <a:fld id="{80C736B6-7E3E-4D0D-AA13-4A618FE8F5D4}" type="slidenum">
              <a:rPr lang="ja-JP" altLang="en-US" smtClean="0"/>
              <a:pPr/>
              <a:t>62</a:t>
            </a:fld>
            <a:endParaRPr lang="ja-JP" altLang="en-US"/>
          </a:p>
        </p:txBody>
      </p:sp>
      <p:sp>
        <p:nvSpPr>
          <p:cNvPr id="6" name="スライド イメージ プレースホルダー 5">
            <a:extLst>
              <a:ext uri="{FF2B5EF4-FFF2-40B4-BE49-F238E27FC236}">
                <a16:creationId xmlns:a16="http://schemas.microsoft.com/office/drawing/2014/main" id="{E6D4EDE3-B6A5-98F3-4A61-84DC829F9BDF}"/>
              </a:ext>
            </a:extLst>
          </p:cNvPr>
          <p:cNvSpPr>
            <a:spLocks noGrp="1" noRot="1" noChangeAspect="1"/>
          </p:cNvSpPr>
          <p:nvPr>
            <p:ph type="sldImg"/>
          </p:nvPr>
        </p:nvSpPr>
        <p:spPr/>
      </p:sp>
    </p:spTree>
    <p:extLst>
      <p:ext uri="{BB962C8B-B14F-4D97-AF65-F5344CB8AC3E}">
        <p14:creationId xmlns:p14="http://schemas.microsoft.com/office/powerpoint/2010/main" val="8568959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bone marrow transplant from unrelated donors for acute lymphoblastic leukemia between 2014 and 2023, the 5-year probabilities (95%CI) of survival following transplant according to disease status are:</a:t>
            </a:r>
          </a:p>
          <a:p>
            <a:r>
              <a:rPr lang="ja-JP" altLang="en-US" dirty="0"/>
              <a:t>・</a:t>
            </a:r>
            <a:r>
              <a:rPr lang="en-US" altLang="ja-JP" dirty="0"/>
              <a:t>Standard risk group	(N=1,140)	69%</a:t>
            </a:r>
            <a:r>
              <a:rPr lang="ja-JP" altLang="en-US" dirty="0"/>
              <a:t>　</a:t>
            </a:r>
            <a:r>
              <a:rPr lang="en-US" altLang="ja-JP" dirty="0"/>
              <a:t>(66-72%) </a:t>
            </a:r>
          </a:p>
          <a:p>
            <a:r>
              <a:rPr lang="ja-JP" altLang="en-US" dirty="0"/>
              <a:t>・</a:t>
            </a:r>
            <a:r>
              <a:rPr lang="en-US" altLang="ja-JP" dirty="0"/>
              <a:t>Advanced risk group	(N=318)	41%</a:t>
            </a:r>
            <a:r>
              <a:rPr lang="ja-JP" altLang="en-US" dirty="0"/>
              <a:t>　</a:t>
            </a:r>
            <a:r>
              <a:rPr lang="en-US" altLang="ja-JP" dirty="0"/>
              <a:t>(35-47%) </a:t>
            </a:r>
            <a:endParaRPr lang="ja-JP" altLang="en-US" dirty="0"/>
          </a:p>
          <a:p>
            <a:r>
              <a:rPr lang="en-US" altLang="ja-JP" dirty="0"/>
              <a:t> </a:t>
            </a:r>
          </a:p>
          <a:p>
            <a:endParaRPr lang="ja-JP" altLang="ja-JP" dirty="0"/>
          </a:p>
          <a:p>
            <a:r>
              <a:rPr lang="en-US" altLang="ja-JP" dirty="0"/>
              <a:t>―</a:t>
            </a:r>
            <a:r>
              <a:rPr lang="ja-JP" altLang="ja-JP" dirty="0"/>
              <a:t>≪</a:t>
            </a:r>
            <a:r>
              <a:rPr lang="en-US" altLang="ja-JP" dirty="0"/>
              <a:t>Disease risk status at transplantation</a:t>
            </a:r>
            <a:r>
              <a:rPr lang="ja-JP" altLang="ja-JP" dirty="0"/>
              <a:t>≫</a:t>
            </a:r>
            <a:r>
              <a:rPr lang="en-US" altLang="ja-JP" dirty="0"/>
              <a:t>―――</a:t>
            </a:r>
            <a:endParaRPr lang="ja-JP" altLang="ja-JP" dirty="0"/>
          </a:p>
          <a:p>
            <a:r>
              <a:rPr lang="en-US" altLang="ja-JP" dirty="0"/>
              <a:t>■Standard Risk Group : first complete remission [1CR]</a:t>
            </a:r>
            <a:endParaRPr lang="ja-JP" altLang="ja-JP" dirty="0"/>
          </a:p>
          <a:p>
            <a:r>
              <a:rPr lang="en-US" altLang="ja-JP" dirty="0"/>
              <a:t>■Advanced Risk Group : second or more complete remission [≥2CR]</a:t>
            </a:r>
            <a:r>
              <a:rPr lang="ja-JP" altLang="ja-JP" dirty="0"/>
              <a:t>／</a:t>
            </a:r>
            <a:r>
              <a:rPr lang="en-US" altLang="ja-JP" dirty="0"/>
              <a:t>primary induction failure [PIF]</a:t>
            </a:r>
            <a:r>
              <a:rPr lang="ja-JP" altLang="ja-JP" dirty="0"/>
              <a:t>／</a:t>
            </a:r>
            <a:r>
              <a:rPr lang="en-US" altLang="ja-JP" dirty="0"/>
              <a:t>PIF, extramedullary involvement only</a:t>
            </a:r>
            <a:r>
              <a:rPr lang="ja-JP" altLang="ja-JP" dirty="0"/>
              <a:t>／</a:t>
            </a:r>
            <a:r>
              <a:rPr lang="en-US" altLang="ja-JP" dirty="0"/>
              <a:t>untreated</a:t>
            </a:r>
            <a:r>
              <a:rPr lang="ja-JP" altLang="ja-JP" dirty="0"/>
              <a:t>／</a:t>
            </a:r>
            <a:r>
              <a:rPr lang="en-US" altLang="ja-JP" dirty="0"/>
              <a:t>relapse</a:t>
            </a:r>
            <a:endParaRPr lang="ja-JP" altLang="ja-JP" dirty="0"/>
          </a:p>
          <a:p>
            <a:r>
              <a:rPr lang="en-US" altLang="ja-JP" dirty="0"/>
              <a:t>――――――――――――――――――――――――</a:t>
            </a:r>
            <a:endParaRPr lang="ja-JP" altLang="ja-JP" dirty="0"/>
          </a:p>
        </p:txBody>
      </p:sp>
      <p:sp>
        <p:nvSpPr>
          <p:cNvPr id="2" name="スライド番号プレースホルダー 1">
            <a:extLst>
              <a:ext uri="{FF2B5EF4-FFF2-40B4-BE49-F238E27FC236}">
                <a16:creationId xmlns:a16="http://schemas.microsoft.com/office/drawing/2014/main" id="{E7805356-3BFD-3A30-1799-F6205C093DDD}"/>
              </a:ext>
            </a:extLst>
          </p:cNvPr>
          <p:cNvSpPr>
            <a:spLocks noGrp="1"/>
          </p:cNvSpPr>
          <p:nvPr>
            <p:ph type="sldNum" sz="quarter" idx="5"/>
          </p:nvPr>
        </p:nvSpPr>
        <p:spPr/>
        <p:txBody>
          <a:bodyPr/>
          <a:lstStyle/>
          <a:p>
            <a:fld id="{80C736B6-7E3E-4D0D-AA13-4A618FE8F5D4}" type="slidenum">
              <a:rPr lang="ja-JP" altLang="en-US" smtClean="0"/>
              <a:pPr/>
              <a:t>63</a:t>
            </a:fld>
            <a:endParaRPr lang="ja-JP" altLang="en-US"/>
          </a:p>
        </p:txBody>
      </p:sp>
      <p:sp>
        <p:nvSpPr>
          <p:cNvPr id="7" name="スライド イメージ プレースホルダー 6">
            <a:extLst>
              <a:ext uri="{FF2B5EF4-FFF2-40B4-BE49-F238E27FC236}">
                <a16:creationId xmlns:a16="http://schemas.microsoft.com/office/drawing/2014/main" id="{637CF614-C5B6-19B2-6E33-52DAA2A87468}"/>
              </a:ext>
            </a:extLst>
          </p:cNvPr>
          <p:cNvSpPr>
            <a:spLocks noGrp="1" noRot="1" noChangeAspect="1"/>
          </p:cNvSpPr>
          <p:nvPr>
            <p:ph type="sldImg"/>
          </p:nvPr>
        </p:nvSpPr>
        <p:spPr/>
      </p:sp>
    </p:spTree>
    <p:extLst>
      <p:ext uri="{BB962C8B-B14F-4D97-AF65-F5344CB8AC3E}">
        <p14:creationId xmlns:p14="http://schemas.microsoft.com/office/powerpoint/2010/main" val="29136665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cord blood transplant from unrelated donors for acute lymphoblastic leukemia between 2014 and 2023, the 5-year probabilities (95%CI) of survival following transplant according to disease status are:</a:t>
            </a:r>
          </a:p>
          <a:p>
            <a:r>
              <a:rPr lang="ja-JP" altLang="en-US" dirty="0"/>
              <a:t>・</a:t>
            </a:r>
            <a:r>
              <a:rPr lang="en-US" altLang="ja-JP" dirty="0"/>
              <a:t>Standard risk group	(N=160)	83% (75-89%) </a:t>
            </a:r>
          </a:p>
          <a:p>
            <a:r>
              <a:rPr lang="ja-JP" altLang="en-US" dirty="0"/>
              <a:t>・</a:t>
            </a:r>
            <a:r>
              <a:rPr lang="en-US" altLang="ja-JP" dirty="0"/>
              <a:t>Advanced risk group	(N=191)	70% (63-77%) </a:t>
            </a:r>
          </a:p>
          <a:p>
            <a:r>
              <a:rPr lang="en-US" altLang="ja-JP" dirty="0"/>
              <a:t> </a:t>
            </a:r>
          </a:p>
          <a:p>
            <a:endParaRPr lang="ja-JP" altLang="ja-JP" dirty="0"/>
          </a:p>
          <a:p>
            <a:r>
              <a:rPr lang="en-US" altLang="ja-JP" dirty="0"/>
              <a:t>―</a:t>
            </a:r>
            <a:r>
              <a:rPr lang="ja-JP" altLang="ja-JP" dirty="0"/>
              <a:t>≪</a:t>
            </a:r>
            <a:r>
              <a:rPr lang="en-US" altLang="ja-JP" dirty="0"/>
              <a:t>Disease risk status at transplantation</a:t>
            </a:r>
            <a:r>
              <a:rPr lang="ja-JP" altLang="ja-JP" dirty="0"/>
              <a:t>≫</a:t>
            </a:r>
            <a:r>
              <a:rPr lang="en-US" altLang="ja-JP" dirty="0"/>
              <a:t>―――</a:t>
            </a:r>
            <a:endParaRPr lang="ja-JP" altLang="ja-JP" dirty="0"/>
          </a:p>
          <a:p>
            <a:r>
              <a:rPr lang="en-US" altLang="ja-JP" dirty="0"/>
              <a:t>■Standard Risk Group : first complete remission [1CR]</a:t>
            </a:r>
            <a:endParaRPr lang="ja-JP" altLang="ja-JP" dirty="0"/>
          </a:p>
          <a:p>
            <a:r>
              <a:rPr lang="en-US" altLang="ja-JP" dirty="0"/>
              <a:t>■Advanced Risk Group : second or more complete remission [≥2CR]</a:t>
            </a:r>
            <a:r>
              <a:rPr lang="ja-JP" altLang="ja-JP" dirty="0"/>
              <a:t>／</a:t>
            </a:r>
            <a:r>
              <a:rPr lang="en-US" altLang="ja-JP" dirty="0"/>
              <a:t>primary induction failure [PIF]</a:t>
            </a:r>
            <a:r>
              <a:rPr lang="ja-JP" altLang="ja-JP" dirty="0"/>
              <a:t>／</a:t>
            </a:r>
            <a:r>
              <a:rPr lang="en-US" altLang="ja-JP" dirty="0"/>
              <a:t>PIF, extramedullary involvement only</a:t>
            </a:r>
            <a:r>
              <a:rPr lang="ja-JP" altLang="ja-JP" dirty="0"/>
              <a:t>／</a:t>
            </a:r>
            <a:r>
              <a:rPr lang="en-US" altLang="ja-JP" dirty="0"/>
              <a:t>untreated</a:t>
            </a:r>
            <a:r>
              <a:rPr lang="ja-JP" altLang="ja-JP" dirty="0"/>
              <a:t>／</a:t>
            </a:r>
            <a:r>
              <a:rPr lang="en-US" altLang="ja-JP" dirty="0"/>
              <a:t>relapse</a:t>
            </a:r>
            <a:endParaRPr lang="ja-JP" altLang="ja-JP" dirty="0"/>
          </a:p>
          <a:p>
            <a:r>
              <a:rPr lang="en-US" altLang="ja-JP" dirty="0"/>
              <a:t>――――――――――――――――――――――――</a:t>
            </a:r>
            <a:endParaRPr lang="ja-JP" altLang="ja-JP" dirty="0"/>
          </a:p>
        </p:txBody>
      </p:sp>
      <p:sp>
        <p:nvSpPr>
          <p:cNvPr id="2" name="スライド番号プレースホルダー 1">
            <a:extLst>
              <a:ext uri="{FF2B5EF4-FFF2-40B4-BE49-F238E27FC236}">
                <a16:creationId xmlns:a16="http://schemas.microsoft.com/office/drawing/2014/main" id="{2B6922A9-9046-DBC3-18C2-5C2DD38C0C20}"/>
              </a:ext>
            </a:extLst>
          </p:cNvPr>
          <p:cNvSpPr>
            <a:spLocks noGrp="1"/>
          </p:cNvSpPr>
          <p:nvPr>
            <p:ph type="sldNum" sz="quarter" idx="5"/>
          </p:nvPr>
        </p:nvSpPr>
        <p:spPr/>
        <p:txBody>
          <a:bodyPr/>
          <a:lstStyle/>
          <a:p>
            <a:fld id="{80C736B6-7E3E-4D0D-AA13-4A618FE8F5D4}" type="slidenum">
              <a:rPr lang="ja-JP" altLang="en-US" smtClean="0"/>
              <a:pPr/>
              <a:t>64</a:t>
            </a:fld>
            <a:endParaRPr lang="ja-JP" altLang="en-US"/>
          </a:p>
        </p:txBody>
      </p:sp>
      <p:sp>
        <p:nvSpPr>
          <p:cNvPr id="7" name="スライド イメージ プレースホルダー 6">
            <a:extLst>
              <a:ext uri="{FF2B5EF4-FFF2-40B4-BE49-F238E27FC236}">
                <a16:creationId xmlns:a16="http://schemas.microsoft.com/office/drawing/2014/main" id="{AEABB895-186E-7D46-CF72-0BD4EE55D8DD}"/>
              </a:ext>
            </a:extLst>
          </p:cNvPr>
          <p:cNvSpPr>
            <a:spLocks noGrp="1" noRot="1" noChangeAspect="1"/>
          </p:cNvSpPr>
          <p:nvPr>
            <p:ph type="sldImg"/>
          </p:nvPr>
        </p:nvSpPr>
        <p:spPr/>
      </p:sp>
    </p:spTree>
    <p:extLst>
      <p:ext uri="{BB962C8B-B14F-4D97-AF65-F5344CB8AC3E}">
        <p14:creationId xmlns:p14="http://schemas.microsoft.com/office/powerpoint/2010/main" val="29695969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cord blood transplant from unrelated donors for acute lymphoblastic leukemia between 2014 and 2023, the 5-year probabilities (95%CI) of survival following transplant according to disease status are:</a:t>
            </a:r>
          </a:p>
          <a:p>
            <a:r>
              <a:rPr lang="ja-JP" altLang="en-US" dirty="0"/>
              <a:t>・</a:t>
            </a:r>
            <a:r>
              <a:rPr lang="en-US" altLang="ja-JP" dirty="0"/>
              <a:t>Standard risk group	(N=838)	72% (69-75%) </a:t>
            </a:r>
          </a:p>
          <a:p>
            <a:r>
              <a:rPr lang="ja-JP" altLang="en-US" dirty="0"/>
              <a:t>・</a:t>
            </a:r>
            <a:r>
              <a:rPr lang="en-US" altLang="ja-JP" dirty="0"/>
              <a:t>Advanced risk group 	(N=439) 	36% (30-41%) </a:t>
            </a:r>
          </a:p>
          <a:p>
            <a:endParaRPr lang="en-US" altLang="ja-JP" dirty="0"/>
          </a:p>
          <a:p>
            <a:endParaRPr lang="en-US" altLang="ja-JP" dirty="0"/>
          </a:p>
          <a:p>
            <a:r>
              <a:rPr lang="en-US" altLang="ja-JP" dirty="0"/>
              <a:t>―</a:t>
            </a:r>
            <a:r>
              <a:rPr lang="ja-JP" altLang="ja-JP" dirty="0"/>
              <a:t>≪</a:t>
            </a:r>
            <a:r>
              <a:rPr lang="en-US" altLang="ja-JP" dirty="0"/>
              <a:t>Disease risk status at transplantation</a:t>
            </a:r>
            <a:r>
              <a:rPr lang="ja-JP" altLang="ja-JP" dirty="0"/>
              <a:t>≫</a:t>
            </a:r>
            <a:r>
              <a:rPr lang="en-US" altLang="ja-JP" dirty="0"/>
              <a:t>―――</a:t>
            </a:r>
            <a:endParaRPr lang="ja-JP" altLang="ja-JP" dirty="0"/>
          </a:p>
          <a:p>
            <a:r>
              <a:rPr lang="en-US" altLang="ja-JP" dirty="0"/>
              <a:t>■Standard Risk Group : first complete remission [1CR]</a:t>
            </a:r>
            <a:endParaRPr lang="ja-JP" altLang="ja-JP" dirty="0"/>
          </a:p>
          <a:p>
            <a:r>
              <a:rPr lang="en-US" altLang="ja-JP" dirty="0"/>
              <a:t>■Advanced Risk Group : second or more complete remission [≥2CR]</a:t>
            </a:r>
            <a:r>
              <a:rPr lang="ja-JP" altLang="ja-JP" dirty="0"/>
              <a:t>／</a:t>
            </a:r>
            <a:r>
              <a:rPr lang="en-US" altLang="ja-JP" dirty="0"/>
              <a:t>primary induction failure [PIF]</a:t>
            </a:r>
            <a:r>
              <a:rPr lang="ja-JP" altLang="ja-JP" dirty="0"/>
              <a:t>／</a:t>
            </a:r>
            <a:r>
              <a:rPr lang="en-US" altLang="ja-JP" dirty="0"/>
              <a:t>PIF, extramedullary involvement only</a:t>
            </a:r>
            <a:r>
              <a:rPr lang="ja-JP" altLang="ja-JP" dirty="0"/>
              <a:t>／</a:t>
            </a:r>
            <a:r>
              <a:rPr lang="en-US" altLang="ja-JP" dirty="0"/>
              <a:t>untreated</a:t>
            </a:r>
            <a:r>
              <a:rPr lang="ja-JP" altLang="ja-JP" dirty="0"/>
              <a:t>／</a:t>
            </a:r>
            <a:r>
              <a:rPr lang="en-US" altLang="ja-JP" dirty="0"/>
              <a:t>relapse</a:t>
            </a:r>
            <a:endParaRPr lang="ja-JP" altLang="ja-JP" dirty="0"/>
          </a:p>
          <a:p>
            <a:r>
              <a:rPr lang="en-US" altLang="ja-JP" dirty="0"/>
              <a:t>――――――――――――――――――――――――</a:t>
            </a:r>
            <a:endParaRPr lang="ja-JP" altLang="ja-JP" dirty="0"/>
          </a:p>
        </p:txBody>
      </p:sp>
      <p:sp>
        <p:nvSpPr>
          <p:cNvPr id="2" name="スライド番号プレースホルダー 1">
            <a:extLst>
              <a:ext uri="{FF2B5EF4-FFF2-40B4-BE49-F238E27FC236}">
                <a16:creationId xmlns:a16="http://schemas.microsoft.com/office/drawing/2014/main" id="{6FB33B38-53A2-3FCA-C844-FCF7F3ABAA18}"/>
              </a:ext>
            </a:extLst>
          </p:cNvPr>
          <p:cNvSpPr>
            <a:spLocks noGrp="1"/>
          </p:cNvSpPr>
          <p:nvPr>
            <p:ph type="sldNum" sz="quarter" idx="5"/>
          </p:nvPr>
        </p:nvSpPr>
        <p:spPr/>
        <p:txBody>
          <a:bodyPr/>
          <a:lstStyle/>
          <a:p>
            <a:fld id="{80C736B6-7E3E-4D0D-AA13-4A618FE8F5D4}" type="slidenum">
              <a:rPr lang="ja-JP" altLang="en-US" smtClean="0"/>
              <a:pPr/>
              <a:t>65</a:t>
            </a:fld>
            <a:endParaRPr lang="ja-JP" altLang="en-US"/>
          </a:p>
        </p:txBody>
      </p:sp>
      <p:sp>
        <p:nvSpPr>
          <p:cNvPr id="7" name="スライド イメージ プレースホルダー 6">
            <a:extLst>
              <a:ext uri="{FF2B5EF4-FFF2-40B4-BE49-F238E27FC236}">
                <a16:creationId xmlns:a16="http://schemas.microsoft.com/office/drawing/2014/main" id="{41C6B26F-29B4-802D-A7D7-7C6518120D95}"/>
              </a:ext>
            </a:extLst>
          </p:cNvPr>
          <p:cNvSpPr>
            <a:spLocks noGrp="1" noRot="1" noChangeAspect="1"/>
          </p:cNvSpPr>
          <p:nvPr>
            <p:ph type="sldImg"/>
          </p:nvPr>
        </p:nvSpPr>
        <p:spPr/>
      </p:sp>
    </p:spTree>
    <p:extLst>
      <p:ext uri="{BB962C8B-B14F-4D97-AF65-F5344CB8AC3E}">
        <p14:creationId xmlns:p14="http://schemas.microsoft.com/office/powerpoint/2010/main" val="40932936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who underwent allogeneic transplantation for chronic myelogenous leukemia between 2014 and 2023, the 5-year probabilities (95%CI) of survival following transplant according by donor type and stem cell source are:</a:t>
            </a:r>
          </a:p>
          <a:p>
            <a:r>
              <a:rPr lang="ja-JP" altLang="en-US" dirty="0"/>
              <a:t>・</a:t>
            </a:r>
            <a:r>
              <a:rPr lang="en-US" altLang="ja-JP" dirty="0"/>
              <a:t>Bone marrow transplantation / peripheral blood stem cell transplantation from related donors	(N=14)	76%</a:t>
            </a:r>
            <a:r>
              <a:rPr lang="ja-JP" altLang="en-US" dirty="0"/>
              <a:t>　</a:t>
            </a:r>
            <a:r>
              <a:rPr lang="en-US" altLang="ja-JP" dirty="0"/>
              <a:t>(43-92%) </a:t>
            </a:r>
          </a:p>
          <a:p>
            <a:r>
              <a:rPr lang="ja-JP" altLang="en-US" dirty="0"/>
              <a:t>・</a:t>
            </a:r>
            <a:r>
              <a:rPr lang="en-US" altLang="ja-JP" dirty="0"/>
              <a:t>Bone marrow transplantation from unrelated donors				(N=15)	71%</a:t>
            </a:r>
            <a:r>
              <a:rPr lang="ja-JP" altLang="en-US" dirty="0"/>
              <a:t>　</a:t>
            </a:r>
            <a:r>
              <a:rPr lang="en-US" altLang="ja-JP" dirty="0"/>
              <a:t>(40-88%) </a:t>
            </a:r>
          </a:p>
          <a:p>
            <a:r>
              <a:rPr lang="ja-JP" altLang="en-US" dirty="0"/>
              <a:t>・</a:t>
            </a:r>
            <a:r>
              <a:rPr lang="en-US" altLang="ja-JP" dirty="0"/>
              <a:t>Cord blood transplantation from unrelated donors					(N=7)	100%</a:t>
            </a:r>
          </a:p>
        </p:txBody>
      </p:sp>
      <p:sp>
        <p:nvSpPr>
          <p:cNvPr id="2" name="スライド番号プレースホルダー 1">
            <a:extLst>
              <a:ext uri="{FF2B5EF4-FFF2-40B4-BE49-F238E27FC236}">
                <a16:creationId xmlns:a16="http://schemas.microsoft.com/office/drawing/2014/main" id="{648C9359-D7EA-8BC1-A679-B7D24D1A6CCA}"/>
              </a:ext>
            </a:extLst>
          </p:cNvPr>
          <p:cNvSpPr>
            <a:spLocks noGrp="1"/>
          </p:cNvSpPr>
          <p:nvPr>
            <p:ph type="sldNum" sz="quarter" idx="5"/>
          </p:nvPr>
        </p:nvSpPr>
        <p:spPr/>
        <p:txBody>
          <a:bodyPr/>
          <a:lstStyle/>
          <a:p>
            <a:fld id="{80C736B6-7E3E-4D0D-AA13-4A618FE8F5D4}" type="slidenum">
              <a:rPr lang="ja-JP" altLang="en-US" smtClean="0"/>
              <a:pPr/>
              <a:t>66</a:t>
            </a:fld>
            <a:endParaRPr lang="ja-JP" altLang="en-US"/>
          </a:p>
        </p:txBody>
      </p:sp>
      <p:sp>
        <p:nvSpPr>
          <p:cNvPr id="7" name="スライド イメージ プレースホルダー 6">
            <a:extLst>
              <a:ext uri="{FF2B5EF4-FFF2-40B4-BE49-F238E27FC236}">
                <a16:creationId xmlns:a16="http://schemas.microsoft.com/office/drawing/2014/main" id="{DC068E59-870A-0672-9D7F-D2A538A1C7A2}"/>
              </a:ext>
            </a:extLst>
          </p:cNvPr>
          <p:cNvSpPr>
            <a:spLocks noGrp="1" noRot="1" noChangeAspect="1"/>
          </p:cNvSpPr>
          <p:nvPr>
            <p:ph type="sldImg"/>
          </p:nvPr>
        </p:nvSpPr>
        <p:spPr/>
      </p:sp>
    </p:spTree>
    <p:extLst>
      <p:ext uri="{BB962C8B-B14F-4D97-AF65-F5344CB8AC3E}">
        <p14:creationId xmlns:p14="http://schemas.microsoft.com/office/powerpoint/2010/main" val="31401553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who underwent allogeneic transplantation for chronic myelogenous leukemia between 2014 and 2023, the 5-year probabilities (95%CI) of survival following transplant according by donor type and stem cell source are:</a:t>
            </a:r>
          </a:p>
          <a:p>
            <a:r>
              <a:rPr lang="ja-JP" altLang="en-US" dirty="0"/>
              <a:t>・</a:t>
            </a:r>
            <a:r>
              <a:rPr lang="en-US" altLang="ja-JP" dirty="0"/>
              <a:t>Bone marrow transplantation from related donors		(N=28)	86%</a:t>
            </a:r>
            <a:r>
              <a:rPr lang="ja-JP" altLang="en-US" dirty="0"/>
              <a:t>　</a:t>
            </a:r>
            <a:r>
              <a:rPr lang="en-US" altLang="ja-JP" dirty="0"/>
              <a:t>(62-96%) </a:t>
            </a:r>
          </a:p>
          <a:p>
            <a:r>
              <a:rPr lang="ja-JP" altLang="en-US" dirty="0"/>
              <a:t>・</a:t>
            </a:r>
            <a:r>
              <a:rPr lang="en-US" altLang="ja-JP" dirty="0"/>
              <a:t>Peripheral blood stem cell transplantation from related donors	(N=179)	65%</a:t>
            </a:r>
            <a:r>
              <a:rPr lang="ja-JP" altLang="en-US" dirty="0"/>
              <a:t>　</a:t>
            </a:r>
            <a:r>
              <a:rPr lang="en-US" altLang="ja-JP" dirty="0"/>
              <a:t>(56-72%) </a:t>
            </a:r>
          </a:p>
          <a:p>
            <a:r>
              <a:rPr lang="ja-JP" altLang="en-US" dirty="0"/>
              <a:t>・</a:t>
            </a:r>
            <a:r>
              <a:rPr lang="en-US" altLang="ja-JP" dirty="0"/>
              <a:t>Bone marrow transplantation from unrelated donors	(N=218)	70%</a:t>
            </a:r>
            <a:r>
              <a:rPr lang="ja-JP" altLang="en-US" dirty="0"/>
              <a:t>　</a:t>
            </a:r>
            <a:r>
              <a:rPr lang="en-US" altLang="ja-JP" dirty="0"/>
              <a:t>(62-76%) </a:t>
            </a:r>
          </a:p>
          <a:p>
            <a:r>
              <a:rPr lang="ja-JP" altLang="en-US" dirty="0"/>
              <a:t>・</a:t>
            </a:r>
            <a:r>
              <a:rPr lang="en-US" altLang="ja-JP" dirty="0"/>
              <a:t>Cord blood transplantation from unrelated donors		(N=187)	68%</a:t>
            </a:r>
            <a:r>
              <a:rPr lang="ja-JP" altLang="en-US" dirty="0"/>
              <a:t>　</a:t>
            </a:r>
            <a:r>
              <a:rPr lang="en-US" altLang="ja-JP" dirty="0"/>
              <a:t>(60-75%)</a:t>
            </a:r>
          </a:p>
        </p:txBody>
      </p:sp>
      <p:sp>
        <p:nvSpPr>
          <p:cNvPr id="4" name="スライド イメージ プレースホルダー 3">
            <a:extLst>
              <a:ext uri="{FF2B5EF4-FFF2-40B4-BE49-F238E27FC236}">
                <a16:creationId xmlns:a16="http://schemas.microsoft.com/office/drawing/2014/main" id="{4D6A6D44-DEC8-8072-917E-BB4588999F14}"/>
              </a:ext>
            </a:extLst>
          </p:cNvPr>
          <p:cNvSpPr>
            <a:spLocks noGrp="1" noRot="1" noChangeAspect="1"/>
          </p:cNvSpPr>
          <p:nvPr>
            <p:ph type="sldImg"/>
          </p:nvPr>
        </p:nvSpPr>
        <p:spPr/>
      </p:sp>
      <p:sp>
        <p:nvSpPr>
          <p:cNvPr id="2" name="スライド番号プレースホルダー 1">
            <a:extLst>
              <a:ext uri="{FF2B5EF4-FFF2-40B4-BE49-F238E27FC236}">
                <a16:creationId xmlns:a16="http://schemas.microsoft.com/office/drawing/2014/main" id="{9A37875A-8890-3882-7574-0690B8569099}"/>
              </a:ext>
            </a:extLst>
          </p:cNvPr>
          <p:cNvSpPr>
            <a:spLocks noGrp="1"/>
          </p:cNvSpPr>
          <p:nvPr>
            <p:ph type="sldNum" sz="quarter" idx="5"/>
          </p:nvPr>
        </p:nvSpPr>
        <p:spPr>
          <a:xfrm>
            <a:off x="5798242" y="6747436"/>
            <a:ext cx="4436371" cy="356627"/>
          </a:xfrm>
          <a:prstGeom prst="rect">
            <a:avLst/>
          </a:prstGeom>
        </p:spPr>
        <p:txBody>
          <a:bodyPr/>
          <a:lstStyle/>
          <a:p>
            <a:fld id="{80C736B6-7E3E-4D0D-AA13-4A618FE8F5D4}" type="slidenum">
              <a:rPr kumimoji="1" lang="ja-JP" altLang="en-US" smtClean="0"/>
              <a:t>67</a:t>
            </a:fld>
            <a:endParaRPr kumimoji="1" lang="ja-JP" altLang="en-US"/>
          </a:p>
        </p:txBody>
      </p:sp>
    </p:spTree>
    <p:extLst>
      <p:ext uri="{BB962C8B-B14F-4D97-AF65-F5344CB8AC3E}">
        <p14:creationId xmlns:p14="http://schemas.microsoft.com/office/powerpoint/2010/main" val="36232290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HLA-matched sibling donor transplant for chronic myelogenous leukemia between 2014 and 2023, the 5-year probabilities (95%CI) of survival following transplant according to disease status are:</a:t>
            </a:r>
          </a:p>
          <a:p>
            <a:r>
              <a:rPr lang="ja-JP" altLang="en-US" dirty="0"/>
              <a:t>・</a:t>
            </a:r>
            <a:r>
              <a:rPr lang="en-US" altLang="ja-JP" dirty="0"/>
              <a:t>Standard risk group	(N=50)	87% (67-95%) </a:t>
            </a:r>
          </a:p>
          <a:p>
            <a:r>
              <a:rPr lang="ja-JP" altLang="en-US" dirty="0"/>
              <a:t>・</a:t>
            </a:r>
            <a:r>
              <a:rPr lang="en-US" altLang="ja-JP" dirty="0"/>
              <a:t>Advanced risk group	(N=72)	64% (50-74%) </a:t>
            </a:r>
            <a:endParaRPr lang="ja-JP" altLang="en-US" dirty="0"/>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 : complete hematologic response (CHR) </a:t>
            </a:r>
            <a:r>
              <a:rPr lang="ja-JP" altLang="ja-JP" dirty="0"/>
              <a:t>／</a:t>
            </a:r>
            <a:r>
              <a:rPr lang="en-US" altLang="ja-JP" dirty="0"/>
              <a:t>first chronic phase[1CP]</a:t>
            </a:r>
            <a:endParaRPr lang="ja-JP" altLang="ja-JP" dirty="0"/>
          </a:p>
          <a:p>
            <a:r>
              <a:rPr lang="ja-JP" altLang="ja-JP" dirty="0"/>
              <a:t>■</a:t>
            </a:r>
            <a:r>
              <a:rPr lang="en-US" altLang="ja-JP" dirty="0"/>
              <a:t>Advanced Risk Group : second or more chronic phase [≥2CP]</a:t>
            </a:r>
            <a:r>
              <a:rPr lang="ja-JP" altLang="ja-JP" dirty="0"/>
              <a:t>／</a:t>
            </a:r>
            <a:r>
              <a:rPr lang="en-US" altLang="ja-JP" dirty="0"/>
              <a:t>accelerated phase [AP]</a:t>
            </a:r>
            <a:r>
              <a:rPr lang="ja-JP" altLang="ja-JP" dirty="0"/>
              <a:t>／</a:t>
            </a:r>
            <a:r>
              <a:rPr lang="en-US" altLang="ja-JP" dirty="0"/>
              <a:t>blast crisis [BC] </a:t>
            </a:r>
            <a:endParaRPr lang="ja-JP" altLang="ja-JP" dirty="0"/>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8F6CE133-2969-B70B-0EEB-2E3AFFA75B5E}"/>
              </a:ext>
            </a:extLst>
          </p:cNvPr>
          <p:cNvSpPr>
            <a:spLocks noGrp="1"/>
          </p:cNvSpPr>
          <p:nvPr>
            <p:ph type="sldNum" sz="quarter" idx="5"/>
          </p:nvPr>
        </p:nvSpPr>
        <p:spPr/>
        <p:txBody>
          <a:bodyPr/>
          <a:lstStyle/>
          <a:p>
            <a:fld id="{80C736B6-7E3E-4D0D-AA13-4A618FE8F5D4}" type="slidenum">
              <a:rPr lang="ja-JP" altLang="en-US" smtClean="0"/>
              <a:pPr/>
              <a:t>68</a:t>
            </a:fld>
            <a:endParaRPr lang="ja-JP" altLang="en-US"/>
          </a:p>
        </p:txBody>
      </p:sp>
      <p:sp>
        <p:nvSpPr>
          <p:cNvPr id="7" name="スライド イメージ プレースホルダー 6">
            <a:extLst>
              <a:ext uri="{FF2B5EF4-FFF2-40B4-BE49-F238E27FC236}">
                <a16:creationId xmlns:a16="http://schemas.microsoft.com/office/drawing/2014/main" id="{57C390B7-0DFD-BA16-8DE3-A019FF9CC6A9}"/>
              </a:ext>
            </a:extLst>
          </p:cNvPr>
          <p:cNvSpPr>
            <a:spLocks noGrp="1" noRot="1" noChangeAspect="1"/>
          </p:cNvSpPr>
          <p:nvPr>
            <p:ph type="sldImg"/>
          </p:nvPr>
        </p:nvSpPr>
        <p:spPr/>
      </p:sp>
    </p:spTree>
    <p:extLst>
      <p:ext uri="{BB962C8B-B14F-4D97-AF65-F5344CB8AC3E}">
        <p14:creationId xmlns:p14="http://schemas.microsoft.com/office/powerpoint/2010/main" val="23310774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bone marrow transplant from unrelated donors for chronic myelogenous leukemia between 2014 and 2023, the 5-year probabilities (95%CI) of survival following transplant according to disease status are:</a:t>
            </a:r>
          </a:p>
          <a:p>
            <a:r>
              <a:rPr lang="ja-JP" altLang="en-US" dirty="0"/>
              <a:t>・</a:t>
            </a:r>
            <a:r>
              <a:rPr lang="en-US" altLang="ja-JP" dirty="0"/>
              <a:t>Standard risk group	(N=95)	76% (65-84%) </a:t>
            </a:r>
          </a:p>
          <a:p>
            <a:r>
              <a:rPr lang="ja-JP" altLang="en-US" dirty="0"/>
              <a:t>・</a:t>
            </a:r>
            <a:r>
              <a:rPr lang="en-US" altLang="ja-JP" dirty="0"/>
              <a:t>Advanced risk group	(N=123)	66% (55-74%) </a:t>
            </a:r>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 : complete hematologic response (CHR) </a:t>
            </a:r>
            <a:r>
              <a:rPr lang="ja-JP" altLang="ja-JP" dirty="0"/>
              <a:t>／</a:t>
            </a:r>
            <a:r>
              <a:rPr lang="en-US" altLang="ja-JP" dirty="0"/>
              <a:t>first chronic phase[1CP]</a:t>
            </a:r>
            <a:endParaRPr lang="ja-JP" altLang="ja-JP" dirty="0"/>
          </a:p>
          <a:p>
            <a:r>
              <a:rPr lang="ja-JP" altLang="ja-JP" dirty="0"/>
              <a:t>■</a:t>
            </a:r>
            <a:r>
              <a:rPr lang="en-US" altLang="ja-JP" dirty="0"/>
              <a:t>Advanced Risk Group : second or more chronic phase [≥2CP]</a:t>
            </a:r>
            <a:r>
              <a:rPr lang="ja-JP" altLang="ja-JP" dirty="0"/>
              <a:t>／</a:t>
            </a:r>
            <a:r>
              <a:rPr lang="en-US" altLang="ja-JP" dirty="0"/>
              <a:t>accelerated phase [AP]</a:t>
            </a:r>
            <a:r>
              <a:rPr lang="ja-JP" altLang="ja-JP" dirty="0"/>
              <a:t>／</a:t>
            </a:r>
            <a:r>
              <a:rPr lang="en-US" altLang="ja-JP" dirty="0"/>
              <a:t>blast crisis [BC] </a:t>
            </a:r>
            <a:endParaRPr lang="ja-JP" altLang="ja-JP" dirty="0"/>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C6093A1F-3EE4-2450-9656-9B4639922335}"/>
              </a:ext>
            </a:extLst>
          </p:cNvPr>
          <p:cNvSpPr>
            <a:spLocks noGrp="1"/>
          </p:cNvSpPr>
          <p:nvPr>
            <p:ph type="sldNum" sz="quarter" idx="5"/>
          </p:nvPr>
        </p:nvSpPr>
        <p:spPr/>
        <p:txBody>
          <a:bodyPr/>
          <a:lstStyle/>
          <a:p>
            <a:fld id="{80C736B6-7E3E-4D0D-AA13-4A618FE8F5D4}" type="slidenum">
              <a:rPr lang="ja-JP" altLang="en-US" smtClean="0"/>
              <a:pPr/>
              <a:t>69</a:t>
            </a:fld>
            <a:endParaRPr lang="ja-JP" altLang="en-US"/>
          </a:p>
        </p:txBody>
      </p:sp>
      <p:sp>
        <p:nvSpPr>
          <p:cNvPr id="7" name="スライド イメージ プレースホルダー 6">
            <a:extLst>
              <a:ext uri="{FF2B5EF4-FFF2-40B4-BE49-F238E27FC236}">
                <a16:creationId xmlns:a16="http://schemas.microsoft.com/office/drawing/2014/main" id="{D81B0F86-AA96-DAFA-7FBF-107280484474}"/>
              </a:ext>
            </a:extLst>
          </p:cNvPr>
          <p:cNvSpPr>
            <a:spLocks noGrp="1" noRot="1" noChangeAspect="1"/>
          </p:cNvSpPr>
          <p:nvPr>
            <p:ph type="sldImg"/>
          </p:nvPr>
        </p:nvSpPr>
        <p:spPr/>
      </p:sp>
    </p:spTree>
    <p:extLst>
      <p:ext uri="{BB962C8B-B14F-4D97-AF65-F5344CB8AC3E}">
        <p14:creationId xmlns:p14="http://schemas.microsoft.com/office/powerpoint/2010/main" val="1445010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8B0A5-075C-5E56-6362-5D693348766E}"/>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82E2800E-D8D7-1B27-099D-403082773448}"/>
              </a:ext>
            </a:extLst>
          </p:cNvPr>
          <p:cNvSpPr>
            <a:spLocks noGrp="1"/>
          </p:cNvSpPr>
          <p:nvPr>
            <p:ph type="body" idx="1"/>
          </p:nvPr>
        </p:nvSpPr>
        <p:spPr/>
        <p:txBody>
          <a:bodyPr/>
          <a:lstStyle/>
          <a:p>
            <a:r>
              <a:rPr lang="en-US" altLang="ja-JP" dirty="0"/>
              <a:t>In Japan, since 1993 in which registration for bone marrow transplantation from unrelated donors was started and since 1997 in which the first case of cord blood transplantation was performed, transplantation from unrelated donors has spread and the total number of transplant recipients has increased. In particular, the increase in cord blood transplants is remarkable. Also, peripheral blood stem cell transplantation from unrelated donors was introduced since 2010, and the number of transplants has been gradually increased. The number of related peripheral blood stem cell transplantation has also increased as the number of haplo-identical transplantation increased remarkably since 2010.</a:t>
            </a:r>
            <a:endParaRPr lang="ja-JP" altLang="ja-JP" dirty="0"/>
          </a:p>
        </p:txBody>
      </p:sp>
      <p:sp>
        <p:nvSpPr>
          <p:cNvPr id="2" name="スライド番号プレースホルダー 1">
            <a:extLst>
              <a:ext uri="{FF2B5EF4-FFF2-40B4-BE49-F238E27FC236}">
                <a16:creationId xmlns:a16="http://schemas.microsoft.com/office/drawing/2014/main" id="{F1B5E1FB-077D-E2A9-566F-2D720F6900A3}"/>
              </a:ext>
            </a:extLst>
          </p:cNvPr>
          <p:cNvSpPr>
            <a:spLocks noGrp="1"/>
          </p:cNvSpPr>
          <p:nvPr>
            <p:ph type="sldNum" sz="quarter" idx="5"/>
          </p:nvPr>
        </p:nvSpPr>
        <p:spPr/>
        <p:txBody>
          <a:bodyPr/>
          <a:lstStyle/>
          <a:p>
            <a:fld id="{2E548C01-EC07-4717-A8DE-1E92D2D81867}" type="slidenum">
              <a:rPr lang="ja-JP" altLang="en-US" smtClean="0"/>
              <a:pPr/>
              <a:t>7</a:t>
            </a:fld>
            <a:endParaRPr lang="ja-JP" altLang="en-US" dirty="0"/>
          </a:p>
        </p:txBody>
      </p:sp>
      <p:sp>
        <p:nvSpPr>
          <p:cNvPr id="7" name="スライド イメージ プレースホルダー 6">
            <a:extLst>
              <a:ext uri="{FF2B5EF4-FFF2-40B4-BE49-F238E27FC236}">
                <a16:creationId xmlns:a16="http://schemas.microsoft.com/office/drawing/2014/main" id="{BE367836-65B7-926B-DF42-170F87825B75}"/>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28946109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cord blood transplant from unrelated donors for chronic myelogenous leukemia between 2014 and 2023, the 5-year probabilities (95%CI) of survival following transplant according to disease status are:</a:t>
            </a:r>
          </a:p>
          <a:p>
            <a:r>
              <a:rPr lang="ja-JP" altLang="en-US" dirty="0"/>
              <a:t>・</a:t>
            </a:r>
            <a:r>
              <a:rPr lang="en-US" altLang="ja-JP" dirty="0"/>
              <a:t>Standard risk group	(N=59)	82%</a:t>
            </a:r>
            <a:r>
              <a:rPr lang="ja-JP" altLang="en-US" dirty="0"/>
              <a:t>　</a:t>
            </a:r>
            <a:r>
              <a:rPr lang="en-US" altLang="ja-JP" dirty="0"/>
              <a:t>(68-90%) </a:t>
            </a:r>
          </a:p>
          <a:p>
            <a:r>
              <a:rPr lang="ja-JP" altLang="en-US" dirty="0"/>
              <a:t>・</a:t>
            </a:r>
            <a:r>
              <a:rPr lang="en-US" altLang="ja-JP" dirty="0"/>
              <a:t>Advanced risk group	(N=128)	62%</a:t>
            </a:r>
            <a:r>
              <a:rPr lang="ja-JP" altLang="en-US" dirty="0"/>
              <a:t>　</a:t>
            </a:r>
            <a:r>
              <a:rPr lang="en-US" altLang="ja-JP" dirty="0"/>
              <a:t>(53-70%) </a:t>
            </a:r>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 : complete hematologic response (CHR) </a:t>
            </a:r>
            <a:r>
              <a:rPr lang="ja-JP" altLang="ja-JP" dirty="0"/>
              <a:t>／</a:t>
            </a:r>
            <a:r>
              <a:rPr lang="en-US" altLang="ja-JP" dirty="0"/>
              <a:t>first chronic phase[1CP]</a:t>
            </a:r>
            <a:endParaRPr lang="ja-JP" altLang="ja-JP" dirty="0"/>
          </a:p>
          <a:p>
            <a:r>
              <a:rPr lang="ja-JP" altLang="ja-JP" dirty="0"/>
              <a:t>■</a:t>
            </a:r>
            <a:r>
              <a:rPr lang="en-US" altLang="ja-JP" dirty="0"/>
              <a:t>Advanced Risk Group : second or more chronic phase [≥2CP]</a:t>
            </a:r>
            <a:r>
              <a:rPr lang="ja-JP" altLang="ja-JP" dirty="0"/>
              <a:t>／</a:t>
            </a:r>
            <a:r>
              <a:rPr lang="en-US" altLang="ja-JP" dirty="0"/>
              <a:t>accelerated phase [AP]</a:t>
            </a:r>
            <a:r>
              <a:rPr lang="ja-JP" altLang="ja-JP" dirty="0"/>
              <a:t>／</a:t>
            </a:r>
            <a:r>
              <a:rPr lang="en-US" altLang="ja-JP" dirty="0"/>
              <a:t>blast crisis [BC] </a:t>
            </a:r>
            <a:endParaRPr lang="ja-JP" altLang="ja-JP" dirty="0"/>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D60A422C-E2C9-76C4-B9B8-AFA03FB41B74}"/>
              </a:ext>
            </a:extLst>
          </p:cNvPr>
          <p:cNvSpPr>
            <a:spLocks noGrp="1"/>
          </p:cNvSpPr>
          <p:nvPr>
            <p:ph type="sldNum" sz="quarter" idx="5"/>
          </p:nvPr>
        </p:nvSpPr>
        <p:spPr/>
        <p:txBody>
          <a:bodyPr/>
          <a:lstStyle/>
          <a:p>
            <a:fld id="{80C736B6-7E3E-4D0D-AA13-4A618FE8F5D4}" type="slidenum">
              <a:rPr lang="ja-JP" altLang="en-US" smtClean="0"/>
              <a:pPr/>
              <a:t>70</a:t>
            </a:fld>
            <a:endParaRPr lang="ja-JP" altLang="en-US"/>
          </a:p>
        </p:txBody>
      </p:sp>
      <p:sp>
        <p:nvSpPr>
          <p:cNvPr id="7" name="スライド イメージ プレースホルダー 6">
            <a:extLst>
              <a:ext uri="{FF2B5EF4-FFF2-40B4-BE49-F238E27FC236}">
                <a16:creationId xmlns:a16="http://schemas.microsoft.com/office/drawing/2014/main" id="{20263B56-EEF6-0CF0-BAB0-5EFEE5D53B82}"/>
              </a:ext>
            </a:extLst>
          </p:cNvPr>
          <p:cNvSpPr>
            <a:spLocks noGrp="1" noRot="1" noChangeAspect="1"/>
          </p:cNvSpPr>
          <p:nvPr>
            <p:ph type="sldImg"/>
          </p:nvPr>
        </p:nvSpPr>
        <p:spPr/>
      </p:sp>
    </p:spTree>
    <p:extLst>
      <p:ext uri="{BB962C8B-B14F-4D97-AF65-F5344CB8AC3E}">
        <p14:creationId xmlns:p14="http://schemas.microsoft.com/office/powerpoint/2010/main" val="4368177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who underwent allogeneic transplantation for myelodysplastic syndrome between 2014 and 2023, the 5-year probabilities (95%CI) of survival following transplant according by donor type and stem cell source are:</a:t>
            </a:r>
          </a:p>
          <a:p>
            <a:r>
              <a:rPr lang="ja-JP" altLang="en-US" dirty="0"/>
              <a:t>・</a:t>
            </a:r>
            <a:r>
              <a:rPr lang="en-US" altLang="ja-JP" dirty="0"/>
              <a:t>Bone marrow transplantation from related donors		(N=61)	91% (80-96%) </a:t>
            </a:r>
          </a:p>
          <a:p>
            <a:r>
              <a:rPr lang="ja-JP" altLang="en-US" dirty="0"/>
              <a:t>・</a:t>
            </a:r>
            <a:r>
              <a:rPr lang="en-US" altLang="ja-JP" dirty="0"/>
              <a:t>Peripheral blood stem cell transplantation from related donors	(N=15)	77% (44-92%) </a:t>
            </a:r>
          </a:p>
          <a:p>
            <a:r>
              <a:rPr lang="ja-JP" altLang="en-US" dirty="0"/>
              <a:t>・</a:t>
            </a:r>
            <a:r>
              <a:rPr lang="en-US" altLang="ja-JP" dirty="0"/>
              <a:t>Bone marrow transplantation from unrelated donors	(N=118)	82% (72-89%) </a:t>
            </a:r>
          </a:p>
          <a:p>
            <a:r>
              <a:rPr lang="ja-JP" altLang="en-US" dirty="0"/>
              <a:t>・</a:t>
            </a:r>
            <a:r>
              <a:rPr lang="en-US" altLang="ja-JP" dirty="0"/>
              <a:t>Cord blood transplantation from unrelated donors		(N=41) 	83% (66-92%)</a:t>
            </a:r>
          </a:p>
        </p:txBody>
      </p:sp>
      <p:sp>
        <p:nvSpPr>
          <p:cNvPr id="2" name="スライド番号プレースホルダー 1">
            <a:extLst>
              <a:ext uri="{FF2B5EF4-FFF2-40B4-BE49-F238E27FC236}">
                <a16:creationId xmlns:a16="http://schemas.microsoft.com/office/drawing/2014/main" id="{9171A554-A110-0BEC-3AE5-610130E95BD0}"/>
              </a:ext>
            </a:extLst>
          </p:cNvPr>
          <p:cNvSpPr>
            <a:spLocks noGrp="1"/>
          </p:cNvSpPr>
          <p:nvPr>
            <p:ph type="sldNum" sz="quarter" idx="5"/>
          </p:nvPr>
        </p:nvSpPr>
        <p:spPr/>
        <p:txBody>
          <a:bodyPr/>
          <a:lstStyle/>
          <a:p>
            <a:fld id="{80C736B6-7E3E-4D0D-AA13-4A618FE8F5D4}" type="slidenum">
              <a:rPr lang="ja-JP" altLang="en-US" smtClean="0"/>
              <a:pPr/>
              <a:t>71</a:t>
            </a:fld>
            <a:endParaRPr lang="ja-JP" altLang="en-US"/>
          </a:p>
        </p:txBody>
      </p:sp>
      <p:sp>
        <p:nvSpPr>
          <p:cNvPr id="7" name="スライド イメージ プレースホルダー 6">
            <a:extLst>
              <a:ext uri="{FF2B5EF4-FFF2-40B4-BE49-F238E27FC236}">
                <a16:creationId xmlns:a16="http://schemas.microsoft.com/office/drawing/2014/main" id="{43D8ABD8-E106-84B5-17C2-82A95F88E00F}"/>
              </a:ext>
            </a:extLst>
          </p:cNvPr>
          <p:cNvSpPr>
            <a:spLocks noGrp="1" noRot="1" noChangeAspect="1"/>
          </p:cNvSpPr>
          <p:nvPr>
            <p:ph type="sldImg"/>
          </p:nvPr>
        </p:nvSpPr>
        <p:spPr/>
      </p:sp>
    </p:spTree>
    <p:extLst>
      <p:ext uri="{BB962C8B-B14F-4D97-AF65-F5344CB8AC3E}">
        <p14:creationId xmlns:p14="http://schemas.microsoft.com/office/powerpoint/2010/main" val="38808697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who underwent allogeneic transplantation for myelodysplastic syndrome between 2014 and 2023, the 5-year probabilities (95%CI) of survival following transplant according by donor type and stem cell source are:</a:t>
            </a:r>
          </a:p>
          <a:p>
            <a:r>
              <a:rPr lang="ja-JP" altLang="en-US" dirty="0"/>
              <a:t>・</a:t>
            </a:r>
            <a:r>
              <a:rPr lang="en-US" altLang="ja-JP" dirty="0"/>
              <a:t>Bone marrow transplantation from related donors		(N=181)	48% (39-55%) </a:t>
            </a:r>
          </a:p>
          <a:p>
            <a:r>
              <a:rPr lang="ja-JP" altLang="en-US" dirty="0"/>
              <a:t>・</a:t>
            </a:r>
            <a:r>
              <a:rPr lang="en-US" altLang="ja-JP" dirty="0"/>
              <a:t>Peripheral blood stem cell transplantation from related donors	(N=899)	47% (43-51%) </a:t>
            </a:r>
          </a:p>
          <a:p>
            <a:r>
              <a:rPr lang="ja-JP" altLang="en-US" dirty="0"/>
              <a:t>・</a:t>
            </a:r>
            <a:r>
              <a:rPr lang="en-US" altLang="ja-JP" dirty="0"/>
              <a:t>Bone marrow transplantation from unrelated donors	(N=1,478)	47% (44-50%) </a:t>
            </a:r>
          </a:p>
          <a:p>
            <a:r>
              <a:rPr lang="ja-JP" altLang="en-US" dirty="0"/>
              <a:t>・</a:t>
            </a:r>
            <a:r>
              <a:rPr lang="en-US" altLang="ja-JP" dirty="0"/>
              <a:t>Cord blood transplantation from unrelated donors		(N=1,238)	45% (41-48%)</a:t>
            </a:r>
          </a:p>
        </p:txBody>
      </p:sp>
      <p:sp>
        <p:nvSpPr>
          <p:cNvPr id="2" name="スライド番号プレースホルダー 1">
            <a:extLst>
              <a:ext uri="{FF2B5EF4-FFF2-40B4-BE49-F238E27FC236}">
                <a16:creationId xmlns:a16="http://schemas.microsoft.com/office/drawing/2014/main" id="{259A94FA-EA20-D1AB-D6E4-FA4EEBF7068C}"/>
              </a:ext>
            </a:extLst>
          </p:cNvPr>
          <p:cNvSpPr>
            <a:spLocks noGrp="1"/>
          </p:cNvSpPr>
          <p:nvPr>
            <p:ph type="sldNum" sz="quarter" idx="5"/>
          </p:nvPr>
        </p:nvSpPr>
        <p:spPr/>
        <p:txBody>
          <a:bodyPr/>
          <a:lstStyle/>
          <a:p>
            <a:fld id="{80C736B6-7E3E-4D0D-AA13-4A618FE8F5D4}" type="slidenum">
              <a:rPr lang="ja-JP" altLang="en-US" smtClean="0"/>
              <a:pPr/>
              <a:t>72</a:t>
            </a:fld>
            <a:endParaRPr lang="ja-JP" altLang="en-US"/>
          </a:p>
        </p:txBody>
      </p:sp>
      <p:sp>
        <p:nvSpPr>
          <p:cNvPr id="7" name="スライド イメージ プレースホルダー 6">
            <a:extLst>
              <a:ext uri="{FF2B5EF4-FFF2-40B4-BE49-F238E27FC236}">
                <a16:creationId xmlns:a16="http://schemas.microsoft.com/office/drawing/2014/main" id="{64528B93-A3F0-EA29-00DA-58FED6BBC3C3}"/>
              </a:ext>
            </a:extLst>
          </p:cNvPr>
          <p:cNvSpPr>
            <a:spLocks noGrp="1" noRot="1" noChangeAspect="1"/>
          </p:cNvSpPr>
          <p:nvPr>
            <p:ph type="sldImg"/>
          </p:nvPr>
        </p:nvSpPr>
        <p:spPr/>
      </p:sp>
    </p:spTree>
    <p:extLst>
      <p:ext uri="{BB962C8B-B14F-4D97-AF65-F5344CB8AC3E}">
        <p14:creationId xmlns:p14="http://schemas.microsoft.com/office/powerpoint/2010/main" val="938553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HLA-matched sibling donor transplant for myelodysplastic syndrome between 2014 and 2023, the 5-year probabilities (95%CI) of survival following transplant according to disease status are:</a:t>
            </a:r>
          </a:p>
          <a:p>
            <a:r>
              <a:rPr lang="ja-JP" altLang="en-US" dirty="0"/>
              <a:t>・</a:t>
            </a:r>
            <a:r>
              <a:rPr lang="en-US" altLang="ja-JP" dirty="0"/>
              <a:t>Standard risk group	(N=34)	94% (78-99%) </a:t>
            </a:r>
          </a:p>
          <a:p>
            <a:r>
              <a:rPr lang="ja-JP" altLang="en-US" dirty="0"/>
              <a:t>・</a:t>
            </a:r>
            <a:r>
              <a:rPr lang="en-US" altLang="ja-JP" dirty="0"/>
              <a:t>Advanced risk group	(N=7)	71% (26-92%) </a:t>
            </a:r>
            <a:endParaRPr lang="ja-JP" altLang="en-US" dirty="0"/>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a:t>
            </a:r>
            <a:endParaRPr lang="ja-JP" altLang="ja-JP" dirty="0"/>
          </a:p>
          <a:p>
            <a:r>
              <a:rPr lang="en-US" altLang="ja-JP" dirty="0"/>
              <a:t> WHO 2017 classification : MDS with single lineage dysplasia</a:t>
            </a:r>
            <a:r>
              <a:rPr lang="ja-JP" altLang="ja-JP" dirty="0"/>
              <a:t>／</a:t>
            </a:r>
            <a:r>
              <a:rPr lang="en-US" altLang="ja-JP" dirty="0"/>
              <a:t>MDS-RS and single lineage dysplasia</a:t>
            </a:r>
            <a:r>
              <a:rPr lang="ja-JP" altLang="ja-JP" dirty="0"/>
              <a:t>／</a:t>
            </a:r>
            <a:r>
              <a:rPr lang="en-US" altLang="ja-JP" dirty="0"/>
              <a:t>MDS-RS and multilineage dysplasia</a:t>
            </a:r>
            <a:r>
              <a:rPr lang="ja-JP" altLang="ja-JP" dirty="0"/>
              <a:t>／</a:t>
            </a:r>
            <a:r>
              <a:rPr lang="en-US" altLang="ja-JP" dirty="0"/>
              <a:t>MDS with multilineage dysplasia</a:t>
            </a:r>
            <a:r>
              <a:rPr lang="ja-JP" altLang="ja-JP" dirty="0"/>
              <a:t>／</a:t>
            </a:r>
            <a:r>
              <a:rPr lang="en-US" altLang="ja-JP" dirty="0"/>
              <a:t>MDS with isolated del (5q) </a:t>
            </a:r>
            <a:r>
              <a:rPr lang="ja-JP" altLang="ja-JP" dirty="0"/>
              <a:t>／</a:t>
            </a:r>
            <a:r>
              <a:rPr lang="en-US" altLang="ja-JP" dirty="0"/>
              <a:t>MDS, unclassifiable</a:t>
            </a:r>
            <a:r>
              <a:rPr lang="ja-JP" altLang="ja-JP" dirty="0"/>
              <a:t>／</a:t>
            </a:r>
            <a:r>
              <a:rPr lang="en-US" altLang="ja-JP" dirty="0"/>
              <a:t>Refractory cytopenia of childhood (provisional entity) </a:t>
            </a:r>
            <a:endParaRPr lang="ja-JP" altLang="ja-JP" dirty="0"/>
          </a:p>
          <a:p>
            <a:r>
              <a:rPr lang="en-US" altLang="ja-JP" dirty="0"/>
              <a:t>WHO old classification, FAB classification</a:t>
            </a:r>
            <a:r>
              <a:rPr lang="ja-JP" altLang="ja-JP" dirty="0"/>
              <a:t>：</a:t>
            </a:r>
            <a:r>
              <a:rPr lang="en-US" altLang="ja-JP" dirty="0"/>
              <a:t>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a:t>
            </a:r>
            <a:r>
              <a:rPr lang="en-US" altLang="ja-JP" dirty="0"/>
              <a:t>Advanced Risk Group</a:t>
            </a:r>
            <a:endParaRPr lang="ja-JP" altLang="ja-JP" dirty="0"/>
          </a:p>
          <a:p>
            <a:r>
              <a:rPr lang="en-US" altLang="ja-JP" dirty="0"/>
              <a:t> WHO 2017 classification : MDS with excess blasts-1 (MDS-EB-1) </a:t>
            </a:r>
            <a:r>
              <a:rPr lang="ja-JP" altLang="ja-JP" dirty="0"/>
              <a:t>／</a:t>
            </a:r>
            <a:r>
              <a:rPr lang="en-US" altLang="ja-JP" dirty="0"/>
              <a:t>MDS with excess blasts-2 (MDS-EB-2) </a:t>
            </a:r>
            <a:endParaRPr lang="ja-JP" altLang="ja-JP" dirty="0"/>
          </a:p>
          <a:p>
            <a:r>
              <a:rPr lang="en-US" altLang="ja-JP" dirty="0"/>
              <a:t> WHO old classification, FAB classification : RAEB</a:t>
            </a:r>
            <a:r>
              <a:rPr lang="ja-JP" altLang="ja-JP" dirty="0"/>
              <a:t>／</a:t>
            </a:r>
            <a:r>
              <a:rPr lang="en-US" altLang="ja-JP" dirty="0" err="1"/>
              <a:t>RAEBt</a:t>
            </a:r>
            <a:r>
              <a:rPr lang="ja-JP" altLang="ja-JP" dirty="0"/>
              <a:t>／</a:t>
            </a:r>
            <a:r>
              <a:rPr lang="en-US" altLang="ja-JP" dirty="0"/>
              <a:t>RAEB-1</a:t>
            </a:r>
            <a:r>
              <a:rPr lang="ja-JP" altLang="ja-JP" dirty="0"/>
              <a:t>／</a:t>
            </a:r>
            <a:r>
              <a:rPr lang="en-US" altLang="ja-JP" dirty="0"/>
              <a:t>RAEB-2</a:t>
            </a:r>
            <a:endParaRPr lang="ja-JP" altLang="ja-JP" dirty="0"/>
          </a:p>
          <a:p>
            <a:r>
              <a:rPr lang="ja-JP" altLang="ja-JP" dirty="0"/>
              <a:t>―――――――――――――――――――――――</a:t>
            </a:r>
            <a:endParaRPr lang="en-US" altLang="ja-JP" dirty="0"/>
          </a:p>
        </p:txBody>
      </p:sp>
      <p:sp>
        <p:nvSpPr>
          <p:cNvPr id="2" name="スライド番号プレースホルダー 1">
            <a:extLst>
              <a:ext uri="{FF2B5EF4-FFF2-40B4-BE49-F238E27FC236}">
                <a16:creationId xmlns:a16="http://schemas.microsoft.com/office/drawing/2014/main" id="{7C93BC4C-A5A5-9A16-CF4E-C6CC6A930142}"/>
              </a:ext>
            </a:extLst>
          </p:cNvPr>
          <p:cNvSpPr>
            <a:spLocks noGrp="1"/>
          </p:cNvSpPr>
          <p:nvPr>
            <p:ph type="sldNum" sz="quarter" idx="5"/>
          </p:nvPr>
        </p:nvSpPr>
        <p:spPr/>
        <p:txBody>
          <a:bodyPr/>
          <a:lstStyle/>
          <a:p>
            <a:fld id="{80C736B6-7E3E-4D0D-AA13-4A618FE8F5D4}" type="slidenum">
              <a:rPr lang="ja-JP" altLang="en-US" smtClean="0"/>
              <a:pPr/>
              <a:t>73</a:t>
            </a:fld>
            <a:endParaRPr lang="ja-JP" altLang="en-US"/>
          </a:p>
        </p:txBody>
      </p:sp>
      <p:sp>
        <p:nvSpPr>
          <p:cNvPr id="6" name="スライド イメージ プレースホルダー 5">
            <a:extLst>
              <a:ext uri="{FF2B5EF4-FFF2-40B4-BE49-F238E27FC236}">
                <a16:creationId xmlns:a16="http://schemas.microsoft.com/office/drawing/2014/main" id="{48F1BDC0-5ECE-5CF1-B109-261E70393B3D}"/>
              </a:ext>
            </a:extLst>
          </p:cNvPr>
          <p:cNvSpPr>
            <a:spLocks noGrp="1" noRot="1" noChangeAspect="1"/>
          </p:cNvSpPr>
          <p:nvPr>
            <p:ph type="sldImg"/>
          </p:nvPr>
        </p:nvSpPr>
        <p:spPr/>
      </p:sp>
    </p:spTree>
    <p:extLst>
      <p:ext uri="{BB962C8B-B14F-4D97-AF65-F5344CB8AC3E}">
        <p14:creationId xmlns:p14="http://schemas.microsoft.com/office/powerpoint/2010/main" val="2735003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HLA-matched sibling donor transplant for myelodysplastic syndrome between 2014 and 2023, the 5-year probabilities (95%CI) of survival following transplant according to disease status are:</a:t>
            </a:r>
          </a:p>
          <a:p>
            <a:r>
              <a:rPr lang="ja-JP" altLang="en-US" dirty="0"/>
              <a:t>・</a:t>
            </a:r>
            <a:r>
              <a:rPr lang="en-US" altLang="ja-JP" dirty="0"/>
              <a:t>Standard risk group	(N=175)	61% (53-69%) </a:t>
            </a:r>
          </a:p>
          <a:p>
            <a:r>
              <a:rPr lang="ja-JP" altLang="en-US" dirty="0"/>
              <a:t>・</a:t>
            </a:r>
            <a:r>
              <a:rPr lang="en-US" altLang="ja-JP" dirty="0"/>
              <a:t>Advanced risk group	(N=320)	48% (41-54%) </a:t>
            </a:r>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a:t>
            </a:r>
            <a:endParaRPr lang="ja-JP" altLang="ja-JP" dirty="0"/>
          </a:p>
          <a:p>
            <a:r>
              <a:rPr lang="en-US" altLang="ja-JP" dirty="0"/>
              <a:t> WHO 2017 classification : MDS with single lineage dysplasia</a:t>
            </a:r>
            <a:r>
              <a:rPr lang="ja-JP" altLang="ja-JP" dirty="0"/>
              <a:t>／</a:t>
            </a:r>
            <a:r>
              <a:rPr lang="en-US" altLang="ja-JP" dirty="0"/>
              <a:t>MDS-RS and single lineage dysplasia</a:t>
            </a:r>
            <a:r>
              <a:rPr lang="ja-JP" altLang="ja-JP" dirty="0"/>
              <a:t>／</a:t>
            </a:r>
            <a:r>
              <a:rPr lang="en-US" altLang="ja-JP" dirty="0"/>
              <a:t>MDS-RS and multilineage dysplasia</a:t>
            </a:r>
            <a:r>
              <a:rPr lang="ja-JP" altLang="ja-JP" dirty="0"/>
              <a:t>／</a:t>
            </a:r>
            <a:r>
              <a:rPr lang="en-US" altLang="ja-JP" dirty="0"/>
              <a:t>MDS with multilineage dysplasia</a:t>
            </a:r>
            <a:r>
              <a:rPr lang="ja-JP" altLang="ja-JP" dirty="0"/>
              <a:t>／</a:t>
            </a:r>
            <a:r>
              <a:rPr lang="en-US" altLang="ja-JP" dirty="0"/>
              <a:t>MDS with isolated del (5q) </a:t>
            </a:r>
            <a:r>
              <a:rPr lang="ja-JP" altLang="ja-JP" dirty="0"/>
              <a:t>／</a:t>
            </a:r>
            <a:r>
              <a:rPr lang="en-US" altLang="ja-JP" dirty="0"/>
              <a:t>MDS, unclassifiable</a:t>
            </a:r>
            <a:r>
              <a:rPr lang="ja-JP" altLang="ja-JP" dirty="0"/>
              <a:t>／</a:t>
            </a:r>
            <a:r>
              <a:rPr lang="en-US" altLang="ja-JP" dirty="0"/>
              <a:t>Refractory cytopenia of childhood (provisional entity) </a:t>
            </a:r>
            <a:endParaRPr lang="ja-JP" altLang="ja-JP" dirty="0"/>
          </a:p>
          <a:p>
            <a:r>
              <a:rPr lang="en-US" altLang="ja-JP" dirty="0"/>
              <a:t>WHO old classification, FAB classification</a:t>
            </a:r>
            <a:r>
              <a:rPr lang="ja-JP" altLang="ja-JP" dirty="0"/>
              <a:t>：</a:t>
            </a:r>
            <a:r>
              <a:rPr lang="en-US" altLang="ja-JP" dirty="0"/>
              <a:t>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a:t>
            </a:r>
            <a:r>
              <a:rPr lang="en-US" altLang="ja-JP" dirty="0"/>
              <a:t>Advanced Risk Group</a:t>
            </a:r>
            <a:endParaRPr lang="ja-JP" altLang="ja-JP" dirty="0"/>
          </a:p>
          <a:p>
            <a:r>
              <a:rPr lang="en-US" altLang="ja-JP" dirty="0"/>
              <a:t> WHO 2017 classification : MDS with excess blasts-1 (MDS-EB-1) </a:t>
            </a:r>
            <a:r>
              <a:rPr lang="ja-JP" altLang="ja-JP" dirty="0"/>
              <a:t>／</a:t>
            </a:r>
            <a:r>
              <a:rPr lang="en-US" altLang="ja-JP" dirty="0"/>
              <a:t>MDS with excess blasts-2 (MDS-EB-2) </a:t>
            </a:r>
            <a:endParaRPr lang="ja-JP" altLang="ja-JP" dirty="0"/>
          </a:p>
          <a:p>
            <a:r>
              <a:rPr lang="en-US" altLang="ja-JP" dirty="0"/>
              <a:t> WHO old classification, FAB classification : RAEB</a:t>
            </a:r>
            <a:r>
              <a:rPr lang="ja-JP" altLang="ja-JP" dirty="0"/>
              <a:t>／</a:t>
            </a:r>
            <a:r>
              <a:rPr lang="en-US" altLang="ja-JP" dirty="0" err="1"/>
              <a:t>RAEBt</a:t>
            </a:r>
            <a:r>
              <a:rPr lang="ja-JP" altLang="ja-JP" dirty="0"/>
              <a:t>／</a:t>
            </a:r>
            <a:r>
              <a:rPr lang="en-US" altLang="ja-JP" dirty="0"/>
              <a:t>RAEB-1</a:t>
            </a:r>
            <a:r>
              <a:rPr lang="ja-JP" altLang="ja-JP" dirty="0"/>
              <a:t>／</a:t>
            </a:r>
            <a:r>
              <a:rPr lang="en-US" altLang="ja-JP" dirty="0"/>
              <a:t>RAEB-2</a:t>
            </a:r>
            <a:endParaRPr lang="ja-JP" altLang="ja-JP" dirty="0"/>
          </a:p>
          <a:p>
            <a:r>
              <a:rPr lang="ja-JP" altLang="ja-JP" dirty="0"/>
              <a:t>―――――――――――――――――――――――</a:t>
            </a:r>
            <a:endParaRPr lang="en-US" altLang="ja-JP" dirty="0"/>
          </a:p>
        </p:txBody>
      </p:sp>
      <p:sp>
        <p:nvSpPr>
          <p:cNvPr id="2" name="スライド番号プレースホルダー 1">
            <a:extLst>
              <a:ext uri="{FF2B5EF4-FFF2-40B4-BE49-F238E27FC236}">
                <a16:creationId xmlns:a16="http://schemas.microsoft.com/office/drawing/2014/main" id="{9C435480-E604-1D70-A145-C5DE88D489DE}"/>
              </a:ext>
            </a:extLst>
          </p:cNvPr>
          <p:cNvSpPr>
            <a:spLocks noGrp="1"/>
          </p:cNvSpPr>
          <p:nvPr>
            <p:ph type="sldNum" sz="quarter" idx="5"/>
          </p:nvPr>
        </p:nvSpPr>
        <p:spPr/>
        <p:txBody>
          <a:bodyPr/>
          <a:lstStyle/>
          <a:p>
            <a:fld id="{80C736B6-7E3E-4D0D-AA13-4A618FE8F5D4}" type="slidenum">
              <a:rPr lang="ja-JP" altLang="en-US" smtClean="0"/>
              <a:pPr/>
              <a:t>74</a:t>
            </a:fld>
            <a:endParaRPr lang="ja-JP" altLang="en-US"/>
          </a:p>
        </p:txBody>
      </p:sp>
      <p:sp>
        <p:nvSpPr>
          <p:cNvPr id="6" name="スライド イメージ プレースホルダー 5">
            <a:extLst>
              <a:ext uri="{FF2B5EF4-FFF2-40B4-BE49-F238E27FC236}">
                <a16:creationId xmlns:a16="http://schemas.microsoft.com/office/drawing/2014/main" id="{220BAEF5-5086-E2A6-5484-DAEFCDFCB8F0}"/>
              </a:ext>
            </a:extLst>
          </p:cNvPr>
          <p:cNvSpPr>
            <a:spLocks noGrp="1" noRot="1" noChangeAspect="1"/>
          </p:cNvSpPr>
          <p:nvPr>
            <p:ph type="sldImg"/>
          </p:nvPr>
        </p:nvSpPr>
        <p:spPr/>
      </p:sp>
    </p:spTree>
    <p:extLst>
      <p:ext uri="{BB962C8B-B14F-4D97-AF65-F5344CB8AC3E}">
        <p14:creationId xmlns:p14="http://schemas.microsoft.com/office/powerpoint/2010/main" val="7973524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bone marrow transplant from unrelated donors for myelodysplastic syndrome between 2014 and 2023, the 5-year probabilities (95%CI) of survival following transplant according to disease status are:</a:t>
            </a:r>
          </a:p>
          <a:p>
            <a:r>
              <a:rPr lang="ja-JP" altLang="en-US" dirty="0"/>
              <a:t>・</a:t>
            </a:r>
            <a:r>
              <a:rPr lang="en-US" altLang="ja-JP" dirty="0"/>
              <a:t>Standard risk group	(N=74)	90%</a:t>
            </a:r>
            <a:r>
              <a:rPr lang="ja-JP" altLang="en-US" dirty="0"/>
              <a:t>　</a:t>
            </a:r>
            <a:r>
              <a:rPr lang="en-US" altLang="ja-JP" dirty="0"/>
              <a:t>(79-96%) </a:t>
            </a:r>
          </a:p>
          <a:p>
            <a:r>
              <a:rPr lang="ja-JP" altLang="en-US" dirty="0"/>
              <a:t>・</a:t>
            </a:r>
            <a:r>
              <a:rPr lang="en-US" altLang="ja-JP" dirty="0"/>
              <a:t>Advanced risk group	(N=30)	69% </a:t>
            </a:r>
            <a:r>
              <a:rPr lang="ja-JP" altLang="en-US" dirty="0"/>
              <a:t>　</a:t>
            </a:r>
            <a:r>
              <a:rPr lang="en-US" altLang="ja-JP" dirty="0"/>
              <a:t>(45-84%)</a:t>
            </a:r>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a:t>
            </a:r>
            <a:endParaRPr lang="ja-JP" altLang="ja-JP" dirty="0"/>
          </a:p>
          <a:p>
            <a:r>
              <a:rPr lang="en-US" altLang="ja-JP" dirty="0"/>
              <a:t> WHO 2017 classification : MDS with single lineage dysplasia</a:t>
            </a:r>
            <a:r>
              <a:rPr lang="ja-JP" altLang="ja-JP" dirty="0"/>
              <a:t>／</a:t>
            </a:r>
            <a:r>
              <a:rPr lang="en-US" altLang="ja-JP" dirty="0"/>
              <a:t>MDS-RS and single lineage dysplasia</a:t>
            </a:r>
            <a:r>
              <a:rPr lang="ja-JP" altLang="ja-JP" dirty="0"/>
              <a:t>／</a:t>
            </a:r>
            <a:r>
              <a:rPr lang="en-US" altLang="ja-JP" dirty="0"/>
              <a:t>MDS-RS and multilineage dysplasia</a:t>
            </a:r>
            <a:r>
              <a:rPr lang="ja-JP" altLang="ja-JP" dirty="0"/>
              <a:t>／</a:t>
            </a:r>
            <a:r>
              <a:rPr lang="en-US" altLang="ja-JP" dirty="0"/>
              <a:t>MDS with multilineage dysplasia</a:t>
            </a:r>
            <a:r>
              <a:rPr lang="ja-JP" altLang="ja-JP" dirty="0"/>
              <a:t>／</a:t>
            </a:r>
            <a:r>
              <a:rPr lang="en-US" altLang="ja-JP" dirty="0"/>
              <a:t>MDS with isolated del (5q) </a:t>
            </a:r>
            <a:r>
              <a:rPr lang="ja-JP" altLang="ja-JP" dirty="0"/>
              <a:t>／</a:t>
            </a:r>
            <a:r>
              <a:rPr lang="en-US" altLang="ja-JP" dirty="0"/>
              <a:t>MDS, unclassifiable</a:t>
            </a:r>
            <a:r>
              <a:rPr lang="ja-JP" altLang="ja-JP" dirty="0"/>
              <a:t>／</a:t>
            </a:r>
            <a:r>
              <a:rPr lang="en-US" altLang="ja-JP" dirty="0"/>
              <a:t>Refractory cytopenia of childhood (provisional entity) </a:t>
            </a:r>
            <a:endParaRPr lang="ja-JP" altLang="ja-JP" dirty="0"/>
          </a:p>
          <a:p>
            <a:r>
              <a:rPr lang="en-US" altLang="ja-JP" dirty="0"/>
              <a:t>WHO old classification, FAB classification</a:t>
            </a:r>
            <a:r>
              <a:rPr lang="ja-JP" altLang="ja-JP" dirty="0"/>
              <a:t>：</a:t>
            </a:r>
            <a:r>
              <a:rPr lang="en-US" altLang="ja-JP" dirty="0"/>
              <a:t>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a:t>
            </a:r>
            <a:r>
              <a:rPr lang="en-US" altLang="ja-JP" dirty="0"/>
              <a:t>Advanced Risk Group</a:t>
            </a:r>
            <a:endParaRPr lang="ja-JP" altLang="ja-JP" dirty="0"/>
          </a:p>
          <a:p>
            <a:r>
              <a:rPr lang="en-US" altLang="ja-JP" dirty="0"/>
              <a:t> WHO 2017 classification : MDS with excess blasts-1 (MDS-EB-1) </a:t>
            </a:r>
            <a:r>
              <a:rPr lang="ja-JP" altLang="ja-JP" dirty="0"/>
              <a:t>／</a:t>
            </a:r>
            <a:r>
              <a:rPr lang="en-US" altLang="ja-JP" dirty="0"/>
              <a:t>MDS with excess blasts-2 (MDS-EB-2) </a:t>
            </a:r>
            <a:endParaRPr lang="ja-JP" altLang="ja-JP" dirty="0"/>
          </a:p>
          <a:p>
            <a:r>
              <a:rPr lang="en-US" altLang="ja-JP" dirty="0"/>
              <a:t> WHO old classification, FAB classification : RAEB</a:t>
            </a:r>
            <a:r>
              <a:rPr lang="ja-JP" altLang="ja-JP" dirty="0"/>
              <a:t>／</a:t>
            </a:r>
            <a:r>
              <a:rPr lang="en-US" altLang="ja-JP" dirty="0" err="1"/>
              <a:t>RAEBt</a:t>
            </a:r>
            <a:r>
              <a:rPr lang="ja-JP" altLang="ja-JP" dirty="0"/>
              <a:t>／</a:t>
            </a:r>
            <a:r>
              <a:rPr lang="en-US" altLang="ja-JP" dirty="0"/>
              <a:t>RAEB-1</a:t>
            </a:r>
            <a:r>
              <a:rPr lang="ja-JP" altLang="ja-JP" dirty="0"/>
              <a:t>／</a:t>
            </a:r>
            <a:r>
              <a:rPr lang="en-US" altLang="ja-JP" dirty="0"/>
              <a:t>RAEB-2</a:t>
            </a:r>
            <a:endParaRPr lang="ja-JP" altLang="ja-JP" dirty="0"/>
          </a:p>
          <a:p>
            <a:r>
              <a:rPr lang="ja-JP" altLang="ja-JP" dirty="0"/>
              <a:t>―――――――――――――――――――――――</a:t>
            </a:r>
            <a:endParaRPr lang="en-US" altLang="ja-JP" dirty="0"/>
          </a:p>
        </p:txBody>
      </p:sp>
      <p:sp>
        <p:nvSpPr>
          <p:cNvPr id="2" name="スライド番号プレースホルダー 1">
            <a:extLst>
              <a:ext uri="{FF2B5EF4-FFF2-40B4-BE49-F238E27FC236}">
                <a16:creationId xmlns:a16="http://schemas.microsoft.com/office/drawing/2014/main" id="{13612560-04CE-7E58-ABD5-846A6EF62CF2}"/>
              </a:ext>
            </a:extLst>
          </p:cNvPr>
          <p:cNvSpPr>
            <a:spLocks noGrp="1"/>
          </p:cNvSpPr>
          <p:nvPr>
            <p:ph type="sldNum" sz="quarter" idx="5"/>
          </p:nvPr>
        </p:nvSpPr>
        <p:spPr/>
        <p:txBody>
          <a:bodyPr/>
          <a:lstStyle/>
          <a:p>
            <a:fld id="{80C736B6-7E3E-4D0D-AA13-4A618FE8F5D4}" type="slidenum">
              <a:rPr lang="ja-JP" altLang="en-US" smtClean="0"/>
              <a:pPr/>
              <a:t>75</a:t>
            </a:fld>
            <a:endParaRPr lang="ja-JP" altLang="en-US"/>
          </a:p>
        </p:txBody>
      </p:sp>
      <p:sp>
        <p:nvSpPr>
          <p:cNvPr id="7" name="スライド イメージ プレースホルダー 6">
            <a:extLst>
              <a:ext uri="{FF2B5EF4-FFF2-40B4-BE49-F238E27FC236}">
                <a16:creationId xmlns:a16="http://schemas.microsoft.com/office/drawing/2014/main" id="{C42B92A2-8203-A6D3-58F8-F625D5BA48A5}"/>
              </a:ext>
            </a:extLst>
          </p:cNvPr>
          <p:cNvSpPr>
            <a:spLocks noGrp="1" noRot="1" noChangeAspect="1"/>
          </p:cNvSpPr>
          <p:nvPr>
            <p:ph type="sldImg"/>
          </p:nvPr>
        </p:nvSpPr>
        <p:spPr/>
      </p:sp>
    </p:spTree>
    <p:extLst>
      <p:ext uri="{BB962C8B-B14F-4D97-AF65-F5344CB8AC3E}">
        <p14:creationId xmlns:p14="http://schemas.microsoft.com/office/powerpoint/2010/main" val="3854377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bone marrow transplant from unrelated donors for myelodysplastic syndrome between 2014 and 2023, the 5-year probabilities (95%CI) of survival following transplant according to disease status are:</a:t>
            </a:r>
          </a:p>
          <a:p>
            <a:r>
              <a:rPr lang="ja-JP" altLang="en-US" dirty="0"/>
              <a:t>・</a:t>
            </a:r>
            <a:r>
              <a:rPr lang="en-US" altLang="ja-JP" dirty="0"/>
              <a:t>Standard risk group	(N=514)	51% (46-56%) </a:t>
            </a:r>
          </a:p>
          <a:p>
            <a:r>
              <a:rPr lang="ja-JP" altLang="en-US" dirty="0"/>
              <a:t>・</a:t>
            </a:r>
            <a:r>
              <a:rPr lang="en-US" altLang="ja-JP" dirty="0"/>
              <a:t>Advanced risk group	(N=913)	44% (40-47%)</a:t>
            </a:r>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a:t>
            </a:r>
            <a:endParaRPr lang="ja-JP" altLang="ja-JP" dirty="0"/>
          </a:p>
          <a:p>
            <a:r>
              <a:rPr lang="en-US" altLang="ja-JP" dirty="0"/>
              <a:t> WHO 2017 classification : MDS with single lineage dysplasia</a:t>
            </a:r>
            <a:r>
              <a:rPr lang="ja-JP" altLang="ja-JP" dirty="0"/>
              <a:t>／</a:t>
            </a:r>
            <a:r>
              <a:rPr lang="en-US" altLang="ja-JP" dirty="0"/>
              <a:t>MDS-RS and single lineage dysplasia</a:t>
            </a:r>
            <a:r>
              <a:rPr lang="ja-JP" altLang="ja-JP" dirty="0"/>
              <a:t>／</a:t>
            </a:r>
            <a:r>
              <a:rPr lang="en-US" altLang="ja-JP" dirty="0"/>
              <a:t>MDS-RS and multilineage dysplasia</a:t>
            </a:r>
            <a:r>
              <a:rPr lang="ja-JP" altLang="ja-JP" dirty="0"/>
              <a:t>／</a:t>
            </a:r>
            <a:r>
              <a:rPr lang="en-US" altLang="ja-JP" dirty="0"/>
              <a:t>MDS with multilineage dysplasia</a:t>
            </a:r>
            <a:r>
              <a:rPr lang="ja-JP" altLang="ja-JP" dirty="0"/>
              <a:t>／</a:t>
            </a:r>
            <a:r>
              <a:rPr lang="en-US" altLang="ja-JP" dirty="0"/>
              <a:t>MDS with isolated del (5q) </a:t>
            </a:r>
            <a:r>
              <a:rPr lang="ja-JP" altLang="ja-JP" dirty="0"/>
              <a:t>／</a:t>
            </a:r>
            <a:r>
              <a:rPr lang="en-US" altLang="ja-JP" dirty="0"/>
              <a:t>MDS, unclassifiable</a:t>
            </a:r>
            <a:r>
              <a:rPr lang="ja-JP" altLang="ja-JP" dirty="0"/>
              <a:t>／</a:t>
            </a:r>
            <a:r>
              <a:rPr lang="en-US" altLang="ja-JP" dirty="0"/>
              <a:t>Refractory cytopenia of childhood (provisional entity) </a:t>
            </a:r>
            <a:endParaRPr lang="ja-JP" altLang="ja-JP" dirty="0"/>
          </a:p>
          <a:p>
            <a:r>
              <a:rPr lang="en-US" altLang="ja-JP" dirty="0"/>
              <a:t>WHO old classification, FAB classification</a:t>
            </a:r>
            <a:r>
              <a:rPr lang="ja-JP" altLang="ja-JP" dirty="0"/>
              <a:t>：</a:t>
            </a:r>
            <a:r>
              <a:rPr lang="en-US" altLang="ja-JP" dirty="0"/>
              <a:t>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a:t>
            </a:r>
            <a:r>
              <a:rPr lang="en-US" altLang="ja-JP" dirty="0"/>
              <a:t>Advanced Risk Group</a:t>
            </a:r>
            <a:endParaRPr lang="ja-JP" altLang="ja-JP" dirty="0"/>
          </a:p>
          <a:p>
            <a:r>
              <a:rPr lang="en-US" altLang="ja-JP" dirty="0"/>
              <a:t> WHO 2017 classification : MDS with excess blasts-1 (MDS-EB-1) </a:t>
            </a:r>
            <a:r>
              <a:rPr lang="ja-JP" altLang="ja-JP" dirty="0"/>
              <a:t>／</a:t>
            </a:r>
            <a:r>
              <a:rPr lang="en-US" altLang="ja-JP" dirty="0"/>
              <a:t>MDS with excess blasts-2 (MDS-EB-2) </a:t>
            </a:r>
            <a:endParaRPr lang="ja-JP" altLang="ja-JP" dirty="0"/>
          </a:p>
          <a:p>
            <a:r>
              <a:rPr lang="en-US" altLang="ja-JP" dirty="0"/>
              <a:t> WHO old classification, FAB classification : RAEB</a:t>
            </a:r>
            <a:r>
              <a:rPr lang="ja-JP" altLang="ja-JP" dirty="0"/>
              <a:t>／</a:t>
            </a:r>
            <a:r>
              <a:rPr lang="en-US" altLang="ja-JP" dirty="0" err="1"/>
              <a:t>RAEBt</a:t>
            </a:r>
            <a:r>
              <a:rPr lang="ja-JP" altLang="ja-JP" dirty="0"/>
              <a:t>／</a:t>
            </a:r>
            <a:r>
              <a:rPr lang="en-US" altLang="ja-JP" dirty="0"/>
              <a:t>RAEB-1</a:t>
            </a:r>
            <a:r>
              <a:rPr lang="ja-JP" altLang="ja-JP" dirty="0"/>
              <a:t>／</a:t>
            </a:r>
            <a:r>
              <a:rPr lang="en-US" altLang="ja-JP" dirty="0"/>
              <a:t>RAEB-2</a:t>
            </a:r>
            <a:endParaRPr lang="ja-JP" altLang="ja-JP" dirty="0"/>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E1E2C5CE-A6E7-A79D-FB07-4A1DB1A070F4}"/>
              </a:ext>
            </a:extLst>
          </p:cNvPr>
          <p:cNvSpPr>
            <a:spLocks noGrp="1"/>
          </p:cNvSpPr>
          <p:nvPr>
            <p:ph type="sldNum" sz="quarter" idx="5"/>
          </p:nvPr>
        </p:nvSpPr>
        <p:spPr/>
        <p:txBody>
          <a:bodyPr/>
          <a:lstStyle/>
          <a:p>
            <a:fld id="{80C736B6-7E3E-4D0D-AA13-4A618FE8F5D4}" type="slidenum">
              <a:rPr lang="ja-JP" altLang="en-US" smtClean="0"/>
              <a:pPr/>
              <a:t>76</a:t>
            </a:fld>
            <a:endParaRPr lang="ja-JP" altLang="en-US"/>
          </a:p>
        </p:txBody>
      </p:sp>
      <p:sp>
        <p:nvSpPr>
          <p:cNvPr id="7" name="スライド イメージ プレースホルダー 6">
            <a:extLst>
              <a:ext uri="{FF2B5EF4-FFF2-40B4-BE49-F238E27FC236}">
                <a16:creationId xmlns:a16="http://schemas.microsoft.com/office/drawing/2014/main" id="{B79624FA-C718-E1E8-1AB5-F1D83A98C16A}"/>
              </a:ext>
            </a:extLst>
          </p:cNvPr>
          <p:cNvSpPr>
            <a:spLocks noGrp="1" noRot="1" noChangeAspect="1"/>
          </p:cNvSpPr>
          <p:nvPr>
            <p:ph type="sldImg"/>
          </p:nvPr>
        </p:nvSpPr>
        <p:spPr/>
      </p:sp>
    </p:spTree>
    <p:extLst>
      <p:ext uri="{BB962C8B-B14F-4D97-AF65-F5344CB8AC3E}">
        <p14:creationId xmlns:p14="http://schemas.microsoft.com/office/powerpoint/2010/main" val="8853100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cord blood transplant from unrelated donors for myelodysplastic syndrome between 2014 and 2023, the 5-year probabilities (95%CI) of survival following transplant according to disease status are:</a:t>
            </a:r>
          </a:p>
          <a:p>
            <a:r>
              <a:rPr lang="ja-JP" altLang="en-US" dirty="0"/>
              <a:t>・</a:t>
            </a:r>
            <a:r>
              <a:rPr lang="en-US" altLang="ja-JP" dirty="0"/>
              <a:t>Standard risk group	(N=14)	83%</a:t>
            </a:r>
            <a:r>
              <a:rPr lang="ja-JP" altLang="en-US" dirty="0"/>
              <a:t> </a:t>
            </a:r>
            <a:r>
              <a:rPr lang="en-US" altLang="ja-JP" dirty="0"/>
              <a:t>(47-96%) </a:t>
            </a:r>
          </a:p>
          <a:p>
            <a:r>
              <a:rPr lang="ja-JP" altLang="en-US" dirty="0"/>
              <a:t>・</a:t>
            </a:r>
            <a:r>
              <a:rPr lang="en-US" altLang="ja-JP" dirty="0"/>
              <a:t>Advanced risk group	(N=21)	77% (50-91%)</a:t>
            </a:r>
          </a:p>
          <a:p>
            <a:endParaRPr lang="en-US" altLang="ja-JP" dirty="0"/>
          </a:p>
          <a:p>
            <a:r>
              <a:rPr lang="en-US" altLang="ja-JP" dirty="0"/>
              <a:t> </a:t>
            </a:r>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a:t>
            </a:r>
            <a:endParaRPr lang="ja-JP" altLang="ja-JP" dirty="0"/>
          </a:p>
          <a:p>
            <a:r>
              <a:rPr lang="en-US" altLang="ja-JP" dirty="0"/>
              <a:t> WHO 2017 classification : MDS with single lineage dysplasia</a:t>
            </a:r>
            <a:r>
              <a:rPr lang="ja-JP" altLang="ja-JP" dirty="0"/>
              <a:t>／</a:t>
            </a:r>
            <a:r>
              <a:rPr lang="en-US" altLang="ja-JP" dirty="0"/>
              <a:t>MDS-RS and single lineage dysplasia</a:t>
            </a:r>
            <a:r>
              <a:rPr lang="ja-JP" altLang="ja-JP" dirty="0"/>
              <a:t>／</a:t>
            </a:r>
            <a:r>
              <a:rPr lang="en-US" altLang="ja-JP" dirty="0"/>
              <a:t>MDS-RS and multilineage dysplasia</a:t>
            </a:r>
            <a:r>
              <a:rPr lang="ja-JP" altLang="ja-JP" dirty="0"/>
              <a:t>／</a:t>
            </a:r>
            <a:r>
              <a:rPr lang="en-US" altLang="ja-JP" dirty="0"/>
              <a:t>MDS with multilineage dysplasia</a:t>
            </a:r>
            <a:r>
              <a:rPr lang="ja-JP" altLang="ja-JP" dirty="0"/>
              <a:t>／</a:t>
            </a:r>
            <a:r>
              <a:rPr lang="en-US" altLang="ja-JP" dirty="0"/>
              <a:t>MDS with isolated del (5q) </a:t>
            </a:r>
            <a:r>
              <a:rPr lang="ja-JP" altLang="ja-JP" dirty="0"/>
              <a:t>／</a:t>
            </a:r>
            <a:r>
              <a:rPr lang="en-US" altLang="ja-JP" dirty="0"/>
              <a:t>MDS, unclassifiable</a:t>
            </a:r>
            <a:r>
              <a:rPr lang="ja-JP" altLang="ja-JP" dirty="0"/>
              <a:t>／</a:t>
            </a:r>
            <a:r>
              <a:rPr lang="en-US" altLang="ja-JP" dirty="0"/>
              <a:t>Refractory cytopenia of childhood (provisional entity) </a:t>
            </a:r>
            <a:endParaRPr lang="ja-JP" altLang="ja-JP" dirty="0"/>
          </a:p>
          <a:p>
            <a:r>
              <a:rPr lang="en-US" altLang="ja-JP" dirty="0"/>
              <a:t>WHO old classification, FAB classification</a:t>
            </a:r>
            <a:r>
              <a:rPr lang="ja-JP" altLang="ja-JP" dirty="0"/>
              <a:t>：</a:t>
            </a:r>
            <a:r>
              <a:rPr lang="en-US" altLang="ja-JP" dirty="0"/>
              <a:t>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a:t>
            </a:r>
            <a:r>
              <a:rPr lang="en-US" altLang="ja-JP" dirty="0"/>
              <a:t>Advanced Risk Group</a:t>
            </a:r>
            <a:endParaRPr lang="ja-JP" altLang="ja-JP" dirty="0"/>
          </a:p>
          <a:p>
            <a:r>
              <a:rPr lang="en-US" altLang="ja-JP" dirty="0"/>
              <a:t> WHO 2017 classification : MDS with excess blasts-1 (MDS-EB-1) </a:t>
            </a:r>
            <a:r>
              <a:rPr lang="ja-JP" altLang="ja-JP" dirty="0"/>
              <a:t>／</a:t>
            </a:r>
            <a:r>
              <a:rPr lang="en-US" altLang="ja-JP" dirty="0"/>
              <a:t>MDS with excess blasts-2 (MDS-EB-2) </a:t>
            </a:r>
            <a:endParaRPr lang="ja-JP" altLang="ja-JP" dirty="0"/>
          </a:p>
          <a:p>
            <a:r>
              <a:rPr lang="en-US" altLang="ja-JP" dirty="0"/>
              <a:t> WHO old classification, FAB classification : RAEB</a:t>
            </a:r>
            <a:r>
              <a:rPr lang="ja-JP" altLang="ja-JP" dirty="0"/>
              <a:t>／</a:t>
            </a:r>
            <a:r>
              <a:rPr lang="en-US" altLang="ja-JP" dirty="0" err="1"/>
              <a:t>RAEBt</a:t>
            </a:r>
            <a:r>
              <a:rPr lang="ja-JP" altLang="ja-JP" dirty="0"/>
              <a:t>／</a:t>
            </a:r>
            <a:r>
              <a:rPr lang="en-US" altLang="ja-JP" dirty="0"/>
              <a:t>RAEB-1</a:t>
            </a:r>
            <a:r>
              <a:rPr lang="ja-JP" altLang="ja-JP" dirty="0"/>
              <a:t>／</a:t>
            </a:r>
            <a:r>
              <a:rPr lang="en-US" altLang="ja-JP" dirty="0"/>
              <a:t>RAEB-2</a:t>
            </a:r>
            <a:endParaRPr lang="ja-JP" altLang="ja-JP" dirty="0"/>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42F82F4A-7197-F313-D1AF-11E5803BD3C9}"/>
              </a:ext>
            </a:extLst>
          </p:cNvPr>
          <p:cNvSpPr>
            <a:spLocks noGrp="1"/>
          </p:cNvSpPr>
          <p:nvPr>
            <p:ph type="sldNum" sz="quarter" idx="5"/>
          </p:nvPr>
        </p:nvSpPr>
        <p:spPr/>
        <p:txBody>
          <a:bodyPr/>
          <a:lstStyle/>
          <a:p>
            <a:fld id="{80C736B6-7E3E-4D0D-AA13-4A618FE8F5D4}" type="slidenum">
              <a:rPr lang="ja-JP" altLang="en-US" smtClean="0"/>
              <a:pPr/>
              <a:t>77</a:t>
            </a:fld>
            <a:endParaRPr lang="ja-JP" altLang="en-US"/>
          </a:p>
        </p:txBody>
      </p:sp>
      <p:sp>
        <p:nvSpPr>
          <p:cNvPr id="7" name="スライド イメージ プレースホルダー 6">
            <a:extLst>
              <a:ext uri="{FF2B5EF4-FFF2-40B4-BE49-F238E27FC236}">
                <a16:creationId xmlns:a16="http://schemas.microsoft.com/office/drawing/2014/main" id="{3F252BE0-1D14-9DAF-0B2F-41C015200BA0}"/>
              </a:ext>
            </a:extLst>
          </p:cNvPr>
          <p:cNvSpPr>
            <a:spLocks noGrp="1" noRot="1" noChangeAspect="1"/>
          </p:cNvSpPr>
          <p:nvPr>
            <p:ph type="sldImg"/>
          </p:nvPr>
        </p:nvSpPr>
        <p:spPr/>
      </p:sp>
    </p:spTree>
    <p:extLst>
      <p:ext uri="{BB962C8B-B14F-4D97-AF65-F5344CB8AC3E}">
        <p14:creationId xmlns:p14="http://schemas.microsoft.com/office/powerpoint/2010/main" val="32822756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cord blood transplant from unrelated donors for myelodysplastic syndrome between 2014 and 2023, the 5-year probabilities (95%CI) of survival following transplant according to disease status are:</a:t>
            </a:r>
          </a:p>
          <a:p>
            <a:r>
              <a:rPr lang="ja-JP" altLang="en-US" dirty="0"/>
              <a:t>・</a:t>
            </a:r>
            <a:r>
              <a:rPr lang="en-US" altLang="ja-JP" dirty="0"/>
              <a:t>Standard risk group	(N=370)	50% (45-56%) </a:t>
            </a:r>
          </a:p>
          <a:p>
            <a:r>
              <a:rPr lang="ja-JP" altLang="en-US" dirty="0"/>
              <a:t>・</a:t>
            </a:r>
            <a:r>
              <a:rPr lang="en-US" altLang="ja-JP" dirty="0"/>
              <a:t>Advanced risk group	(N=838)	42% (38-46%)</a:t>
            </a:r>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a:t>
            </a:r>
            <a:endParaRPr lang="ja-JP" altLang="ja-JP" dirty="0"/>
          </a:p>
          <a:p>
            <a:r>
              <a:rPr lang="en-US" altLang="ja-JP" dirty="0"/>
              <a:t> WHO 2017 classification : MDS with single lineage dysplasia</a:t>
            </a:r>
            <a:r>
              <a:rPr lang="ja-JP" altLang="ja-JP" dirty="0"/>
              <a:t>／</a:t>
            </a:r>
            <a:r>
              <a:rPr lang="en-US" altLang="ja-JP" dirty="0"/>
              <a:t>MDS-RS and single lineage dysplasia</a:t>
            </a:r>
            <a:r>
              <a:rPr lang="ja-JP" altLang="ja-JP" dirty="0"/>
              <a:t>／</a:t>
            </a:r>
            <a:r>
              <a:rPr lang="en-US" altLang="ja-JP" dirty="0"/>
              <a:t>MDS-RS and multilineage dysplasia</a:t>
            </a:r>
            <a:r>
              <a:rPr lang="ja-JP" altLang="ja-JP" dirty="0"/>
              <a:t>／</a:t>
            </a:r>
            <a:r>
              <a:rPr lang="en-US" altLang="ja-JP" dirty="0"/>
              <a:t>MDS with multilineage dysplasia</a:t>
            </a:r>
            <a:r>
              <a:rPr lang="ja-JP" altLang="ja-JP" dirty="0"/>
              <a:t>／</a:t>
            </a:r>
            <a:r>
              <a:rPr lang="en-US" altLang="ja-JP" dirty="0"/>
              <a:t>MDS with isolated del (5q) </a:t>
            </a:r>
            <a:r>
              <a:rPr lang="ja-JP" altLang="ja-JP" dirty="0"/>
              <a:t>／</a:t>
            </a:r>
            <a:r>
              <a:rPr lang="en-US" altLang="ja-JP" dirty="0"/>
              <a:t>MDS, unclassifiable</a:t>
            </a:r>
            <a:r>
              <a:rPr lang="ja-JP" altLang="ja-JP" dirty="0"/>
              <a:t>／</a:t>
            </a:r>
            <a:r>
              <a:rPr lang="en-US" altLang="ja-JP" dirty="0"/>
              <a:t>Refractory cytopenia of childhood (provisional entity) </a:t>
            </a:r>
            <a:endParaRPr lang="ja-JP" altLang="ja-JP" dirty="0"/>
          </a:p>
          <a:p>
            <a:r>
              <a:rPr lang="en-US" altLang="ja-JP" dirty="0"/>
              <a:t>WHO old classification, FAB classification</a:t>
            </a:r>
            <a:r>
              <a:rPr lang="ja-JP" altLang="ja-JP" dirty="0"/>
              <a:t>：</a:t>
            </a:r>
            <a:r>
              <a:rPr lang="en-US" altLang="ja-JP" dirty="0"/>
              <a:t>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a:t>
            </a:r>
            <a:r>
              <a:rPr lang="en-US" altLang="ja-JP" dirty="0"/>
              <a:t>Advanced Risk Group</a:t>
            </a:r>
            <a:endParaRPr lang="ja-JP" altLang="ja-JP" dirty="0"/>
          </a:p>
          <a:p>
            <a:r>
              <a:rPr lang="en-US" altLang="ja-JP" dirty="0"/>
              <a:t> WHO 2017 classification : MDS with excess blasts-1 (MDS-EB-1) </a:t>
            </a:r>
            <a:r>
              <a:rPr lang="ja-JP" altLang="ja-JP" dirty="0"/>
              <a:t>／</a:t>
            </a:r>
            <a:r>
              <a:rPr lang="en-US" altLang="ja-JP" dirty="0"/>
              <a:t>MDS with excess blasts-2 (MDS-EB-2) </a:t>
            </a:r>
            <a:endParaRPr lang="ja-JP" altLang="ja-JP" dirty="0"/>
          </a:p>
          <a:p>
            <a:r>
              <a:rPr lang="en-US" altLang="ja-JP" dirty="0"/>
              <a:t> WHO old classification, FAB classification : RAEB</a:t>
            </a:r>
            <a:r>
              <a:rPr lang="ja-JP" altLang="ja-JP" dirty="0"/>
              <a:t>／</a:t>
            </a:r>
            <a:r>
              <a:rPr lang="en-US" altLang="ja-JP" dirty="0" err="1"/>
              <a:t>RAEBt</a:t>
            </a:r>
            <a:r>
              <a:rPr lang="ja-JP" altLang="ja-JP" dirty="0"/>
              <a:t>／</a:t>
            </a:r>
            <a:r>
              <a:rPr lang="en-US" altLang="ja-JP" dirty="0"/>
              <a:t>RAEB-1</a:t>
            </a:r>
            <a:r>
              <a:rPr lang="ja-JP" altLang="ja-JP" dirty="0"/>
              <a:t>／</a:t>
            </a:r>
            <a:r>
              <a:rPr lang="en-US" altLang="ja-JP" dirty="0"/>
              <a:t>RAEB-2</a:t>
            </a:r>
            <a:endParaRPr lang="ja-JP" altLang="ja-JP" dirty="0"/>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E5147C77-3B19-DE54-59DE-98DC4421AB7A}"/>
              </a:ext>
            </a:extLst>
          </p:cNvPr>
          <p:cNvSpPr>
            <a:spLocks noGrp="1"/>
          </p:cNvSpPr>
          <p:nvPr>
            <p:ph type="sldNum" sz="quarter" idx="5"/>
          </p:nvPr>
        </p:nvSpPr>
        <p:spPr/>
        <p:txBody>
          <a:bodyPr/>
          <a:lstStyle/>
          <a:p>
            <a:fld id="{80C736B6-7E3E-4D0D-AA13-4A618FE8F5D4}" type="slidenum">
              <a:rPr lang="ja-JP" altLang="en-US" smtClean="0"/>
              <a:pPr/>
              <a:t>78</a:t>
            </a:fld>
            <a:endParaRPr lang="ja-JP" altLang="en-US"/>
          </a:p>
        </p:txBody>
      </p:sp>
      <p:sp>
        <p:nvSpPr>
          <p:cNvPr id="7" name="スライド イメージ プレースホルダー 6">
            <a:extLst>
              <a:ext uri="{FF2B5EF4-FFF2-40B4-BE49-F238E27FC236}">
                <a16:creationId xmlns:a16="http://schemas.microsoft.com/office/drawing/2014/main" id="{C20EDE93-33A5-10D8-5358-FB03955C45AB}"/>
              </a:ext>
            </a:extLst>
          </p:cNvPr>
          <p:cNvSpPr>
            <a:spLocks noGrp="1" noRot="1" noChangeAspect="1"/>
          </p:cNvSpPr>
          <p:nvPr>
            <p:ph type="sldImg"/>
          </p:nvPr>
        </p:nvSpPr>
        <p:spPr/>
      </p:sp>
    </p:spTree>
    <p:extLst>
      <p:ext uri="{BB962C8B-B14F-4D97-AF65-F5344CB8AC3E}">
        <p14:creationId xmlns:p14="http://schemas.microsoft.com/office/powerpoint/2010/main" val="13996134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who underwent allogeneic transplantation for non-Hodgkin lymphoma between 2014 and 2023, the 5-year probabilities (95%CI) of survival following transplant according by donor type and stem cell source are:</a:t>
            </a:r>
          </a:p>
          <a:p>
            <a:r>
              <a:rPr lang="ja-JP" altLang="en-US" dirty="0"/>
              <a:t>・</a:t>
            </a:r>
            <a:r>
              <a:rPr lang="en-US" altLang="ja-JP" dirty="0"/>
              <a:t>Bone marrow transplantation from related donors		(N=24)	73%</a:t>
            </a:r>
            <a:r>
              <a:rPr lang="ja-JP" altLang="en-US" dirty="0"/>
              <a:t>　</a:t>
            </a:r>
            <a:r>
              <a:rPr lang="en-US" altLang="ja-JP" dirty="0"/>
              <a:t>(49-87%) </a:t>
            </a:r>
          </a:p>
          <a:p>
            <a:r>
              <a:rPr lang="ja-JP" altLang="en-US" dirty="0"/>
              <a:t>・</a:t>
            </a:r>
            <a:r>
              <a:rPr lang="en-US" altLang="ja-JP" dirty="0"/>
              <a:t>Peripheral blood stem cell transplantation from related donors	(N=22)	42%</a:t>
            </a:r>
            <a:r>
              <a:rPr lang="ja-JP" altLang="en-US" dirty="0"/>
              <a:t>　</a:t>
            </a:r>
            <a:r>
              <a:rPr lang="en-US" altLang="ja-JP" dirty="0"/>
              <a:t>(21-62%) </a:t>
            </a:r>
          </a:p>
          <a:p>
            <a:r>
              <a:rPr lang="ja-JP" altLang="en-US" dirty="0"/>
              <a:t>・</a:t>
            </a:r>
            <a:r>
              <a:rPr lang="en-US" altLang="ja-JP" dirty="0"/>
              <a:t>Bone marrow transplantation from unrelated donors	(N=30)	68%</a:t>
            </a:r>
            <a:r>
              <a:rPr lang="ja-JP" altLang="en-US" dirty="0"/>
              <a:t>　</a:t>
            </a:r>
            <a:r>
              <a:rPr lang="en-US" altLang="ja-JP" dirty="0"/>
              <a:t>(46-82%) </a:t>
            </a:r>
          </a:p>
          <a:p>
            <a:r>
              <a:rPr lang="ja-JP" altLang="en-US" dirty="0"/>
              <a:t>・</a:t>
            </a:r>
            <a:r>
              <a:rPr lang="en-US" altLang="ja-JP" dirty="0"/>
              <a:t>Cord blood transplantation from unrelated donors		(N=41)	71%</a:t>
            </a:r>
            <a:r>
              <a:rPr lang="ja-JP" altLang="en-US" dirty="0"/>
              <a:t>　</a:t>
            </a:r>
            <a:r>
              <a:rPr lang="en-US" altLang="ja-JP" dirty="0"/>
              <a:t>(53-83%)</a:t>
            </a:r>
          </a:p>
        </p:txBody>
      </p:sp>
      <p:sp>
        <p:nvSpPr>
          <p:cNvPr id="2" name="スライド番号プレースホルダー 1">
            <a:extLst>
              <a:ext uri="{FF2B5EF4-FFF2-40B4-BE49-F238E27FC236}">
                <a16:creationId xmlns:a16="http://schemas.microsoft.com/office/drawing/2014/main" id="{B05E722C-203B-88E4-F108-10BAFC008253}"/>
              </a:ext>
            </a:extLst>
          </p:cNvPr>
          <p:cNvSpPr>
            <a:spLocks noGrp="1"/>
          </p:cNvSpPr>
          <p:nvPr>
            <p:ph type="sldNum" sz="quarter" idx="5"/>
          </p:nvPr>
        </p:nvSpPr>
        <p:spPr/>
        <p:txBody>
          <a:bodyPr/>
          <a:lstStyle/>
          <a:p>
            <a:fld id="{80C736B6-7E3E-4D0D-AA13-4A618FE8F5D4}" type="slidenum">
              <a:rPr lang="ja-JP" altLang="en-US" smtClean="0"/>
              <a:pPr/>
              <a:t>79</a:t>
            </a:fld>
            <a:endParaRPr lang="ja-JP" altLang="en-US"/>
          </a:p>
        </p:txBody>
      </p:sp>
      <p:sp>
        <p:nvSpPr>
          <p:cNvPr id="7" name="スライド イメージ プレースホルダー 6">
            <a:extLst>
              <a:ext uri="{FF2B5EF4-FFF2-40B4-BE49-F238E27FC236}">
                <a16:creationId xmlns:a16="http://schemas.microsoft.com/office/drawing/2014/main" id="{97CCCCA4-EA7F-07EC-15C1-AC42DD740E75}"/>
              </a:ext>
            </a:extLst>
          </p:cNvPr>
          <p:cNvSpPr>
            <a:spLocks noGrp="1" noRot="1" noChangeAspect="1"/>
          </p:cNvSpPr>
          <p:nvPr>
            <p:ph type="sldImg"/>
          </p:nvPr>
        </p:nvSpPr>
        <p:spPr/>
      </p:sp>
    </p:spTree>
    <p:extLst>
      <p:ext uri="{BB962C8B-B14F-4D97-AF65-F5344CB8AC3E}">
        <p14:creationId xmlns:p14="http://schemas.microsoft.com/office/powerpoint/2010/main" val="1499039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7D6AE-8272-5C8E-6550-AD974C157380}"/>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DA97F551-6E7E-DD92-AE14-0A01931A089C}"/>
              </a:ext>
            </a:extLst>
          </p:cNvPr>
          <p:cNvSpPr>
            <a:spLocks noGrp="1"/>
          </p:cNvSpPr>
          <p:nvPr>
            <p:ph type="body" idx="1"/>
          </p:nvPr>
        </p:nvSpPr>
        <p:spPr/>
        <p:txBody>
          <a:bodyPr/>
          <a:lstStyle/>
          <a:p>
            <a:r>
              <a:rPr lang="en-US" altLang="ja-JP" dirty="0"/>
              <a:t>Due to the spread of transplants with reduced intensity conditioning (RIC) , the age groups in which transplantation is indicated have expanded, and the number of transplants in older age groups has increased. Those aged 50 years or older have recently accounted for more than 70% of the total cases of autologous transplants.</a:t>
            </a:r>
            <a:endParaRPr lang="ja-JP" altLang="ja-JP" dirty="0"/>
          </a:p>
        </p:txBody>
      </p:sp>
      <p:sp>
        <p:nvSpPr>
          <p:cNvPr id="2" name="スライド番号プレースホルダー 1">
            <a:extLst>
              <a:ext uri="{FF2B5EF4-FFF2-40B4-BE49-F238E27FC236}">
                <a16:creationId xmlns:a16="http://schemas.microsoft.com/office/drawing/2014/main" id="{A5674383-0A59-6B1F-8A47-3E48C654A060}"/>
              </a:ext>
            </a:extLst>
          </p:cNvPr>
          <p:cNvSpPr>
            <a:spLocks noGrp="1"/>
          </p:cNvSpPr>
          <p:nvPr>
            <p:ph type="sldNum" sz="quarter" idx="5"/>
          </p:nvPr>
        </p:nvSpPr>
        <p:spPr/>
        <p:txBody>
          <a:bodyPr/>
          <a:lstStyle/>
          <a:p>
            <a:fld id="{2E548C01-EC07-4717-A8DE-1E92D2D81867}" type="slidenum">
              <a:rPr lang="ja-JP" altLang="en-US" smtClean="0"/>
              <a:pPr/>
              <a:t>8</a:t>
            </a:fld>
            <a:endParaRPr lang="ja-JP" altLang="en-US" dirty="0"/>
          </a:p>
        </p:txBody>
      </p:sp>
      <p:sp>
        <p:nvSpPr>
          <p:cNvPr id="11" name="四角形: 角を丸くする 10">
            <a:extLst>
              <a:ext uri="{FF2B5EF4-FFF2-40B4-BE49-F238E27FC236}">
                <a16:creationId xmlns:a16="http://schemas.microsoft.com/office/drawing/2014/main" id="{93E53086-C785-2CF0-A2AC-52908D4123EF}"/>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 イメージ プレースホルダー 5">
            <a:extLst>
              <a:ext uri="{FF2B5EF4-FFF2-40B4-BE49-F238E27FC236}">
                <a16:creationId xmlns:a16="http://schemas.microsoft.com/office/drawing/2014/main" id="{920A2C70-F3D7-8132-4C23-7A9DE0C2E5EF}"/>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41968933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who underwent allogeneic transplantation for non-Hodgkin lymphoma between 2014 and 2023, the 5-year probabilities (95%CI) of survival following transplant according by donor type and stem cell source are:	</a:t>
            </a:r>
          </a:p>
          <a:p>
            <a:r>
              <a:rPr lang="ja-JP" altLang="en-US" dirty="0"/>
              <a:t>・</a:t>
            </a:r>
            <a:r>
              <a:rPr lang="en-US" altLang="ja-JP" dirty="0"/>
              <a:t>Bone marrow transplantation from related donors		(N=128)	53% (43-62%) </a:t>
            </a:r>
          </a:p>
          <a:p>
            <a:r>
              <a:rPr lang="ja-JP" altLang="en-US" dirty="0"/>
              <a:t>・</a:t>
            </a:r>
            <a:r>
              <a:rPr lang="en-US" altLang="ja-JP" dirty="0"/>
              <a:t>Peripheral blood stem cell transplantation from related donors	(N=1,081)	41% (37-44%) </a:t>
            </a:r>
          </a:p>
          <a:p>
            <a:r>
              <a:rPr lang="ja-JP" altLang="en-US" dirty="0"/>
              <a:t>・</a:t>
            </a:r>
            <a:r>
              <a:rPr lang="en-US" altLang="ja-JP" dirty="0"/>
              <a:t>Bone marrow transplantation from unrelated donors	(N=672)	51% (47-55%) </a:t>
            </a:r>
          </a:p>
          <a:p>
            <a:r>
              <a:rPr lang="ja-JP" altLang="en-US" dirty="0"/>
              <a:t>・</a:t>
            </a:r>
            <a:r>
              <a:rPr lang="en-US" altLang="ja-JP" dirty="0"/>
              <a:t>Cord blood transplantation from unrelated donors 	(N=1,140)	41% (38-44%)</a:t>
            </a:r>
          </a:p>
        </p:txBody>
      </p:sp>
      <p:sp>
        <p:nvSpPr>
          <p:cNvPr id="2" name="スライド番号プレースホルダー 1">
            <a:extLst>
              <a:ext uri="{FF2B5EF4-FFF2-40B4-BE49-F238E27FC236}">
                <a16:creationId xmlns:a16="http://schemas.microsoft.com/office/drawing/2014/main" id="{B39DA311-9FF6-88B5-4C77-542044D8217C}"/>
              </a:ext>
            </a:extLst>
          </p:cNvPr>
          <p:cNvSpPr>
            <a:spLocks noGrp="1"/>
          </p:cNvSpPr>
          <p:nvPr>
            <p:ph type="sldNum" sz="quarter" idx="5"/>
          </p:nvPr>
        </p:nvSpPr>
        <p:spPr/>
        <p:txBody>
          <a:bodyPr/>
          <a:lstStyle/>
          <a:p>
            <a:fld id="{80C736B6-7E3E-4D0D-AA13-4A618FE8F5D4}" type="slidenum">
              <a:rPr lang="ja-JP" altLang="en-US" smtClean="0"/>
              <a:pPr/>
              <a:t>80</a:t>
            </a:fld>
            <a:endParaRPr lang="ja-JP" altLang="en-US"/>
          </a:p>
        </p:txBody>
      </p:sp>
      <p:sp>
        <p:nvSpPr>
          <p:cNvPr id="7" name="スライド イメージ プレースホルダー 6">
            <a:extLst>
              <a:ext uri="{FF2B5EF4-FFF2-40B4-BE49-F238E27FC236}">
                <a16:creationId xmlns:a16="http://schemas.microsoft.com/office/drawing/2014/main" id="{B036E155-DCEC-7BC0-9792-E47168D9BA00}"/>
              </a:ext>
            </a:extLst>
          </p:cNvPr>
          <p:cNvSpPr>
            <a:spLocks noGrp="1" noRot="1" noChangeAspect="1"/>
          </p:cNvSpPr>
          <p:nvPr>
            <p:ph type="sldImg"/>
          </p:nvPr>
        </p:nvSpPr>
        <p:spPr/>
      </p:sp>
    </p:spTree>
    <p:extLst>
      <p:ext uri="{BB962C8B-B14F-4D97-AF65-F5344CB8AC3E}">
        <p14:creationId xmlns:p14="http://schemas.microsoft.com/office/powerpoint/2010/main" val="42612626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HLA-matched sibling donor transplant for non-Hodgkin lymphoma between 2014 and 2023, the 5-year probabilities (95%CI) of survival following transplant according to disease status are:</a:t>
            </a:r>
          </a:p>
          <a:p>
            <a:r>
              <a:rPr lang="ja-JP" altLang="en-US" dirty="0"/>
              <a:t>・</a:t>
            </a:r>
            <a:r>
              <a:rPr lang="en-US" altLang="ja-JP" dirty="0"/>
              <a:t>CR					(N=178)	72%</a:t>
            </a:r>
            <a:r>
              <a:rPr lang="ja-JP" altLang="en-US" dirty="0"/>
              <a:t> </a:t>
            </a:r>
            <a:r>
              <a:rPr lang="en-US" altLang="ja-JP" dirty="0"/>
              <a:t>(64-78%) </a:t>
            </a:r>
          </a:p>
          <a:p>
            <a:r>
              <a:rPr lang="ja-JP" altLang="en-US" dirty="0"/>
              <a:t>・</a:t>
            </a:r>
            <a:r>
              <a:rPr lang="en-US" altLang="ja-JP" dirty="0"/>
              <a:t>PR					(N=113)	57%</a:t>
            </a:r>
            <a:r>
              <a:rPr lang="ja-JP" altLang="en-US" dirty="0"/>
              <a:t> </a:t>
            </a:r>
            <a:r>
              <a:rPr lang="en-US" altLang="ja-JP" dirty="0"/>
              <a:t>(47-67%) </a:t>
            </a:r>
          </a:p>
          <a:p>
            <a:r>
              <a:rPr lang="ja-JP" altLang="en-US" dirty="0"/>
              <a:t>・</a:t>
            </a:r>
            <a:r>
              <a:rPr lang="en-US" altLang="ja-JP" dirty="0"/>
              <a:t>Untreated/Primary induction failure (PIF) /Relapse	(N=248)	31% (25-37%)</a:t>
            </a:r>
          </a:p>
        </p:txBody>
      </p:sp>
      <p:sp>
        <p:nvSpPr>
          <p:cNvPr id="2" name="スライド番号プレースホルダー 1">
            <a:extLst>
              <a:ext uri="{FF2B5EF4-FFF2-40B4-BE49-F238E27FC236}">
                <a16:creationId xmlns:a16="http://schemas.microsoft.com/office/drawing/2014/main" id="{F19B2356-0479-0842-8C85-4512B30314AE}"/>
              </a:ext>
            </a:extLst>
          </p:cNvPr>
          <p:cNvSpPr>
            <a:spLocks noGrp="1"/>
          </p:cNvSpPr>
          <p:nvPr>
            <p:ph type="sldNum" sz="quarter" idx="5"/>
          </p:nvPr>
        </p:nvSpPr>
        <p:spPr/>
        <p:txBody>
          <a:bodyPr/>
          <a:lstStyle/>
          <a:p>
            <a:fld id="{80C736B6-7E3E-4D0D-AA13-4A618FE8F5D4}" type="slidenum">
              <a:rPr lang="ja-JP" altLang="en-US" smtClean="0"/>
              <a:pPr/>
              <a:t>81</a:t>
            </a:fld>
            <a:endParaRPr lang="ja-JP" altLang="en-US"/>
          </a:p>
        </p:txBody>
      </p:sp>
      <p:sp>
        <p:nvSpPr>
          <p:cNvPr id="7" name="スライド イメージ プレースホルダー 6">
            <a:extLst>
              <a:ext uri="{FF2B5EF4-FFF2-40B4-BE49-F238E27FC236}">
                <a16:creationId xmlns:a16="http://schemas.microsoft.com/office/drawing/2014/main" id="{9F3FDEAE-F5E2-E91B-7503-FF8BCF4DB310}"/>
              </a:ext>
            </a:extLst>
          </p:cNvPr>
          <p:cNvSpPr>
            <a:spLocks noGrp="1" noRot="1" noChangeAspect="1"/>
          </p:cNvSpPr>
          <p:nvPr>
            <p:ph type="sldImg"/>
          </p:nvPr>
        </p:nvSpPr>
        <p:spPr/>
      </p:sp>
    </p:spTree>
    <p:extLst>
      <p:ext uri="{BB962C8B-B14F-4D97-AF65-F5344CB8AC3E}">
        <p14:creationId xmlns:p14="http://schemas.microsoft.com/office/powerpoint/2010/main" val="16143420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bone marrow transplant from unrelated donors for non-Hodgkin lymphoma between 2014 and 2023, the 5-year probabilities (95%CI) of survival following transplant according to disease status are:</a:t>
            </a:r>
          </a:p>
          <a:p>
            <a:r>
              <a:rPr lang="ja-JP" altLang="en-US" dirty="0"/>
              <a:t>・</a:t>
            </a:r>
            <a:r>
              <a:rPr lang="en-US" altLang="ja-JP" dirty="0"/>
              <a:t>CR/PR					(N=16)	61% (32-80%) </a:t>
            </a:r>
          </a:p>
          <a:p>
            <a:r>
              <a:rPr lang="ja-JP" altLang="en-US" dirty="0"/>
              <a:t>・</a:t>
            </a:r>
            <a:r>
              <a:rPr lang="en-US" altLang="ja-JP" dirty="0"/>
              <a:t>Untreated/Primary induction failure (PIF) /Relapse	(N=14) 	76% (42-92%)</a:t>
            </a:r>
          </a:p>
        </p:txBody>
      </p:sp>
      <p:sp>
        <p:nvSpPr>
          <p:cNvPr id="2" name="スライド番号プレースホルダー 1">
            <a:extLst>
              <a:ext uri="{FF2B5EF4-FFF2-40B4-BE49-F238E27FC236}">
                <a16:creationId xmlns:a16="http://schemas.microsoft.com/office/drawing/2014/main" id="{D0043D05-D720-4A84-AFB1-B8B21C54297B}"/>
              </a:ext>
            </a:extLst>
          </p:cNvPr>
          <p:cNvSpPr>
            <a:spLocks noGrp="1"/>
          </p:cNvSpPr>
          <p:nvPr>
            <p:ph type="sldNum" sz="quarter" idx="5"/>
          </p:nvPr>
        </p:nvSpPr>
        <p:spPr/>
        <p:txBody>
          <a:bodyPr/>
          <a:lstStyle/>
          <a:p>
            <a:fld id="{80C736B6-7E3E-4D0D-AA13-4A618FE8F5D4}" type="slidenum">
              <a:rPr lang="ja-JP" altLang="en-US" smtClean="0"/>
              <a:pPr/>
              <a:t>82</a:t>
            </a:fld>
            <a:endParaRPr lang="ja-JP" altLang="en-US"/>
          </a:p>
        </p:txBody>
      </p:sp>
      <p:sp>
        <p:nvSpPr>
          <p:cNvPr id="7" name="スライド イメージ プレースホルダー 6">
            <a:extLst>
              <a:ext uri="{FF2B5EF4-FFF2-40B4-BE49-F238E27FC236}">
                <a16:creationId xmlns:a16="http://schemas.microsoft.com/office/drawing/2014/main" id="{C762CCF0-23E2-1C93-DF43-C5A7B16776C0}"/>
              </a:ext>
            </a:extLst>
          </p:cNvPr>
          <p:cNvSpPr>
            <a:spLocks noGrp="1" noRot="1" noChangeAspect="1"/>
          </p:cNvSpPr>
          <p:nvPr>
            <p:ph type="sldImg"/>
          </p:nvPr>
        </p:nvSpPr>
        <p:spPr/>
      </p:sp>
    </p:spTree>
    <p:extLst>
      <p:ext uri="{BB962C8B-B14F-4D97-AF65-F5344CB8AC3E}">
        <p14:creationId xmlns:p14="http://schemas.microsoft.com/office/powerpoint/2010/main" val="19567211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bone marrow transplant from unrelated donors for non-Hodgkin lymphoma between 2014 and 2023, the 5-year probabilities (95%CI) of survival following transplant according to disease status are:</a:t>
            </a:r>
          </a:p>
          <a:p>
            <a:r>
              <a:rPr lang="ja-JP" altLang="en-US" dirty="0"/>
              <a:t>・</a:t>
            </a:r>
            <a:r>
              <a:rPr lang="en-US" altLang="ja-JP" dirty="0"/>
              <a:t>CR					(N=298)	60%</a:t>
            </a:r>
            <a:r>
              <a:rPr lang="ja-JP" altLang="en-US" dirty="0"/>
              <a:t> </a:t>
            </a:r>
            <a:r>
              <a:rPr lang="en-US" altLang="ja-JP" dirty="0"/>
              <a:t>(54-66%) </a:t>
            </a:r>
          </a:p>
          <a:p>
            <a:r>
              <a:rPr lang="ja-JP" altLang="en-US" dirty="0"/>
              <a:t>・</a:t>
            </a:r>
            <a:r>
              <a:rPr lang="en-US" altLang="ja-JP" dirty="0"/>
              <a:t>PR 					(N=148)	51% (42-59%) </a:t>
            </a:r>
          </a:p>
          <a:p>
            <a:r>
              <a:rPr lang="ja-JP" altLang="en-US" dirty="0"/>
              <a:t>・</a:t>
            </a:r>
            <a:r>
              <a:rPr lang="en-US" altLang="ja-JP" dirty="0"/>
              <a:t>Untreated/Primary induction failure (PIF) /Relapse	(N=226)	38%</a:t>
            </a:r>
            <a:r>
              <a:rPr lang="ja-JP" altLang="en-US" dirty="0"/>
              <a:t> </a:t>
            </a:r>
            <a:r>
              <a:rPr lang="en-US" altLang="ja-JP" dirty="0"/>
              <a:t>(32-45%)</a:t>
            </a:r>
          </a:p>
        </p:txBody>
      </p:sp>
      <p:sp>
        <p:nvSpPr>
          <p:cNvPr id="2" name="スライド番号プレースホルダー 1">
            <a:extLst>
              <a:ext uri="{FF2B5EF4-FFF2-40B4-BE49-F238E27FC236}">
                <a16:creationId xmlns:a16="http://schemas.microsoft.com/office/drawing/2014/main" id="{F24F2608-EF60-1C77-9FE5-562077F71DB3}"/>
              </a:ext>
            </a:extLst>
          </p:cNvPr>
          <p:cNvSpPr>
            <a:spLocks noGrp="1"/>
          </p:cNvSpPr>
          <p:nvPr>
            <p:ph type="sldNum" sz="quarter" idx="5"/>
          </p:nvPr>
        </p:nvSpPr>
        <p:spPr/>
        <p:txBody>
          <a:bodyPr/>
          <a:lstStyle/>
          <a:p>
            <a:fld id="{80C736B6-7E3E-4D0D-AA13-4A618FE8F5D4}" type="slidenum">
              <a:rPr lang="ja-JP" altLang="en-US" smtClean="0"/>
              <a:pPr/>
              <a:t>83</a:t>
            </a:fld>
            <a:endParaRPr lang="ja-JP" altLang="en-US"/>
          </a:p>
        </p:txBody>
      </p:sp>
      <p:sp>
        <p:nvSpPr>
          <p:cNvPr id="7" name="スライド イメージ プレースホルダー 6">
            <a:extLst>
              <a:ext uri="{FF2B5EF4-FFF2-40B4-BE49-F238E27FC236}">
                <a16:creationId xmlns:a16="http://schemas.microsoft.com/office/drawing/2014/main" id="{E75F382E-2A18-2A68-6285-B181EBC2C3FA}"/>
              </a:ext>
            </a:extLst>
          </p:cNvPr>
          <p:cNvSpPr>
            <a:spLocks noGrp="1" noRot="1" noChangeAspect="1"/>
          </p:cNvSpPr>
          <p:nvPr>
            <p:ph type="sldImg"/>
          </p:nvPr>
        </p:nvSpPr>
        <p:spPr/>
      </p:sp>
    </p:spTree>
    <p:extLst>
      <p:ext uri="{BB962C8B-B14F-4D97-AF65-F5344CB8AC3E}">
        <p14:creationId xmlns:p14="http://schemas.microsoft.com/office/powerpoint/2010/main" val="39756999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cord blood transplant from unrelated donors for non-Hodgkin lymphoma between 2014 and 2023, the 5-year probabilities (95%CI) of survival following transplant according to disease status are:</a:t>
            </a:r>
          </a:p>
          <a:p>
            <a:r>
              <a:rPr lang="ja-JP" altLang="en-US" dirty="0"/>
              <a:t>・</a:t>
            </a:r>
            <a:r>
              <a:rPr lang="en-US" altLang="ja-JP" dirty="0"/>
              <a:t>CR/PR					(N=26)	78%</a:t>
            </a:r>
            <a:r>
              <a:rPr lang="ja-JP" altLang="en-US" dirty="0"/>
              <a:t> </a:t>
            </a:r>
            <a:r>
              <a:rPr lang="en-US" altLang="ja-JP" dirty="0"/>
              <a:t>(53-90%) </a:t>
            </a:r>
          </a:p>
          <a:p>
            <a:r>
              <a:rPr lang="ja-JP" altLang="en-US" dirty="0"/>
              <a:t>・</a:t>
            </a:r>
            <a:r>
              <a:rPr lang="en-US" altLang="ja-JP" dirty="0"/>
              <a:t>Untreated/Primary induction failure (PIF) /Relapse	(N=15)	57% (28-78%)</a:t>
            </a:r>
          </a:p>
        </p:txBody>
      </p:sp>
      <p:sp>
        <p:nvSpPr>
          <p:cNvPr id="2" name="スライド番号プレースホルダー 1">
            <a:extLst>
              <a:ext uri="{FF2B5EF4-FFF2-40B4-BE49-F238E27FC236}">
                <a16:creationId xmlns:a16="http://schemas.microsoft.com/office/drawing/2014/main" id="{FB6B2881-79C0-0FC5-ACD4-2234E7B52B97}"/>
              </a:ext>
            </a:extLst>
          </p:cNvPr>
          <p:cNvSpPr>
            <a:spLocks noGrp="1"/>
          </p:cNvSpPr>
          <p:nvPr>
            <p:ph type="sldNum" sz="quarter" idx="5"/>
          </p:nvPr>
        </p:nvSpPr>
        <p:spPr/>
        <p:txBody>
          <a:bodyPr/>
          <a:lstStyle/>
          <a:p>
            <a:fld id="{80C736B6-7E3E-4D0D-AA13-4A618FE8F5D4}" type="slidenum">
              <a:rPr lang="ja-JP" altLang="en-US" smtClean="0"/>
              <a:pPr/>
              <a:t>84</a:t>
            </a:fld>
            <a:endParaRPr lang="ja-JP" altLang="en-US"/>
          </a:p>
        </p:txBody>
      </p:sp>
      <p:sp>
        <p:nvSpPr>
          <p:cNvPr id="7" name="スライド イメージ プレースホルダー 6">
            <a:extLst>
              <a:ext uri="{FF2B5EF4-FFF2-40B4-BE49-F238E27FC236}">
                <a16:creationId xmlns:a16="http://schemas.microsoft.com/office/drawing/2014/main" id="{A4F5461A-CE20-9848-E4A7-66CBF38D987C}"/>
              </a:ext>
            </a:extLst>
          </p:cNvPr>
          <p:cNvSpPr>
            <a:spLocks noGrp="1" noRot="1" noChangeAspect="1"/>
          </p:cNvSpPr>
          <p:nvPr>
            <p:ph type="sldImg"/>
          </p:nvPr>
        </p:nvSpPr>
        <p:spPr/>
      </p:sp>
    </p:spTree>
    <p:extLst>
      <p:ext uri="{BB962C8B-B14F-4D97-AF65-F5344CB8AC3E}">
        <p14:creationId xmlns:p14="http://schemas.microsoft.com/office/powerpoint/2010/main" val="41775552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cord blood transplant from unrelated donors for non-Hodgkin lymphoma between 2014 and 2023, the 5-year probabilities (95%CI) of survival following transplant according to disease status are:</a:t>
            </a:r>
          </a:p>
          <a:p>
            <a:r>
              <a:rPr lang="ja-JP" altLang="en-US" dirty="0"/>
              <a:t>・</a:t>
            </a:r>
            <a:r>
              <a:rPr lang="en-US" altLang="ja-JP" dirty="0"/>
              <a:t>1CR					(N=159)	58%</a:t>
            </a:r>
            <a:r>
              <a:rPr lang="ja-JP" altLang="en-US" dirty="0"/>
              <a:t>　</a:t>
            </a:r>
            <a:r>
              <a:rPr lang="en-US" altLang="ja-JP" dirty="0"/>
              <a:t>(50-66%) </a:t>
            </a:r>
          </a:p>
          <a:p>
            <a:r>
              <a:rPr lang="ja-JP" altLang="en-US" dirty="0"/>
              <a:t>・</a:t>
            </a:r>
            <a:r>
              <a:rPr lang="en-US" altLang="ja-JP" dirty="0"/>
              <a:t>2CR					(N=123)	60%</a:t>
            </a:r>
            <a:r>
              <a:rPr lang="ja-JP" altLang="en-US" dirty="0"/>
              <a:t>　</a:t>
            </a:r>
            <a:r>
              <a:rPr lang="en-US" altLang="ja-JP" dirty="0"/>
              <a:t>(51-69%) </a:t>
            </a:r>
          </a:p>
          <a:p>
            <a:r>
              <a:rPr lang="ja-JP" altLang="en-US" dirty="0"/>
              <a:t>・≧</a:t>
            </a:r>
            <a:r>
              <a:rPr lang="en-US" altLang="ja-JP" dirty="0"/>
              <a:t>3CR					(N=54)	58%</a:t>
            </a:r>
            <a:r>
              <a:rPr lang="ja-JP" altLang="en-US" dirty="0"/>
              <a:t>　</a:t>
            </a:r>
            <a:r>
              <a:rPr lang="en-US" altLang="ja-JP" dirty="0"/>
              <a:t>(43-71%) </a:t>
            </a:r>
          </a:p>
          <a:p>
            <a:r>
              <a:rPr lang="ja-JP" altLang="en-US" dirty="0"/>
              <a:t>・</a:t>
            </a:r>
            <a:r>
              <a:rPr lang="en-US" altLang="ja-JP" dirty="0"/>
              <a:t>1PR					(N=121)	47%</a:t>
            </a:r>
            <a:r>
              <a:rPr lang="ja-JP" altLang="en-US" dirty="0"/>
              <a:t>　</a:t>
            </a:r>
            <a:r>
              <a:rPr lang="en-US" altLang="ja-JP" dirty="0"/>
              <a:t>(38-56%) </a:t>
            </a:r>
          </a:p>
          <a:p>
            <a:r>
              <a:rPr lang="ja-JP" altLang="en-US" dirty="0"/>
              <a:t>・</a:t>
            </a:r>
            <a:r>
              <a:rPr lang="en-US" altLang="ja-JP" dirty="0"/>
              <a:t>2PR					(N=125)	42%</a:t>
            </a:r>
            <a:r>
              <a:rPr lang="ja-JP" altLang="en-US" dirty="0"/>
              <a:t>　</a:t>
            </a:r>
            <a:r>
              <a:rPr lang="en-US" altLang="ja-JP" dirty="0"/>
              <a:t>(33-51%) </a:t>
            </a:r>
          </a:p>
          <a:p>
            <a:r>
              <a:rPr lang="ja-JP" altLang="en-US" dirty="0"/>
              <a:t>・</a:t>
            </a:r>
            <a:r>
              <a:rPr lang="en-US" altLang="ja-JP" dirty="0"/>
              <a:t>Untreated/Primary induction failure (PIF) /Relapse	(N=557)	29%</a:t>
            </a:r>
            <a:r>
              <a:rPr lang="ja-JP" altLang="en-US" dirty="0"/>
              <a:t>　</a:t>
            </a:r>
            <a:r>
              <a:rPr lang="en-US" altLang="ja-JP" dirty="0"/>
              <a:t>(25-33%)</a:t>
            </a:r>
          </a:p>
        </p:txBody>
      </p:sp>
      <p:sp>
        <p:nvSpPr>
          <p:cNvPr id="2" name="スライド番号プレースホルダー 1">
            <a:extLst>
              <a:ext uri="{FF2B5EF4-FFF2-40B4-BE49-F238E27FC236}">
                <a16:creationId xmlns:a16="http://schemas.microsoft.com/office/drawing/2014/main" id="{A1612156-8B55-1F90-6F33-C57DD0FBCEC7}"/>
              </a:ext>
            </a:extLst>
          </p:cNvPr>
          <p:cNvSpPr>
            <a:spLocks noGrp="1"/>
          </p:cNvSpPr>
          <p:nvPr>
            <p:ph type="sldNum" sz="quarter" idx="5"/>
          </p:nvPr>
        </p:nvSpPr>
        <p:spPr/>
        <p:txBody>
          <a:bodyPr/>
          <a:lstStyle/>
          <a:p>
            <a:fld id="{80C736B6-7E3E-4D0D-AA13-4A618FE8F5D4}" type="slidenum">
              <a:rPr lang="ja-JP" altLang="en-US" smtClean="0"/>
              <a:pPr/>
              <a:t>85</a:t>
            </a:fld>
            <a:endParaRPr lang="ja-JP" altLang="en-US"/>
          </a:p>
        </p:txBody>
      </p:sp>
      <p:sp>
        <p:nvSpPr>
          <p:cNvPr id="7" name="スライド イメージ プレースホルダー 6">
            <a:extLst>
              <a:ext uri="{FF2B5EF4-FFF2-40B4-BE49-F238E27FC236}">
                <a16:creationId xmlns:a16="http://schemas.microsoft.com/office/drawing/2014/main" id="{DB31E03E-9E40-3EA3-3329-2FC70BB50055}"/>
              </a:ext>
            </a:extLst>
          </p:cNvPr>
          <p:cNvSpPr>
            <a:spLocks noGrp="1" noRot="1" noChangeAspect="1"/>
          </p:cNvSpPr>
          <p:nvPr>
            <p:ph type="sldImg"/>
          </p:nvPr>
        </p:nvSpPr>
        <p:spPr/>
      </p:sp>
    </p:spTree>
    <p:extLst>
      <p:ext uri="{BB962C8B-B14F-4D97-AF65-F5344CB8AC3E}">
        <p14:creationId xmlns:p14="http://schemas.microsoft.com/office/powerpoint/2010/main" val="13435950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plasma cell neoplasms including multiple myeloma, the number of autologous transplants registered from 2014 to 2023 is 8,025 in recipients aged 16 years or older.</a:t>
            </a:r>
          </a:p>
          <a:p>
            <a:r>
              <a:rPr lang="en-US" altLang="ja-JP" dirty="0"/>
              <a:t>The 5-year probability (95%CI) of survival following transplant is 78% (76-79%) .</a:t>
            </a:r>
          </a:p>
        </p:txBody>
      </p:sp>
      <p:sp>
        <p:nvSpPr>
          <p:cNvPr id="2" name="スライド番号プレースホルダー 1">
            <a:extLst>
              <a:ext uri="{FF2B5EF4-FFF2-40B4-BE49-F238E27FC236}">
                <a16:creationId xmlns:a16="http://schemas.microsoft.com/office/drawing/2014/main" id="{5E22E51E-E862-5D53-A21A-E3492E94E74A}"/>
              </a:ext>
            </a:extLst>
          </p:cNvPr>
          <p:cNvSpPr>
            <a:spLocks noGrp="1"/>
          </p:cNvSpPr>
          <p:nvPr>
            <p:ph type="sldNum" sz="quarter" idx="5"/>
          </p:nvPr>
        </p:nvSpPr>
        <p:spPr/>
        <p:txBody>
          <a:bodyPr/>
          <a:lstStyle/>
          <a:p>
            <a:fld id="{80C736B6-7E3E-4D0D-AA13-4A618FE8F5D4}" type="slidenum">
              <a:rPr lang="ja-JP" altLang="en-US" smtClean="0"/>
              <a:pPr/>
              <a:t>86</a:t>
            </a:fld>
            <a:endParaRPr lang="ja-JP" altLang="en-US"/>
          </a:p>
        </p:txBody>
      </p:sp>
      <p:sp>
        <p:nvSpPr>
          <p:cNvPr id="7" name="スライド イメージ プレースホルダー 6">
            <a:extLst>
              <a:ext uri="{FF2B5EF4-FFF2-40B4-BE49-F238E27FC236}">
                <a16:creationId xmlns:a16="http://schemas.microsoft.com/office/drawing/2014/main" id="{2A37DE26-EFBF-46DA-AB35-2284A3FCD184}"/>
              </a:ext>
            </a:extLst>
          </p:cNvPr>
          <p:cNvSpPr>
            <a:spLocks noGrp="1" noRot="1" noChangeAspect="1"/>
          </p:cNvSpPr>
          <p:nvPr>
            <p:ph type="sldImg"/>
          </p:nvPr>
        </p:nvSpPr>
        <p:spPr/>
      </p:sp>
    </p:spTree>
    <p:extLst>
      <p:ext uri="{BB962C8B-B14F-4D97-AF65-F5344CB8AC3E}">
        <p14:creationId xmlns:p14="http://schemas.microsoft.com/office/powerpoint/2010/main" val="23366029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who underwent allogeneic transplantation for plasma cell neoplasms including multiple myeloma between 2014 and 2023, the 5-year probabilities (95%CI) of survival following transplant according by donor type and stem cell source are:</a:t>
            </a:r>
          </a:p>
          <a:p>
            <a:r>
              <a:rPr lang="ja-JP" altLang="en-US" dirty="0"/>
              <a:t>・</a:t>
            </a:r>
            <a:r>
              <a:rPr lang="en-US" altLang="ja-JP" dirty="0"/>
              <a:t>Bone marrow transplantation / peripheral blood stem cell transplantation from related donors	(N=95)	34% (24-45%) </a:t>
            </a:r>
          </a:p>
          <a:p>
            <a:r>
              <a:rPr lang="ja-JP" altLang="en-US" dirty="0"/>
              <a:t>・</a:t>
            </a:r>
            <a:r>
              <a:rPr lang="en-US" altLang="ja-JP" dirty="0"/>
              <a:t>Bone marrow transplantation from unrelated donors				(N=113)	42% (32-52%) </a:t>
            </a:r>
          </a:p>
          <a:p>
            <a:r>
              <a:rPr lang="ja-JP" altLang="en-US" dirty="0"/>
              <a:t>・</a:t>
            </a:r>
            <a:r>
              <a:rPr lang="en-US" altLang="ja-JP" dirty="0"/>
              <a:t>Cord blood transplantation from unrelated donors					(N=77)	15% (8-26%)</a:t>
            </a:r>
          </a:p>
        </p:txBody>
      </p:sp>
      <p:sp>
        <p:nvSpPr>
          <p:cNvPr id="2" name="スライド番号プレースホルダー 1">
            <a:extLst>
              <a:ext uri="{FF2B5EF4-FFF2-40B4-BE49-F238E27FC236}">
                <a16:creationId xmlns:a16="http://schemas.microsoft.com/office/drawing/2014/main" id="{39AC0060-7899-84B6-BAD9-7A54A5BCFE52}"/>
              </a:ext>
            </a:extLst>
          </p:cNvPr>
          <p:cNvSpPr>
            <a:spLocks noGrp="1"/>
          </p:cNvSpPr>
          <p:nvPr>
            <p:ph type="sldNum" sz="quarter" idx="5"/>
          </p:nvPr>
        </p:nvSpPr>
        <p:spPr/>
        <p:txBody>
          <a:bodyPr/>
          <a:lstStyle/>
          <a:p>
            <a:fld id="{80C736B6-7E3E-4D0D-AA13-4A618FE8F5D4}" type="slidenum">
              <a:rPr lang="ja-JP" altLang="en-US" smtClean="0"/>
              <a:pPr/>
              <a:t>87</a:t>
            </a:fld>
            <a:endParaRPr lang="ja-JP" altLang="en-US"/>
          </a:p>
        </p:txBody>
      </p:sp>
      <p:sp>
        <p:nvSpPr>
          <p:cNvPr id="7" name="スライド イメージ プレースホルダー 6">
            <a:extLst>
              <a:ext uri="{FF2B5EF4-FFF2-40B4-BE49-F238E27FC236}">
                <a16:creationId xmlns:a16="http://schemas.microsoft.com/office/drawing/2014/main" id="{5D287774-6F69-814A-503E-7EA6E63687C7}"/>
              </a:ext>
            </a:extLst>
          </p:cNvPr>
          <p:cNvSpPr>
            <a:spLocks noGrp="1" noRot="1" noChangeAspect="1"/>
          </p:cNvSpPr>
          <p:nvPr>
            <p:ph type="sldImg"/>
          </p:nvPr>
        </p:nvSpPr>
        <p:spPr/>
      </p:sp>
    </p:spTree>
    <p:extLst>
      <p:ext uri="{BB962C8B-B14F-4D97-AF65-F5344CB8AC3E}">
        <p14:creationId xmlns:p14="http://schemas.microsoft.com/office/powerpoint/2010/main" val="4553630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an autologous transplant for plasma cell neoplasms including multiple myeloma between 2014 and 2023, the 5-year probabilities (95%CI) of survival following transplant according to disease status are:</a:t>
            </a:r>
          </a:p>
          <a:p>
            <a:r>
              <a:rPr lang="ja-JP" altLang="en-US" dirty="0"/>
              <a:t>・</a:t>
            </a:r>
            <a:r>
              <a:rPr lang="en-US" altLang="ja-JP" dirty="0"/>
              <a:t>CR/</a:t>
            </a:r>
            <a:r>
              <a:rPr lang="en-US" altLang="ja-JP" dirty="0" err="1"/>
              <a:t>sCR</a:t>
            </a:r>
            <a:r>
              <a:rPr lang="en-US" altLang="ja-JP" dirty="0"/>
              <a:t>		(N=1,923)	82% (79-84%)</a:t>
            </a:r>
          </a:p>
          <a:p>
            <a:r>
              <a:rPr lang="ja-JP" altLang="en-US" dirty="0"/>
              <a:t>・</a:t>
            </a:r>
            <a:r>
              <a:rPr lang="en-US" altLang="ja-JP" dirty="0"/>
              <a:t>VGPR		(N=2,614) 	78% (76-80%) </a:t>
            </a:r>
          </a:p>
          <a:p>
            <a:r>
              <a:rPr lang="ja-JP" altLang="en-US" dirty="0"/>
              <a:t>・</a:t>
            </a:r>
            <a:r>
              <a:rPr lang="en-US" altLang="ja-JP" dirty="0"/>
              <a:t>PR		(N=2,477) 	75% (73-77%)</a:t>
            </a:r>
          </a:p>
          <a:p>
            <a:r>
              <a:rPr lang="ja-JP" altLang="en-US" dirty="0"/>
              <a:t>・</a:t>
            </a:r>
            <a:r>
              <a:rPr lang="en-US" altLang="ja-JP" dirty="0"/>
              <a:t>SD		(N=180) 	65% (56-72%) </a:t>
            </a:r>
          </a:p>
          <a:p>
            <a:r>
              <a:rPr lang="ja-JP" altLang="en-US" dirty="0"/>
              <a:t>・</a:t>
            </a:r>
            <a:r>
              <a:rPr lang="en-US" altLang="ja-JP" dirty="0"/>
              <a:t>PD/Relapse	(N=150)	36% (27-45%)</a:t>
            </a:r>
          </a:p>
        </p:txBody>
      </p:sp>
      <p:sp>
        <p:nvSpPr>
          <p:cNvPr id="2" name="スライド番号プレースホルダー 1">
            <a:extLst>
              <a:ext uri="{FF2B5EF4-FFF2-40B4-BE49-F238E27FC236}">
                <a16:creationId xmlns:a16="http://schemas.microsoft.com/office/drawing/2014/main" id="{76EF1C70-4F24-0A3A-E200-09CD7FE8D49E}"/>
              </a:ext>
            </a:extLst>
          </p:cNvPr>
          <p:cNvSpPr>
            <a:spLocks noGrp="1"/>
          </p:cNvSpPr>
          <p:nvPr>
            <p:ph type="sldNum" sz="quarter" idx="5"/>
          </p:nvPr>
        </p:nvSpPr>
        <p:spPr/>
        <p:txBody>
          <a:bodyPr/>
          <a:lstStyle/>
          <a:p>
            <a:fld id="{80C736B6-7E3E-4D0D-AA13-4A618FE8F5D4}" type="slidenum">
              <a:rPr lang="ja-JP" altLang="en-US" smtClean="0"/>
              <a:pPr/>
              <a:t>88</a:t>
            </a:fld>
            <a:endParaRPr lang="ja-JP" altLang="en-US"/>
          </a:p>
        </p:txBody>
      </p:sp>
      <p:sp>
        <p:nvSpPr>
          <p:cNvPr id="7" name="スライド イメージ プレースホルダー 6">
            <a:extLst>
              <a:ext uri="{FF2B5EF4-FFF2-40B4-BE49-F238E27FC236}">
                <a16:creationId xmlns:a16="http://schemas.microsoft.com/office/drawing/2014/main" id="{02DFAC8D-F85A-0824-AD6C-381A5E5FC6CF}"/>
              </a:ext>
            </a:extLst>
          </p:cNvPr>
          <p:cNvSpPr>
            <a:spLocks noGrp="1" noRot="1" noChangeAspect="1"/>
          </p:cNvSpPr>
          <p:nvPr>
            <p:ph type="sldImg"/>
          </p:nvPr>
        </p:nvSpPr>
        <p:spPr/>
      </p:sp>
    </p:spTree>
    <p:extLst>
      <p:ext uri="{BB962C8B-B14F-4D97-AF65-F5344CB8AC3E}">
        <p14:creationId xmlns:p14="http://schemas.microsoft.com/office/powerpoint/2010/main" val="37491112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an allogeneic transplant for plasma cell neoplasms including multiple myeloma between 2014 and 2023, the 5-year probabilities (95%CI) of survival following transplant according to disease status are:</a:t>
            </a:r>
          </a:p>
          <a:p>
            <a:r>
              <a:rPr lang="ja-JP" altLang="en-US" dirty="0"/>
              <a:t>・</a:t>
            </a:r>
            <a:r>
              <a:rPr lang="en-US" altLang="ja-JP" dirty="0"/>
              <a:t>CR/</a:t>
            </a:r>
            <a:r>
              <a:rPr lang="en-US" altLang="ja-JP" dirty="0" err="1"/>
              <a:t>sCR</a:t>
            </a:r>
            <a:r>
              <a:rPr lang="en-US" altLang="ja-JP" dirty="0"/>
              <a:t>/VGPR/PR	(N=216)	39%</a:t>
            </a:r>
            <a:r>
              <a:rPr lang="ja-JP" altLang="en-US" dirty="0"/>
              <a:t> </a:t>
            </a:r>
            <a:r>
              <a:rPr lang="en-US" altLang="ja-JP" dirty="0"/>
              <a:t>(32-47%) </a:t>
            </a:r>
          </a:p>
          <a:p>
            <a:r>
              <a:rPr lang="ja-JP" altLang="en-US" dirty="0"/>
              <a:t>・</a:t>
            </a:r>
            <a:r>
              <a:rPr lang="en-US" altLang="ja-JP" dirty="0"/>
              <a:t>SD/PD/Relapse	(N=83)	13% (7-22%)</a:t>
            </a:r>
          </a:p>
        </p:txBody>
      </p:sp>
      <p:sp>
        <p:nvSpPr>
          <p:cNvPr id="2" name="スライド番号プレースホルダー 1">
            <a:extLst>
              <a:ext uri="{FF2B5EF4-FFF2-40B4-BE49-F238E27FC236}">
                <a16:creationId xmlns:a16="http://schemas.microsoft.com/office/drawing/2014/main" id="{4CEDEC89-D86A-2917-BCF3-F17241BB8997}"/>
              </a:ext>
            </a:extLst>
          </p:cNvPr>
          <p:cNvSpPr>
            <a:spLocks noGrp="1"/>
          </p:cNvSpPr>
          <p:nvPr>
            <p:ph type="sldNum" sz="quarter" idx="5"/>
          </p:nvPr>
        </p:nvSpPr>
        <p:spPr/>
        <p:txBody>
          <a:bodyPr/>
          <a:lstStyle/>
          <a:p>
            <a:fld id="{80C736B6-7E3E-4D0D-AA13-4A618FE8F5D4}" type="slidenum">
              <a:rPr lang="ja-JP" altLang="en-US" smtClean="0"/>
              <a:pPr/>
              <a:t>89</a:t>
            </a:fld>
            <a:endParaRPr lang="ja-JP" altLang="en-US"/>
          </a:p>
        </p:txBody>
      </p:sp>
      <p:sp>
        <p:nvSpPr>
          <p:cNvPr id="7" name="スライド イメージ プレースホルダー 6">
            <a:extLst>
              <a:ext uri="{FF2B5EF4-FFF2-40B4-BE49-F238E27FC236}">
                <a16:creationId xmlns:a16="http://schemas.microsoft.com/office/drawing/2014/main" id="{AB7E2F22-FCFA-8BDB-CF08-34CC311AAA7B}"/>
              </a:ext>
            </a:extLst>
          </p:cNvPr>
          <p:cNvSpPr>
            <a:spLocks noGrp="1" noRot="1" noChangeAspect="1"/>
          </p:cNvSpPr>
          <p:nvPr>
            <p:ph type="sldImg"/>
          </p:nvPr>
        </p:nvSpPr>
        <p:spPr/>
      </p:sp>
    </p:spTree>
    <p:extLst>
      <p:ext uri="{BB962C8B-B14F-4D97-AF65-F5344CB8AC3E}">
        <p14:creationId xmlns:p14="http://schemas.microsoft.com/office/powerpoint/2010/main" val="3864054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Due to the spread of transplants with reduced intensity conditioning (RIC) , the age groups in which transplantation is indicated have expanded, and the number of transplants in older age groups has increased. Those aged 50 years or older have recently accounted for more than 50</a:t>
            </a:r>
            <a:r>
              <a:rPr lang="ja-JP" altLang="en-US" dirty="0"/>
              <a:t>％ </a:t>
            </a:r>
            <a:r>
              <a:rPr lang="en-US" altLang="ja-JP" dirty="0"/>
              <a:t>of allogeneic transplants.</a:t>
            </a:r>
            <a:endParaRPr lang="ja-JP" altLang="ja-JP" dirty="0"/>
          </a:p>
        </p:txBody>
      </p:sp>
      <p:sp>
        <p:nvSpPr>
          <p:cNvPr id="2" name="スライド番号プレースホルダー 1">
            <a:extLst>
              <a:ext uri="{FF2B5EF4-FFF2-40B4-BE49-F238E27FC236}">
                <a16:creationId xmlns:a16="http://schemas.microsoft.com/office/drawing/2014/main" id="{42F9D1EA-BAA4-F7FC-C204-B6984C35108F}"/>
              </a:ext>
            </a:extLst>
          </p:cNvPr>
          <p:cNvSpPr>
            <a:spLocks noGrp="1"/>
          </p:cNvSpPr>
          <p:nvPr>
            <p:ph type="sldNum" sz="quarter" idx="5"/>
          </p:nvPr>
        </p:nvSpPr>
        <p:spPr/>
        <p:txBody>
          <a:bodyPr/>
          <a:lstStyle/>
          <a:p>
            <a:fld id="{2E548C01-EC07-4717-A8DE-1E92D2D81867}" type="slidenum">
              <a:rPr lang="ja-JP" altLang="en-US" smtClean="0"/>
              <a:pPr/>
              <a:t>9</a:t>
            </a:fld>
            <a:endParaRPr lang="ja-JP" altLang="en-US" dirty="0"/>
          </a:p>
        </p:txBody>
      </p:sp>
      <p:sp>
        <p:nvSpPr>
          <p:cNvPr id="4" name="四角形: 角を丸くする 3">
            <a:extLst>
              <a:ext uri="{FF2B5EF4-FFF2-40B4-BE49-F238E27FC236}">
                <a16:creationId xmlns:a16="http://schemas.microsoft.com/office/drawing/2014/main" id="{991010B2-DB84-CB14-7A08-2DED5659A717}"/>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4F01ADA5-36EF-9D1A-39B6-FAE928A4F704}"/>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9527135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C493D-E62A-9A9B-EC1E-E8E1612E0929}"/>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12B58AC5-F0CD-BABE-2159-9E5CBF543C55}"/>
              </a:ext>
            </a:extLst>
          </p:cNvPr>
          <p:cNvSpPr>
            <a:spLocks noGrp="1"/>
          </p:cNvSpPr>
          <p:nvPr>
            <p:ph type="body" idx="1"/>
          </p:nvPr>
        </p:nvSpPr>
        <p:spPr/>
        <p:txBody>
          <a:bodyPr/>
          <a:lstStyle/>
          <a:p>
            <a:r>
              <a:rPr lang="en-US" altLang="ja-JP" dirty="0"/>
              <a:t>Among patients aged 16 years or older receiving a HLA-matched sibling donor transplant for plasma cell neoplasms including multiple myeloma between 2014 and 2023, the 5-year probabilities (95%CI) of survival following transplant according to disease status are:</a:t>
            </a:r>
          </a:p>
          <a:p>
            <a:r>
              <a:rPr lang="ja-JP" altLang="en-US" dirty="0"/>
              <a:t>・</a:t>
            </a:r>
            <a:r>
              <a:rPr lang="en-US" altLang="ja-JP" dirty="0"/>
              <a:t>CR/</a:t>
            </a:r>
            <a:r>
              <a:rPr lang="en-US" altLang="ja-JP" dirty="0" err="1"/>
              <a:t>sCR</a:t>
            </a:r>
            <a:r>
              <a:rPr lang="en-US" altLang="ja-JP" dirty="0"/>
              <a:t>/VGPR/PR	(N=38)	51% (32-67%) </a:t>
            </a:r>
          </a:p>
          <a:p>
            <a:r>
              <a:rPr lang="ja-JP" altLang="en-US" dirty="0"/>
              <a:t>・</a:t>
            </a:r>
            <a:r>
              <a:rPr lang="en-US" altLang="ja-JP" dirty="0"/>
              <a:t>SD/PD/Relapse	(N=14)	21% (5-45%)</a:t>
            </a:r>
          </a:p>
        </p:txBody>
      </p:sp>
      <p:sp>
        <p:nvSpPr>
          <p:cNvPr id="4" name="スライド イメージ プレースホルダー 3">
            <a:extLst>
              <a:ext uri="{FF2B5EF4-FFF2-40B4-BE49-F238E27FC236}">
                <a16:creationId xmlns:a16="http://schemas.microsoft.com/office/drawing/2014/main" id="{E665B3C8-0375-6051-573A-3A3DEA199312}"/>
              </a:ext>
            </a:extLst>
          </p:cNvPr>
          <p:cNvSpPr>
            <a:spLocks noGrp="1" noRot="1" noChangeAspect="1"/>
          </p:cNvSpPr>
          <p:nvPr>
            <p:ph type="sldImg"/>
          </p:nvPr>
        </p:nvSpPr>
        <p:spPr>
          <a:xfrm>
            <a:off x="1060450" y="0"/>
            <a:ext cx="7527925" cy="4235450"/>
          </a:xfrm>
        </p:spPr>
      </p:sp>
      <p:sp>
        <p:nvSpPr>
          <p:cNvPr id="6" name="スライド番号プレースホルダー 5">
            <a:extLst>
              <a:ext uri="{FF2B5EF4-FFF2-40B4-BE49-F238E27FC236}">
                <a16:creationId xmlns:a16="http://schemas.microsoft.com/office/drawing/2014/main" id="{6C48FA5C-0D5F-F333-7AB7-BA1E6C398EAE}"/>
              </a:ext>
            </a:extLst>
          </p:cNvPr>
          <p:cNvSpPr>
            <a:spLocks noGrp="1"/>
          </p:cNvSpPr>
          <p:nvPr>
            <p:ph type="sldNum" sz="quarter" idx="5"/>
          </p:nvPr>
        </p:nvSpPr>
        <p:spPr/>
        <p:txBody>
          <a:bodyPr/>
          <a:lstStyle/>
          <a:p>
            <a:fld id="{2E548C01-EC07-4717-A8DE-1E92D2D81867}" type="slidenum">
              <a:rPr kumimoji="1" lang="ja-JP" altLang="en-US" smtClean="0"/>
              <a:t>90</a:t>
            </a:fld>
            <a:endParaRPr kumimoji="1" lang="ja-JP" altLang="en-US" dirty="0"/>
          </a:p>
        </p:txBody>
      </p:sp>
    </p:spTree>
    <p:extLst>
      <p:ext uri="{BB962C8B-B14F-4D97-AF65-F5344CB8AC3E}">
        <p14:creationId xmlns:p14="http://schemas.microsoft.com/office/powerpoint/2010/main" val="24489509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176E9-06C7-309B-DD5C-A475DE55D7D8}"/>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EBA3E0F1-6420-521E-5AB1-EC98D4C0A094}"/>
              </a:ext>
            </a:extLst>
          </p:cNvPr>
          <p:cNvSpPr>
            <a:spLocks noGrp="1"/>
          </p:cNvSpPr>
          <p:nvPr>
            <p:ph type="body" idx="1"/>
          </p:nvPr>
        </p:nvSpPr>
        <p:spPr/>
        <p:txBody>
          <a:bodyPr/>
          <a:lstStyle/>
          <a:p>
            <a:r>
              <a:rPr lang="en-US" altLang="ja-JP" dirty="0"/>
              <a:t>Among patients aged 16 years or older receiving a bone marrow transplant from unrelated donors for plasma cell neoplasms including multiple myeloma between 2014 and 2023, the 5-year probabilities (95%CI) of survival following transplant according to disease status are:</a:t>
            </a:r>
          </a:p>
          <a:p>
            <a:r>
              <a:rPr lang="ja-JP" altLang="en-US" dirty="0"/>
              <a:t>・</a:t>
            </a:r>
            <a:r>
              <a:rPr lang="en-US" altLang="ja-JP" dirty="0"/>
              <a:t>CR/</a:t>
            </a:r>
            <a:r>
              <a:rPr lang="en-US" altLang="ja-JP" dirty="0" err="1"/>
              <a:t>sCR</a:t>
            </a:r>
            <a:r>
              <a:rPr lang="en-US" altLang="ja-JP" dirty="0"/>
              <a:t>/VGPR/PR	(N=83)	50%</a:t>
            </a:r>
            <a:r>
              <a:rPr lang="ja-JP" altLang="en-US" dirty="0"/>
              <a:t>　</a:t>
            </a:r>
            <a:r>
              <a:rPr lang="en-US" altLang="ja-JP" dirty="0"/>
              <a:t>(37-61%) </a:t>
            </a:r>
          </a:p>
          <a:p>
            <a:r>
              <a:rPr lang="ja-JP" altLang="en-US" dirty="0"/>
              <a:t>・</a:t>
            </a:r>
            <a:r>
              <a:rPr lang="en-US" altLang="ja-JP" dirty="0"/>
              <a:t>SD/PD/Relapse	(N=27)	19%</a:t>
            </a:r>
            <a:r>
              <a:rPr lang="ja-JP" altLang="en-US" dirty="0"/>
              <a:t>　</a:t>
            </a:r>
            <a:r>
              <a:rPr lang="en-US" altLang="ja-JP" dirty="0"/>
              <a:t>(7-37%)</a:t>
            </a:r>
          </a:p>
        </p:txBody>
      </p:sp>
      <p:sp>
        <p:nvSpPr>
          <p:cNvPr id="4" name="スライド イメージ プレースホルダー 3">
            <a:extLst>
              <a:ext uri="{FF2B5EF4-FFF2-40B4-BE49-F238E27FC236}">
                <a16:creationId xmlns:a16="http://schemas.microsoft.com/office/drawing/2014/main" id="{83A86F96-0E30-98F8-579A-3AD95455E198}"/>
              </a:ext>
            </a:extLst>
          </p:cNvPr>
          <p:cNvSpPr>
            <a:spLocks noGrp="1" noRot="1" noChangeAspect="1"/>
          </p:cNvSpPr>
          <p:nvPr>
            <p:ph type="sldImg"/>
          </p:nvPr>
        </p:nvSpPr>
        <p:spPr>
          <a:xfrm>
            <a:off x="1060450" y="0"/>
            <a:ext cx="7527925" cy="4235450"/>
          </a:xfrm>
        </p:spPr>
      </p:sp>
      <p:sp>
        <p:nvSpPr>
          <p:cNvPr id="6" name="スライド番号プレースホルダー 5">
            <a:extLst>
              <a:ext uri="{FF2B5EF4-FFF2-40B4-BE49-F238E27FC236}">
                <a16:creationId xmlns:a16="http://schemas.microsoft.com/office/drawing/2014/main" id="{4172DB5D-FF8D-4259-0710-E414C0534584}"/>
              </a:ext>
            </a:extLst>
          </p:cNvPr>
          <p:cNvSpPr>
            <a:spLocks noGrp="1"/>
          </p:cNvSpPr>
          <p:nvPr>
            <p:ph type="sldNum" sz="quarter" idx="5"/>
          </p:nvPr>
        </p:nvSpPr>
        <p:spPr/>
        <p:txBody>
          <a:bodyPr/>
          <a:lstStyle/>
          <a:p>
            <a:fld id="{2E548C01-EC07-4717-A8DE-1E92D2D81867}" type="slidenum">
              <a:rPr kumimoji="1" lang="ja-JP" altLang="en-US" smtClean="0"/>
              <a:t>91</a:t>
            </a:fld>
            <a:endParaRPr kumimoji="1" lang="ja-JP" altLang="en-US" dirty="0"/>
          </a:p>
        </p:txBody>
      </p:sp>
    </p:spTree>
    <p:extLst>
      <p:ext uri="{BB962C8B-B14F-4D97-AF65-F5344CB8AC3E}">
        <p14:creationId xmlns:p14="http://schemas.microsoft.com/office/powerpoint/2010/main" val="31956668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1A0E4-54D4-6F20-CCB7-5162672FD62F}"/>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CB4B986B-74B9-3269-CDE9-A292695D4200}"/>
              </a:ext>
            </a:extLst>
          </p:cNvPr>
          <p:cNvSpPr>
            <a:spLocks noGrp="1"/>
          </p:cNvSpPr>
          <p:nvPr>
            <p:ph type="body" idx="1"/>
          </p:nvPr>
        </p:nvSpPr>
        <p:spPr/>
        <p:txBody>
          <a:bodyPr/>
          <a:lstStyle/>
          <a:p>
            <a:r>
              <a:rPr lang="en-US" altLang="ja-JP" dirty="0"/>
              <a:t>Among patients aged 16 years or older receiving a cord blood transplant from unrelated donors for plasma cell neoplasms including multiple myeloma between 2014 and 2023, the 5-year probabilities (95%CI) of survival following transplant according to disease status are:</a:t>
            </a:r>
          </a:p>
          <a:p>
            <a:r>
              <a:rPr lang="ja-JP" altLang="en-US" dirty="0"/>
              <a:t>・</a:t>
            </a:r>
            <a:r>
              <a:rPr lang="en-US" altLang="ja-JP" dirty="0"/>
              <a:t>CR/</a:t>
            </a:r>
            <a:r>
              <a:rPr lang="en-US" altLang="ja-JP" dirty="0" err="1"/>
              <a:t>sCR</a:t>
            </a:r>
            <a:r>
              <a:rPr lang="en-US" altLang="ja-JP" dirty="0"/>
              <a:t>/VGPR/PR	(N=44)	23% (11-38%) </a:t>
            </a:r>
          </a:p>
        </p:txBody>
      </p:sp>
      <p:sp>
        <p:nvSpPr>
          <p:cNvPr id="4" name="スライド イメージ プレースホルダー 3">
            <a:extLst>
              <a:ext uri="{FF2B5EF4-FFF2-40B4-BE49-F238E27FC236}">
                <a16:creationId xmlns:a16="http://schemas.microsoft.com/office/drawing/2014/main" id="{91C63615-5AFF-D281-F105-C6C205587BE1}"/>
              </a:ext>
            </a:extLst>
          </p:cNvPr>
          <p:cNvSpPr>
            <a:spLocks noGrp="1" noRot="1" noChangeAspect="1"/>
          </p:cNvSpPr>
          <p:nvPr>
            <p:ph type="sldImg"/>
          </p:nvPr>
        </p:nvSpPr>
        <p:spPr>
          <a:xfrm>
            <a:off x="1060450" y="0"/>
            <a:ext cx="7527925" cy="4235450"/>
          </a:xfrm>
        </p:spPr>
      </p:sp>
      <p:sp>
        <p:nvSpPr>
          <p:cNvPr id="6" name="スライド番号プレースホルダー 5">
            <a:extLst>
              <a:ext uri="{FF2B5EF4-FFF2-40B4-BE49-F238E27FC236}">
                <a16:creationId xmlns:a16="http://schemas.microsoft.com/office/drawing/2014/main" id="{2B98ED18-FF98-367F-2FEC-0DB0E019690F}"/>
              </a:ext>
            </a:extLst>
          </p:cNvPr>
          <p:cNvSpPr>
            <a:spLocks noGrp="1"/>
          </p:cNvSpPr>
          <p:nvPr>
            <p:ph type="sldNum" sz="quarter" idx="5"/>
          </p:nvPr>
        </p:nvSpPr>
        <p:spPr/>
        <p:txBody>
          <a:bodyPr/>
          <a:lstStyle/>
          <a:p>
            <a:fld id="{2E548C01-EC07-4717-A8DE-1E92D2D81867}" type="slidenum">
              <a:rPr kumimoji="1" lang="ja-JP" altLang="en-US" smtClean="0"/>
              <a:t>92</a:t>
            </a:fld>
            <a:endParaRPr kumimoji="1" lang="ja-JP" altLang="en-US" dirty="0"/>
          </a:p>
        </p:txBody>
      </p:sp>
    </p:spTree>
    <p:extLst>
      <p:ext uri="{BB962C8B-B14F-4D97-AF65-F5344CB8AC3E}">
        <p14:creationId xmlns:p14="http://schemas.microsoft.com/office/powerpoint/2010/main" val="5721515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who underwent allogeneic transplantation for aplastic anemia between 2014 and 2023, the 5-year probabilities (95%CI) of survival following transplant according by donor type and stem cell source are:</a:t>
            </a:r>
          </a:p>
          <a:p>
            <a:r>
              <a:rPr lang="ja-JP" altLang="en-US" dirty="0"/>
              <a:t>・</a:t>
            </a:r>
            <a:r>
              <a:rPr lang="en-US" altLang="ja-JP" dirty="0"/>
              <a:t>Bone marrow transplantation from related donors		(N=117)	96%</a:t>
            </a:r>
            <a:r>
              <a:rPr lang="ja-JP" altLang="en-US" dirty="0"/>
              <a:t>　</a:t>
            </a:r>
            <a:r>
              <a:rPr lang="en-US" altLang="ja-JP" dirty="0"/>
              <a:t>(91-99%) </a:t>
            </a:r>
          </a:p>
          <a:p>
            <a:r>
              <a:rPr lang="ja-JP" altLang="en-US" dirty="0"/>
              <a:t>・</a:t>
            </a:r>
            <a:r>
              <a:rPr lang="en-US" altLang="ja-JP" dirty="0"/>
              <a:t>Peripheral blood stem cell transplantation from related donors	(N=9)	89%</a:t>
            </a:r>
            <a:r>
              <a:rPr lang="ja-JP" altLang="en-US" dirty="0"/>
              <a:t>　</a:t>
            </a:r>
            <a:r>
              <a:rPr lang="en-US" altLang="ja-JP" dirty="0"/>
              <a:t>(43-98%) </a:t>
            </a:r>
          </a:p>
          <a:p>
            <a:r>
              <a:rPr lang="ja-JP" altLang="en-US" dirty="0"/>
              <a:t>・</a:t>
            </a:r>
            <a:r>
              <a:rPr lang="en-US" altLang="ja-JP" dirty="0"/>
              <a:t>Bone marrow transplantation from unrelated donors	(N=134)	94%</a:t>
            </a:r>
            <a:r>
              <a:rPr lang="ja-JP" altLang="en-US" dirty="0"/>
              <a:t>　</a:t>
            </a:r>
            <a:r>
              <a:rPr lang="en-US" altLang="ja-JP" dirty="0"/>
              <a:t>(88-97%) </a:t>
            </a:r>
          </a:p>
          <a:p>
            <a:r>
              <a:rPr lang="ja-JP" altLang="en-US" dirty="0"/>
              <a:t>・</a:t>
            </a:r>
            <a:r>
              <a:rPr lang="en-US" altLang="ja-JP" dirty="0"/>
              <a:t>Cord blood transplantation from unrelated donors		(N=31)	100%</a:t>
            </a:r>
          </a:p>
        </p:txBody>
      </p:sp>
      <p:sp>
        <p:nvSpPr>
          <p:cNvPr id="2" name="スライド番号プレースホルダー 1">
            <a:extLst>
              <a:ext uri="{FF2B5EF4-FFF2-40B4-BE49-F238E27FC236}">
                <a16:creationId xmlns:a16="http://schemas.microsoft.com/office/drawing/2014/main" id="{A69BC023-C03C-6BDA-EA4E-0389BDDD1451}"/>
              </a:ext>
            </a:extLst>
          </p:cNvPr>
          <p:cNvSpPr>
            <a:spLocks noGrp="1"/>
          </p:cNvSpPr>
          <p:nvPr>
            <p:ph type="sldNum" sz="quarter" idx="5"/>
          </p:nvPr>
        </p:nvSpPr>
        <p:spPr/>
        <p:txBody>
          <a:bodyPr/>
          <a:lstStyle/>
          <a:p>
            <a:fld id="{80C736B6-7E3E-4D0D-AA13-4A618FE8F5D4}" type="slidenum">
              <a:rPr lang="ja-JP" altLang="en-US" smtClean="0"/>
              <a:pPr/>
              <a:t>93</a:t>
            </a:fld>
            <a:endParaRPr lang="ja-JP" altLang="en-US"/>
          </a:p>
        </p:txBody>
      </p:sp>
      <p:sp>
        <p:nvSpPr>
          <p:cNvPr id="7" name="スライド イメージ プレースホルダー 6">
            <a:extLst>
              <a:ext uri="{FF2B5EF4-FFF2-40B4-BE49-F238E27FC236}">
                <a16:creationId xmlns:a16="http://schemas.microsoft.com/office/drawing/2014/main" id="{A3CC4732-3456-71C8-A069-441E047626E8}"/>
              </a:ext>
            </a:extLst>
          </p:cNvPr>
          <p:cNvSpPr>
            <a:spLocks noGrp="1" noRot="1" noChangeAspect="1"/>
          </p:cNvSpPr>
          <p:nvPr>
            <p:ph type="sldImg"/>
          </p:nvPr>
        </p:nvSpPr>
        <p:spPr/>
      </p:sp>
    </p:spTree>
    <p:extLst>
      <p:ext uri="{BB962C8B-B14F-4D97-AF65-F5344CB8AC3E}">
        <p14:creationId xmlns:p14="http://schemas.microsoft.com/office/powerpoint/2010/main" val="25592202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who underwent allogeneic transplantation for aplastic anemia between 2014 and 2023, the 5-year probabilities (95%CI) of survival following transplant according by donor type and stem cell source are:</a:t>
            </a:r>
          </a:p>
          <a:p>
            <a:r>
              <a:rPr lang="ja-JP" altLang="en-US" dirty="0"/>
              <a:t>・</a:t>
            </a:r>
            <a:r>
              <a:rPr lang="en-US" altLang="ja-JP" dirty="0"/>
              <a:t>Bone marrow transplantation from related donors		(N=181)	89% (82-93%) </a:t>
            </a:r>
          </a:p>
          <a:p>
            <a:r>
              <a:rPr lang="ja-JP" altLang="en-US" dirty="0"/>
              <a:t>・</a:t>
            </a:r>
            <a:r>
              <a:rPr lang="en-US" altLang="ja-JP" dirty="0"/>
              <a:t>Peripheral blood stem cell transplantation from related donors	(N=96)	73% (62-82%) </a:t>
            </a:r>
          </a:p>
          <a:p>
            <a:r>
              <a:rPr lang="ja-JP" altLang="en-US" dirty="0"/>
              <a:t>・</a:t>
            </a:r>
            <a:r>
              <a:rPr lang="en-US" altLang="ja-JP" dirty="0"/>
              <a:t>Bone marrow transplantation from unrelated donors	(N=218)	75% (69-81%) </a:t>
            </a:r>
          </a:p>
          <a:p>
            <a:r>
              <a:rPr lang="ja-JP" altLang="en-US" dirty="0"/>
              <a:t>・</a:t>
            </a:r>
            <a:r>
              <a:rPr lang="en-US" altLang="ja-JP" dirty="0"/>
              <a:t>Cord blood transplantation from unrelated donors		(N=116)	71% (62-78%)</a:t>
            </a:r>
          </a:p>
        </p:txBody>
      </p:sp>
      <p:sp>
        <p:nvSpPr>
          <p:cNvPr id="2" name="スライド番号プレースホルダー 1">
            <a:extLst>
              <a:ext uri="{FF2B5EF4-FFF2-40B4-BE49-F238E27FC236}">
                <a16:creationId xmlns:a16="http://schemas.microsoft.com/office/drawing/2014/main" id="{B1DD4102-7527-A815-CB7E-DA27720C07FD}"/>
              </a:ext>
            </a:extLst>
          </p:cNvPr>
          <p:cNvSpPr>
            <a:spLocks noGrp="1"/>
          </p:cNvSpPr>
          <p:nvPr>
            <p:ph type="sldNum" sz="quarter" idx="5"/>
          </p:nvPr>
        </p:nvSpPr>
        <p:spPr/>
        <p:txBody>
          <a:bodyPr/>
          <a:lstStyle/>
          <a:p>
            <a:fld id="{80C736B6-7E3E-4D0D-AA13-4A618FE8F5D4}" type="slidenum">
              <a:rPr lang="ja-JP" altLang="en-US" smtClean="0"/>
              <a:pPr/>
              <a:t>94</a:t>
            </a:fld>
            <a:endParaRPr lang="ja-JP" altLang="en-US"/>
          </a:p>
        </p:txBody>
      </p:sp>
      <p:sp>
        <p:nvSpPr>
          <p:cNvPr id="7" name="スライド イメージ プレースホルダー 6">
            <a:extLst>
              <a:ext uri="{FF2B5EF4-FFF2-40B4-BE49-F238E27FC236}">
                <a16:creationId xmlns:a16="http://schemas.microsoft.com/office/drawing/2014/main" id="{BD490F7B-A7E0-4B3E-C499-0F997CA46E2F}"/>
              </a:ext>
            </a:extLst>
          </p:cNvPr>
          <p:cNvSpPr>
            <a:spLocks noGrp="1" noRot="1" noChangeAspect="1"/>
          </p:cNvSpPr>
          <p:nvPr>
            <p:ph type="sldImg"/>
          </p:nvPr>
        </p:nvSpPr>
        <p:spPr/>
      </p:sp>
    </p:spTree>
    <p:extLst>
      <p:ext uri="{BB962C8B-B14F-4D97-AF65-F5344CB8AC3E}">
        <p14:creationId xmlns:p14="http://schemas.microsoft.com/office/powerpoint/2010/main" val="21297181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who underwent allogeneic transplantation for aplastic anemia between 2014 and 2023, the 5-year probabilities (95%CI) of survival following transplant according by donor type and stem cell source are:</a:t>
            </a:r>
          </a:p>
          <a:p>
            <a:r>
              <a:rPr lang="ja-JP" altLang="en-US" dirty="0"/>
              <a:t>・</a:t>
            </a:r>
            <a:r>
              <a:rPr lang="en-US" altLang="ja-JP" dirty="0"/>
              <a:t>HLA-matched sibling donor transplantation		(N=86)	98% (91-99%) </a:t>
            </a:r>
          </a:p>
          <a:p>
            <a:r>
              <a:rPr lang="ja-JP" altLang="en-US" dirty="0"/>
              <a:t>・</a:t>
            </a:r>
            <a:r>
              <a:rPr lang="en-US" altLang="ja-JP" dirty="0"/>
              <a:t>Bone marrow transplantation from unrelated donors	(N=134) 	94% (88-97%) </a:t>
            </a:r>
          </a:p>
          <a:p>
            <a:r>
              <a:rPr lang="ja-JP" altLang="en-US" dirty="0"/>
              <a:t>・</a:t>
            </a:r>
            <a:r>
              <a:rPr lang="en-US" altLang="ja-JP" dirty="0"/>
              <a:t>Cord blood transplantation from unrelated donors		(N=31) 	100%</a:t>
            </a:r>
          </a:p>
        </p:txBody>
      </p:sp>
      <p:sp>
        <p:nvSpPr>
          <p:cNvPr id="2" name="スライド番号プレースホルダー 1">
            <a:extLst>
              <a:ext uri="{FF2B5EF4-FFF2-40B4-BE49-F238E27FC236}">
                <a16:creationId xmlns:a16="http://schemas.microsoft.com/office/drawing/2014/main" id="{B58602BD-2CFE-8E52-4EF1-A345A4E9BBE4}"/>
              </a:ext>
            </a:extLst>
          </p:cNvPr>
          <p:cNvSpPr>
            <a:spLocks noGrp="1"/>
          </p:cNvSpPr>
          <p:nvPr>
            <p:ph type="sldNum" sz="quarter" idx="5"/>
          </p:nvPr>
        </p:nvSpPr>
        <p:spPr/>
        <p:txBody>
          <a:bodyPr/>
          <a:lstStyle/>
          <a:p>
            <a:fld id="{80C736B6-7E3E-4D0D-AA13-4A618FE8F5D4}" type="slidenum">
              <a:rPr lang="ja-JP" altLang="en-US" smtClean="0"/>
              <a:pPr/>
              <a:t>95</a:t>
            </a:fld>
            <a:endParaRPr lang="ja-JP" altLang="en-US"/>
          </a:p>
        </p:txBody>
      </p:sp>
      <p:sp>
        <p:nvSpPr>
          <p:cNvPr id="7" name="スライド イメージ プレースホルダー 6">
            <a:extLst>
              <a:ext uri="{FF2B5EF4-FFF2-40B4-BE49-F238E27FC236}">
                <a16:creationId xmlns:a16="http://schemas.microsoft.com/office/drawing/2014/main" id="{37E0A92B-4274-5F09-3456-071D98AF4E41}"/>
              </a:ext>
            </a:extLst>
          </p:cNvPr>
          <p:cNvSpPr>
            <a:spLocks noGrp="1" noRot="1" noChangeAspect="1"/>
          </p:cNvSpPr>
          <p:nvPr>
            <p:ph type="sldImg"/>
          </p:nvPr>
        </p:nvSpPr>
        <p:spPr/>
      </p:sp>
    </p:spTree>
    <p:extLst>
      <p:ext uri="{BB962C8B-B14F-4D97-AF65-F5344CB8AC3E}">
        <p14:creationId xmlns:p14="http://schemas.microsoft.com/office/powerpoint/2010/main" val="96058502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who underwent allogeneic transplantation for aplastic anemia between 2014 and 2023, the 5-year probabilities (95%CI) of survival following transplant according by donor type and stem cell source are:</a:t>
            </a:r>
          </a:p>
          <a:p>
            <a:r>
              <a:rPr lang="ja-JP" altLang="en-US" dirty="0"/>
              <a:t>・</a:t>
            </a:r>
            <a:r>
              <a:rPr lang="en-US" altLang="ja-JP" dirty="0"/>
              <a:t>HLA-matched sibling donor transplantation		(N=176)	87%</a:t>
            </a:r>
            <a:r>
              <a:rPr lang="ja-JP" altLang="en-US" dirty="0"/>
              <a:t>　</a:t>
            </a:r>
            <a:r>
              <a:rPr lang="en-US" altLang="ja-JP" dirty="0"/>
              <a:t>(80-91%) </a:t>
            </a:r>
          </a:p>
          <a:p>
            <a:r>
              <a:rPr lang="ja-JP" altLang="en-US" dirty="0"/>
              <a:t>・</a:t>
            </a:r>
            <a:r>
              <a:rPr lang="en-US" altLang="ja-JP" dirty="0"/>
              <a:t>Bone marrow transplantation from unrelated donors	(N=218) 	75%</a:t>
            </a:r>
            <a:r>
              <a:rPr lang="ja-JP" altLang="en-US" dirty="0"/>
              <a:t>　</a:t>
            </a:r>
            <a:r>
              <a:rPr lang="en-US" altLang="ja-JP" dirty="0"/>
              <a:t>(69-81%) </a:t>
            </a:r>
          </a:p>
          <a:p>
            <a:r>
              <a:rPr lang="ja-JP" altLang="en-US" dirty="0"/>
              <a:t>・</a:t>
            </a:r>
            <a:r>
              <a:rPr lang="en-US" altLang="ja-JP" dirty="0"/>
              <a:t>Cord blood transplantation from unrelated donors		(N=116) 	71%</a:t>
            </a:r>
            <a:r>
              <a:rPr lang="ja-JP" altLang="en-US" dirty="0"/>
              <a:t>　</a:t>
            </a:r>
            <a:r>
              <a:rPr lang="en-US" altLang="ja-JP" dirty="0"/>
              <a:t>(62-78%)</a:t>
            </a:r>
          </a:p>
        </p:txBody>
      </p:sp>
      <p:sp>
        <p:nvSpPr>
          <p:cNvPr id="2" name="スライド番号プレースホルダー 1">
            <a:extLst>
              <a:ext uri="{FF2B5EF4-FFF2-40B4-BE49-F238E27FC236}">
                <a16:creationId xmlns:a16="http://schemas.microsoft.com/office/drawing/2014/main" id="{C1875EF8-2338-EFBF-D344-F7B8C727321D}"/>
              </a:ext>
            </a:extLst>
          </p:cNvPr>
          <p:cNvSpPr>
            <a:spLocks noGrp="1"/>
          </p:cNvSpPr>
          <p:nvPr>
            <p:ph type="sldNum" sz="quarter" idx="5"/>
          </p:nvPr>
        </p:nvSpPr>
        <p:spPr/>
        <p:txBody>
          <a:bodyPr/>
          <a:lstStyle/>
          <a:p>
            <a:fld id="{80C736B6-7E3E-4D0D-AA13-4A618FE8F5D4}" type="slidenum">
              <a:rPr lang="ja-JP" altLang="en-US" smtClean="0"/>
              <a:pPr/>
              <a:t>96</a:t>
            </a:fld>
            <a:endParaRPr lang="ja-JP" altLang="en-US"/>
          </a:p>
        </p:txBody>
      </p:sp>
      <p:sp>
        <p:nvSpPr>
          <p:cNvPr id="7" name="スライド イメージ プレースホルダー 6">
            <a:extLst>
              <a:ext uri="{FF2B5EF4-FFF2-40B4-BE49-F238E27FC236}">
                <a16:creationId xmlns:a16="http://schemas.microsoft.com/office/drawing/2014/main" id="{ACB9851B-AC2B-40B5-2C52-29B6F635276E}"/>
              </a:ext>
            </a:extLst>
          </p:cNvPr>
          <p:cNvSpPr>
            <a:spLocks noGrp="1" noRot="1" noChangeAspect="1"/>
          </p:cNvSpPr>
          <p:nvPr>
            <p:ph type="sldImg"/>
          </p:nvPr>
        </p:nvSpPr>
        <p:spPr/>
      </p:sp>
    </p:spTree>
    <p:extLst>
      <p:ext uri="{BB962C8B-B14F-4D97-AF65-F5344CB8AC3E}">
        <p14:creationId xmlns:p14="http://schemas.microsoft.com/office/powerpoint/2010/main" val="786165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17" name="サブタイトル 16"/>
          <p:cNvSpPr>
            <a:spLocks noGrp="1"/>
          </p:cNvSpPr>
          <p:nvPr>
            <p:ph type="subTitle" idx="1"/>
          </p:nvPr>
        </p:nvSpPr>
        <p:spPr>
          <a:xfrm>
            <a:off x="711200" y="3228536"/>
            <a:ext cx="10472928"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 サブタイトルの書式設定</a:t>
            </a:r>
            <a:endParaRPr kumimoji="0" lang="en-US"/>
          </a:p>
        </p:txBody>
      </p:sp>
      <p:sp>
        <p:nvSpPr>
          <p:cNvPr id="30" name="日付プレースホルダ 29"/>
          <p:cNvSpPr>
            <a:spLocks noGrp="1"/>
          </p:cNvSpPr>
          <p:nvPr>
            <p:ph type="dt" sz="half" idx="10"/>
          </p:nvPr>
        </p:nvSpPr>
        <p:spPr>
          <a:xfrm>
            <a:off x="609601" y="6356357"/>
            <a:ext cx="2844800" cy="365125"/>
          </a:xfrm>
          <a:prstGeom prst="rect">
            <a:avLst/>
          </a:prstGeom>
        </p:spPr>
        <p:txBody>
          <a:bodyPr/>
          <a:lstStyle/>
          <a:p>
            <a:endParaRPr lang="ja-JP" altLang="en-US">
              <a:solidFill>
                <a:prstClr val="white"/>
              </a:solidFill>
            </a:endParaRPr>
          </a:p>
        </p:txBody>
      </p:sp>
      <p:sp>
        <p:nvSpPr>
          <p:cNvPr id="19" name="フッター プレースホルダ 18"/>
          <p:cNvSpPr>
            <a:spLocks noGrp="1"/>
          </p:cNvSpPr>
          <p:nvPr>
            <p:ph type="ftr" sz="quarter" idx="11"/>
          </p:nvPr>
        </p:nvSpPr>
        <p:spPr>
          <a:xfrm>
            <a:off x="3556000" y="6356357"/>
            <a:ext cx="4470400" cy="365125"/>
          </a:xfrm>
          <a:prstGeom prst="rect">
            <a:avLst/>
          </a:prstGeom>
        </p:spPr>
        <p:txBody>
          <a:bodyPr/>
          <a:lstStyle/>
          <a:p>
            <a:pPr>
              <a:defRPr/>
            </a:pPr>
            <a:endParaRPr lang="ja-JP" altLang="en-US">
              <a:solidFill>
                <a:prstClr val="white"/>
              </a:solidFill>
            </a:endParaRPr>
          </a:p>
        </p:txBody>
      </p:sp>
    </p:spTree>
    <p:extLst>
      <p:ext uri="{BB962C8B-B14F-4D97-AF65-F5344CB8AC3E}">
        <p14:creationId xmlns:p14="http://schemas.microsoft.com/office/powerpoint/2010/main" val="41988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495365-56FD-25A0-826A-0F01D7E98CAF}"/>
              </a:ext>
            </a:extLst>
          </p:cNvPr>
          <p:cNvSpPr>
            <a:spLocks noGrp="1"/>
          </p:cNvSpPr>
          <p:nvPr>
            <p:ph type="title"/>
          </p:nvPr>
        </p:nvSpPr>
        <p:spPr>
          <a:xfrm>
            <a:off x="840317" y="365126"/>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C23DC2D-0F74-6C74-C5E9-7E5F992C913D}"/>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A63A568-77BF-C3EC-F465-9201ACC72D67}"/>
              </a:ext>
            </a:extLst>
          </p:cNvPr>
          <p:cNvSpPr>
            <a:spLocks noGrp="1"/>
          </p:cNvSpPr>
          <p:nvPr>
            <p:ph sz="half" idx="2"/>
          </p:nvPr>
        </p:nvSpPr>
        <p:spPr>
          <a:xfrm>
            <a:off x="840318" y="2505075"/>
            <a:ext cx="5158316"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F9CB7E6-D73F-C1A6-FE9B-DD0CDB1C79B5}"/>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C8A9848-AA31-64B9-E51A-70704746B7C3}"/>
              </a:ext>
            </a:extLst>
          </p:cNvPr>
          <p:cNvSpPr>
            <a:spLocks noGrp="1"/>
          </p:cNvSpPr>
          <p:nvPr>
            <p:ph sz="quarter" idx="4"/>
          </p:nvPr>
        </p:nvSpPr>
        <p:spPr>
          <a:xfrm>
            <a:off x="6172200" y="2505075"/>
            <a:ext cx="518371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CDA9D10-48C3-69D7-699E-4730AF55ADD1}"/>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1D333264-182B-E009-8DBF-B661593D747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91BD1FB-1A1D-B6C3-2ECB-F3605658A4F4}"/>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263423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06A395-39E0-3271-4088-1AD78CE3D78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DCB3E4C-30D2-0C30-6BA7-4668B32A8743}"/>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8654BF39-16DF-3F03-A866-FB4CB7D344E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676769D-52C2-8F5E-14AE-B8CC8E61CC69}"/>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961160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881D7AC-413C-3068-E809-9E74CD4C3BF7}"/>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05C3D8F4-C7CB-BEB5-80A5-BA5149E133B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2281FED-83DC-7540-4EB5-B16B5FC69035}"/>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2090154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388982-F583-9F2B-DB5F-C9E7A5A33FD6}"/>
              </a:ext>
            </a:extLst>
          </p:cNvPr>
          <p:cNvSpPr>
            <a:spLocks noGrp="1"/>
          </p:cNvSpPr>
          <p:nvPr>
            <p:ph type="title"/>
          </p:nvPr>
        </p:nvSpPr>
        <p:spPr>
          <a:xfrm>
            <a:off x="840318" y="457200"/>
            <a:ext cx="393276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91014A0-DEF8-D63B-6C7B-5A6415E97C0F}"/>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66F70CB-F4A0-1978-341E-BB233B76245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BF890A2-88F7-1E0C-9951-EE7524A1BA61}"/>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DB0F5CFC-78C3-36B4-4EF1-1B470751C4F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9AA3630-037E-46BD-32E7-F8739E53335B}"/>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846836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5D9051-3C2A-A6BD-A8EC-42A245417677}"/>
              </a:ext>
            </a:extLst>
          </p:cNvPr>
          <p:cNvSpPr>
            <a:spLocks noGrp="1"/>
          </p:cNvSpPr>
          <p:nvPr>
            <p:ph type="title"/>
          </p:nvPr>
        </p:nvSpPr>
        <p:spPr>
          <a:xfrm>
            <a:off x="840318" y="457200"/>
            <a:ext cx="393276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9A2FE66-9A23-EB5C-1092-FBD918ED035C}"/>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843D6E4-8CCE-101F-2F46-FBAEA5A0C50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EC6B27A-D5C1-1F0F-C968-DEC3FF86CDC9}"/>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68BCB8BC-C2C8-E23C-5622-4E7C11E9F7B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DBAB9EA-9BDB-1AB7-FFF4-A077598176AD}"/>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882493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AE98F3-2F73-4A4A-DBB8-D4E2500E8D5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05E0CAE-003C-9D4F-D5B4-78E8EC9C508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042836D-145D-0A0F-5E11-D5090CCFB2A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F88FA11A-1530-4CA3-4439-ED7E777EB39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F56D0E2-46B0-3044-5590-7B3D5C199FFD}"/>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3299217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47077ED-78E7-C215-19FF-585AD34AB1DD}"/>
              </a:ext>
            </a:extLst>
          </p:cNvPr>
          <p:cNvSpPr>
            <a:spLocks noGrp="1"/>
          </p:cNvSpPr>
          <p:nvPr>
            <p:ph type="title" orient="vert"/>
          </p:nvPr>
        </p:nvSpPr>
        <p:spPr>
          <a:xfrm>
            <a:off x="8724901"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7F77F43-B9FC-3120-4DE7-96E085727D1F}"/>
              </a:ext>
            </a:extLst>
          </p:cNvPr>
          <p:cNvSpPr>
            <a:spLocks noGrp="1"/>
          </p:cNvSpPr>
          <p:nvPr>
            <p:ph type="body" orient="vert" idx="1"/>
          </p:nvPr>
        </p:nvSpPr>
        <p:spPr>
          <a:xfrm>
            <a:off x="838201" y="365125"/>
            <a:ext cx="76835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4ED7DDE-061B-2705-EC12-8F9A9AAE02FC}"/>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B8269ECF-FDF0-4A62-3B44-DD07EA77E8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B09038C-F751-7BC4-3CB2-B59EDB618A8D}"/>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3305636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A05FE2-8CE3-469B-963A-DC7DAB8D0D1C}"/>
              </a:ext>
            </a:extLst>
          </p:cNvPr>
          <p:cNvSpPr>
            <a:spLocks noGrp="1"/>
          </p:cNvSpPr>
          <p:nvPr>
            <p:ph type="title" hasCustomPrompt="1"/>
          </p:nvPr>
        </p:nvSpPr>
        <p:spPr>
          <a:xfrm>
            <a:off x="576000" y="108000"/>
            <a:ext cx="10972800" cy="802800"/>
          </a:xfrm>
          <a:noFill/>
        </p:spPr>
        <p:txBody>
          <a:bodyPr anchor="t"/>
          <a:lstStyle>
            <a:lvl1pPr>
              <a:defRPr b="0"/>
            </a:lvl1pPr>
          </a:lstStyle>
          <a:p>
            <a:r>
              <a:rPr kumimoji="1" lang="ja-JP" altLang="en-US" dirty="0"/>
              <a:t>マスター タイトルの書式設定</a:t>
            </a:r>
            <a:br>
              <a:rPr kumimoji="1" lang="en-US" altLang="ja-JP" dirty="0"/>
            </a:br>
            <a:endParaRPr kumimoji="1" lang="ja-JP" altLang="en-US" dirty="0"/>
          </a:p>
        </p:txBody>
      </p:sp>
    </p:spTree>
    <p:extLst>
      <p:ext uri="{BB962C8B-B14F-4D97-AF65-F5344CB8AC3E}">
        <p14:creationId xmlns:p14="http://schemas.microsoft.com/office/powerpoint/2010/main" val="34544112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0"/>
            <a:ext cx="11904000" cy="828000"/>
          </a:xfrm>
          <a:noFill/>
        </p:spPr>
        <p:txBody>
          <a:bodyPr/>
          <a:lstStyle/>
          <a:p>
            <a:r>
              <a:rPr kumimoji="0" lang="ja-JP" altLang="en-US" dirty="0"/>
              <a:t>マスタ タイトルの書式設定</a:t>
            </a:r>
            <a:endParaRPr kumimoji="0" lang="en-US" dirty="0"/>
          </a:p>
        </p:txBody>
      </p:sp>
      <p:sp>
        <p:nvSpPr>
          <p:cNvPr id="3" name="コンテンツ プレースホルダ 2"/>
          <p:cNvSpPr>
            <a:spLocks noGrp="1"/>
          </p:cNvSpPr>
          <p:nvPr>
            <p:ph idx="1"/>
          </p:nvPr>
        </p:nvSpPr>
        <p:spPr>
          <a:xfrm>
            <a:off x="609600" y="1935480"/>
            <a:ext cx="10972800" cy="4389120"/>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eaLnBrk="1" latinLnBrk="0" hangingPunct="1"/>
            <a:r>
              <a:rPr lang="ja-JP" altLang="en-US" dirty="0"/>
              <a:t>マスタ テキストの書式設定</a:t>
            </a:r>
          </a:p>
          <a:p>
            <a:pPr lvl="1" eaLnBrk="1" latinLnBrk="0" hangingPunct="1"/>
            <a:r>
              <a:rPr lang="ja-JP" altLang="en-US" dirty="0"/>
              <a:t>第 </a:t>
            </a:r>
            <a:r>
              <a:rPr lang="en-US" altLang="ja-JP" dirty="0"/>
              <a:t>2 </a:t>
            </a:r>
            <a:r>
              <a:rPr lang="ja-JP" altLang="en-US" dirty="0"/>
              <a:t>レベル</a:t>
            </a:r>
            <a:endParaRPr lang="en-US" altLang="ja-JP" dirty="0"/>
          </a:p>
          <a:p>
            <a:pPr lvl="1" eaLnBrk="1" latinLnBrk="0" hangingPunct="1"/>
            <a:endParaRPr lang="ja-JP" altLang="en-US" dirty="0"/>
          </a:p>
          <a:p>
            <a:pPr lvl="2" eaLnBrk="1" latinLnBrk="0" hangingPunct="1"/>
            <a:r>
              <a:rPr lang="ja-JP" altLang="en-US" dirty="0"/>
              <a:t>第 </a:t>
            </a:r>
            <a:r>
              <a:rPr lang="en-US" altLang="ja-JP" dirty="0"/>
              <a:t>3 </a:t>
            </a:r>
            <a:r>
              <a:rPr lang="ja-JP" altLang="en-US" dirty="0"/>
              <a:t>レベル</a:t>
            </a:r>
          </a:p>
          <a:p>
            <a:pPr lvl="3" eaLnBrk="1" latinLnBrk="0" hangingPunct="1"/>
            <a:r>
              <a:rPr lang="ja-JP" altLang="en-US" dirty="0"/>
              <a:t>第 </a:t>
            </a:r>
            <a:r>
              <a:rPr lang="en-US" altLang="ja-JP" dirty="0"/>
              <a:t>4 </a:t>
            </a:r>
            <a:r>
              <a:rPr lang="ja-JP" altLang="en-US" dirty="0"/>
              <a:t>レベル</a:t>
            </a:r>
          </a:p>
          <a:p>
            <a:pPr lvl="4" eaLnBrk="1" latinLnBrk="0" hangingPunct="1"/>
            <a:r>
              <a:rPr lang="ja-JP" altLang="en-US" dirty="0"/>
              <a:t>第 </a:t>
            </a:r>
            <a:r>
              <a:rPr lang="en-US" altLang="ja-JP" dirty="0"/>
              <a:t>5 </a:t>
            </a:r>
            <a:r>
              <a:rPr lang="ja-JP" altLang="en-US" dirty="0"/>
              <a:t>レベル</a:t>
            </a:r>
            <a:endParaRPr kumimoji="0" lang="en-US" dirty="0"/>
          </a:p>
        </p:txBody>
      </p:sp>
    </p:spTree>
    <p:extLst>
      <p:ext uri="{BB962C8B-B14F-4D97-AF65-F5344CB8AC3E}">
        <p14:creationId xmlns:p14="http://schemas.microsoft.com/office/powerpoint/2010/main" val="28519957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704088"/>
            <a:ext cx="10972800" cy="1143000"/>
          </a:xfrm>
        </p:spPr>
        <p:txBody>
          <a:bodyPr tIns="45720" anchor="b"/>
          <a:lstStyle>
            <a:lvl1pPr>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609603" y="1855248"/>
            <a:ext cx="5386917"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4" name="テキスト プレースホルダ 3"/>
          <p:cNvSpPr>
            <a:spLocks noGrp="1"/>
          </p:cNvSpPr>
          <p:nvPr>
            <p:ph type="body" sz="half" idx="3"/>
          </p:nvPr>
        </p:nvSpPr>
        <p:spPr>
          <a:xfrm>
            <a:off x="6193374" y="1859762"/>
            <a:ext cx="5389033"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5" name="コンテンツ プレースホルダ 4"/>
          <p:cNvSpPr>
            <a:spLocks noGrp="1"/>
          </p:cNvSpPr>
          <p:nvPr>
            <p:ph sz="quarter" idx="2"/>
          </p:nvPr>
        </p:nvSpPr>
        <p:spPr>
          <a:xfrm>
            <a:off x="609603" y="2514601"/>
            <a:ext cx="5386917"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 5"/>
          <p:cNvSpPr>
            <a:spLocks noGrp="1"/>
          </p:cNvSpPr>
          <p:nvPr>
            <p:ph sz="quarter" idx="4"/>
          </p:nvPr>
        </p:nvSpPr>
        <p:spPr>
          <a:xfrm>
            <a:off x="6193374" y="2514601"/>
            <a:ext cx="5389033"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 6"/>
          <p:cNvSpPr>
            <a:spLocks noGrp="1"/>
          </p:cNvSpPr>
          <p:nvPr>
            <p:ph type="dt" sz="half" idx="10"/>
          </p:nvPr>
        </p:nvSpPr>
        <p:spPr>
          <a:xfrm>
            <a:off x="609601" y="6356357"/>
            <a:ext cx="2844800" cy="365125"/>
          </a:xfrm>
          <a:prstGeom prst="rect">
            <a:avLst/>
          </a:prstGeom>
        </p:spPr>
        <p:txBody>
          <a:bodyPr/>
          <a:lstStyle/>
          <a:p>
            <a:endParaRPr lang="ja-JP" altLang="en-US">
              <a:solidFill>
                <a:srgbClr val="000000"/>
              </a:solidFill>
            </a:endParaRPr>
          </a:p>
        </p:txBody>
      </p:sp>
      <p:sp>
        <p:nvSpPr>
          <p:cNvPr id="8" name="フッター プレースホルダ 7"/>
          <p:cNvSpPr>
            <a:spLocks noGrp="1"/>
          </p:cNvSpPr>
          <p:nvPr>
            <p:ph type="ftr" sz="quarter" idx="11"/>
          </p:nvPr>
        </p:nvSpPr>
        <p:spPr>
          <a:xfrm>
            <a:off x="3556000" y="6356357"/>
            <a:ext cx="44704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3527555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6D5B7F-B5A6-4AE7-96BC-CD99496A7391}"/>
              </a:ext>
            </a:extLst>
          </p:cNvPr>
          <p:cNvSpPr>
            <a:spLocks noGrp="1"/>
          </p:cNvSpPr>
          <p:nvPr>
            <p:ph type="title"/>
          </p:nvPr>
        </p:nvSpPr>
        <p:spPr>
          <a:xfrm>
            <a:off x="576000" y="0"/>
            <a:ext cx="10972800" cy="802800"/>
          </a:xfrm>
          <a:noFill/>
        </p:spPr>
        <p:txBody>
          <a:bodyPr/>
          <a:lstStyle/>
          <a:p>
            <a:r>
              <a:rPr kumimoji="1" lang="ja-JP" altLang="en-US"/>
              <a:t>マスター タイトルの書式設定</a:t>
            </a:r>
          </a:p>
        </p:txBody>
      </p:sp>
    </p:spTree>
    <p:extLst>
      <p:ext uri="{BB962C8B-B14F-4D97-AF65-F5344CB8AC3E}">
        <p14:creationId xmlns:p14="http://schemas.microsoft.com/office/powerpoint/2010/main" val="285388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248E0D-C181-28A7-39D2-CCD60743D1F8}"/>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73A31C8-E898-ED39-E8A8-603B00ECDE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00C6FD6-7E3B-6214-8210-D6E40FCB316B}"/>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60D7CE91-1D69-C735-09E0-04F6470251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CADBE7-5B73-7DB5-3505-2A81E9750523}"/>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3020520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7B0A3A-DEDC-D7E1-A855-EFC79C31FAF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794319B-DD3F-8873-5FDD-134836138D1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84C4E29-499C-2845-3471-3250922FE08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C058729A-D725-E0BB-860A-EB1ED578099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F0FFF7A-D9B6-D3E5-D6E2-A01E07B1E151}"/>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511792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3A0728-4957-D27E-7634-8566DCE97F7E}"/>
              </a:ext>
            </a:extLst>
          </p:cNvPr>
          <p:cNvSpPr>
            <a:spLocks noGrp="1"/>
          </p:cNvSpPr>
          <p:nvPr>
            <p:ph type="title"/>
          </p:nvPr>
        </p:nvSpPr>
        <p:spPr>
          <a:xfrm>
            <a:off x="831851" y="1709739"/>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F7322F5-01FB-2CE4-3D53-85D116518B94}"/>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18F338D-376E-62D3-09CC-36F7EE68391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2920CEBE-DAF6-67CF-7FCE-E533F2C7C1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2D67944-672F-A6DC-AC40-A66F085932D5}"/>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372847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9C5B42-6141-770F-6FEE-00FEB597EC7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A11D09B-0770-2655-D6BE-CE13353B3E38}"/>
              </a:ext>
            </a:extLst>
          </p:cNvPr>
          <p:cNvSpPr>
            <a:spLocks noGrp="1"/>
          </p:cNvSpPr>
          <p:nvPr>
            <p:ph sz="half" idx="1"/>
          </p:nvPr>
        </p:nvSpPr>
        <p:spPr>
          <a:xfrm>
            <a:off x="838200" y="1825625"/>
            <a:ext cx="515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A5DFD08-0409-69E6-1108-882ABB3A0D7F}"/>
              </a:ext>
            </a:extLst>
          </p:cNvPr>
          <p:cNvSpPr>
            <a:spLocks noGrp="1"/>
          </p:cNvSpPr>
          <p:nvPr>
            <p:ph sz="half" idx="2"/>
          </p:nvPr>
        </p:nvSpPr>
        <p:spPr>
          <a:xfrm>
            <a:off x="6197600" y="1825625"/>
            <a:ext cx="515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BF4636C-9AEF-0EF0-E775-4C1CC020C747}"/>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6E120593-24D1-BA42-8283-5DE11C4AE57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D807DE7-3B8D-A324-6716-39860AAB083C}"/>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0948635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タイトル プレースホルダ 8"/>
          <p:cNvSpPr>
            <a:spLocks noGrp="1"/>
          </p:cNvSpPr>
          <p:nvPr userDrawn="1">
            <p:ph type="title"/>
          </p:nvPr>
        </p:nvSpPr>
        <p:spPr>
          <a:xfrm>
            <a:off x="576000" y="0"/>
            <a:ext cx="10972800" cy="802800"/>
          </a:xfrm>
          <a:prstGeom prst="rect">
            <a:avLst/>
          </a:prstGeom>
          <a:solidFill>
            <a:schemeClr val="bg1"/>
          </a:solidFill>
        </p:spPr>
        <p:txBody>
          <a:bodyPr vert="horz" lIns="0" rIns="0" bIns="0" anchor="t">
            <a:normAutofit/>
          </a:bodyPr>
          <a:lstStyle/>
          <a:p>
            <a:r>
              <a:rPr kumimoji="0" lang="en-US" dirty="0"/>
              <a:t>Title</a:t>
            </a:r>
          </a:p>
        </p:txBody>
      </p:sp>
      <p:sp>
        <p:nvSpPr>
          <p:cNvPr id="2" name="スライド番号プレースホルダー 1">
            <a:extLst>
              <a:ext uri="{FF2B5EF4-FFF2-40B4-BE49-F238E27FC236}">
                <a16:creationId xmlns:a16="http://schemas.microsoft.com/office/drawing/2014/main" id="{780B7359-C7C6-4EA5-AB70-8A5AEACDD21B}"/>
              </a:ext>
            </a:extLst>
          </p:cNvPr>
          <p:cNvSpPr>
            <a:spLocks noGrp="1"/>
          </p:cNvSpPr>
          <p:nvPr>
            <p:ph type="sldNum" sz="quarter" idx="4"/>
          </p:nvPr>
        </p:nvSpPr>
        <p:spPr>
          <a:xfrm>
            <a:off x="9448800" y="6491355"/>
            <a:ext cx="2743200" cy="365125"/>
          </a:xfrm>
          <a:prstGeom prst="rect">
            <a:avLst/>
          </a:prstGeom>
        </p:spPr>
        <p:txBody>
          <a:bodyPr vert="horz" lIns="91440" tIns="45720" rIns="91440" bIns="45720" rtlCol="0" anchor="ctr"/>
          <a:lstStyle>
            <a:lvl1pPr algn="r">
              <a:defRPr sz="1600" b="1" i="0" baseline="0">
                <a:solidFill>
                  <a:schemeClr val="tx1">
                    <a:lumMod val="65000"/>
                    <a:lumOff val="35000"/>
                  </a:schemeClr>
                </a:solidFill>
                <a:latin typeface="UD デジタル 教科書体 NK-R" panose="02020400000000000000" pitchFamily="18" charset="-128"/>
              </a:defRPr>
            </a:lvl1pPr>
          </a:lstStyle>
          <a:p>
            <a:fld id="{BF9FDE6A-C74E-4A30-B019-AA74AACF14F3}" type="slidenum">
              <a:rPr lang="ja-JP" altLang="en-US" smtClean="0"/>
              <a:pPr/>
              <a:t>‹#›</a:t>
            </a:fld>
            <a:endParaRPr lang="ja-JP" altLang="en-US"/>
          </a:p>
        </p:txBody>
      </p:sp>
      <p:grpSp>
        <p:nvGrpSpPr>
          <p:cNvPr id="35" name="グループ化 17">
            <a:extLst>
              <a:ext uri="{FF2B5EF4-FFF2-40B4-BE49-F238E27FC236}">
                <a16:creationId xmlns:a16="http://schemas.microsoft.com/office/drawing/2014/main" id="{A866808E-9A25-4A7E-8758-367F45BB6096}"/>
              </a:ext>
            </a:extLst>
          </p:cNvPr>
          <p:cNvGrpSpPr/>
          <p:nvPr userDrawn="1"/>
        </p:nvGrpSpPr>
        <p:grpSpPr>
          <a:xfrm>
            <a:off x="86400" y="5973480"/>
            <a:ext cx="4998720" cy="793548"/>
            <a:chOff x="62552" y="6357600"/>
            <a:chExt cx="3749040" cy="551055"/>
          </a:xfrm>
        </p:grpSpPr>
        <p:pic>
          <p:nvPicPr>
            <p:cNvPr id="36" name="図 35" descr="jdchct_logo_only_131104.png">
              <a:extLst>
                <a:ext uri="{FF2B5EF4-FFF2-40B4-BE49-F238E27FC236}">
                  <a16:creationId xmlns:a16="http://schemas.microsoft.com/office/drawing/2014/main" id="{D03AD724-F076-46C2-993D-02B6712FD575}"/>
                </a:ext>
              </a:extLst>
            </p:cNvPr>
            <p:cNvPicPr>
              <a:picLocks noChangeAspect="1"/>
            </p:cNvPicPr>
            <p:nvPr/>
          </p:nvPicPr>
          <p:blipFill>
            <a:blip r:embed="rId7"/>
            <a:stretch>
              <a:fillRect/>
            </a:stretch>
          </p:blipFill>
          <p:spPr>
            <a:xfrm>
              <a:off x="64800" y="6357600"/>
              <a:ext cx="420625" cy="429415"/>
            </a:xfrm>
            <a:prstGeom prst="rect">
              <a:avLst/>
            </a:prstGeom>
            <a:effectLst>
              <a:outerShdw blurRad="76200" dir="18900000" sy="23000" kx="-1200000" algn="bl" rotWithShape="0">
                <a:prstClr val="black">
                  <a:alpha val="20000"/>
                </a:prstClr>
              </a:outerShdw>
            </a:effectLst>
          </p:spPr>
        </p:pic>
        <p:sp>
          <p:nvSpPr>
            <p:cNvPr id="37" name="テキスト ボックス 6">
              <a:extLst>
                <a:ext uri="{FF2B5EF4-FFF2-40B4-BE49-F238E27FC236}">
                  <a16:creationId xmlns:a16="http://schemas.microsoft.com/office/drawing/2014/main" id="{DABAF261-F294-403C-AAE8-61DF00E7AF96}"/>
                </a:ext>
              </a:extLst>
            </p:cNvPr>
            <p:cNvSpPr txBox="1"/>
            <p:nvPr/>
          </p:nvSpPr>
          <p:spPr>
            <a:xfrm>
              <a:off x="62552" y="6728659"/>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The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cs typeface="+mn-cs"/>
                </a:rPr>
                <a:t>J</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apanese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cs typeface="+mn-cs"/>
                </a:rPr>
                <a:t>D</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ata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cs typeface="+mn-cs"/>
                </a:rPr>
                <a:t>C</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enter for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cs typeface="+mn-cs"/>
                </a:rPr>
                <a:t>H</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ematopoietic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cs typeface="+mn-cs"/>
                </a:rPr>
                <a:t>C</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ell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cs typeface="+mn-cs"/>
                </a:rPr>
                <a:t>T</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cs typeface="+mn-cs"/>
              </a:endParaRPr>
            </a:p>
          </p:txBody>
        </p:sp>
      </p:grpSp>
    </p:spTree>
    <p:extLst>
      <p:ext uri="{BB962C8B-B14F-4D97-AF65-F5344CB8AC3E}">
        <p14:creationId xmlns:p14="http://schemas.microsoft.com/office/powerpoint/2010/main" val="3658719021"/>
      </p:ext>
    </p:extLst>
  </p:cSld>
  <p:clrMap bg1="lt1" tx1="dk1" bg2="lt2" tx2="dk2" accent1="accent1" accent2="accent2" accent3="accent3" accent4="accent4" accent5="accent5" accent6="accent6" hlink="hlink" folHlink="folHlink"/>
  <p:sldLayoutIdLst>
    <p:sldLayoutId id="2147483722" r:id="rId1"/>
    <p:sldLayoutId id="2147483737" r:id="rId2"/>
    <p:sldLayoutId id="2147483723" r:id="rId3"/>
    <p:sldLayoutId id="2147483727" r:id="rId4"/>
    <p:sldLayoutId id="2147483736" r:id="rId5"/>
  </p:sldLayoutIdLst>
  <p:hf sldNum="0" hdr="0" ftr="0" dt="0"/>
  <p:txStyles>
    <p:titleStyle>
      <a:lvl1pPr algn="l" rtl="0" eaLnBrk="1" latinLnBrk="0" hangingPunct="1">
        <a:spcBef>
          <a:spcPct val="0"/>
        </a:spcBef>
        <a:buNone/>
        <a:defRPr kumimoji="1" sz="2300" b="1" kern="1200" spc="-100" baseline="0">
          <a:ln>
            <a:noFill/>
          </a:ln>
          <a:solidFill>
            <a:schemeClr val="accent1">
              <a:lumMod val="75000"/>
            </a:schemeClr>
          </a:solidFill>
          <a:effectLst/>
          <a:latin typeface="Arial" panose="020B0604020202020204" pitchFamily="34" charset="0"/>
          <a:ea typeface="+mn-ea"/>
          <a:cs typeface="Arial" panose="020B0604020202020204" pitchFamily="34" charset="0"/>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399DC75-FBC7-1767-7A93-526D4C31E5EB}"/>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5AD1C7F-8301-099C-5D23-546CBFC77C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BFCAFDC-46FF-C162-A83F-046FB4F32C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B4891C03-9CD2-6B2A-110C-2E3AF942E51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40F9709-4559-8B92-A2F1-C0D9DE6550A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25275256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011ED954-6FFF-D13B-8C46-25417B914EA1}"/>
              </a:ext>
            </a:extLst>
          </p:cNvPr>
          <p:cNvSpPr>
            <a:spLocks/>
          </p:cNvSpPr>
          <p:nvPr/>
        </p:nvSpPr>
        <p:spPr>
          <a:xfrm>
            <a:off x="576000" y="540000"/>
            <a:ext cx="11084400" cy="2867132"/>
          </a:xfrm>
          <a:prstGeom prst="rect">
            <a:avLst/>
          </a:prstGeom>
          <a:noFill/>
          <a:ln>
            <a:noFill/>
          </a:ln>
        </p:spPr>
        <p:txBody>
          <a:bodyPr wrap="square" lIns="91440" tIns="45720" rIns="91440" bIns="45720">
            <a:spAutoFit/>
          </a:bodyPr>
          <a:lstStyle/>
          <a:p>
            <a:pPr>
              <a:lnSpc>
                <a:spcPts val="4400"/>
              </a:lnSpc>
            </a:pPr>
            <a:r>
              <a:rPr lang="en-US" altLang="ja-JP" sz="5200" b="1" dirty="0">
                <a:ln w="18415" cmpd="sng">
                  <a:noFill/>
                  <a:prstDash val="solid"/>
                </a:ln>
                <a:solidFill>
                  <a:srgbClr val="FF9999"/>
                </a:solidFill>
                <a:latin typeface="Arial" panose="020B0604020202020204" pitchFamily="34" charset="0"/>
                <a:ea typeface="HGP明朝E"/>
                <a:cs typeface="Arial" panose="020B0604020202020204" pitchFamily="34" charset="0"/>
              </a:rPr>
              <a:t>H</a:t>
            </a:r>
            <a:r>
              <a:rPr lang="en-US" altLang="ja-JP" sz="4600" b="1" dirty="0">
                <a:ln w="18415" cmpd="sng">
                  <a:noFill/>
                  <a:prstDash val="solid"/>
                </a:ln>
                <a:solidFill>
                  <a:srgbClr val="FFFFFF"/>
                </a:solidFill>
                <a:latin typeface="Arial" panose="020B0604020202020204" pitchFamily="34" charset="0"/>
                <a:ea typeface="HGP明朝E"/>
                <a:cs typeface="Arial" panose="020B0604020202020204" pitchFamily="34" charset="0"/>
              </a:rPr>
              <a:t>ematopoietic </a:t>
            </a:r>
            <a:r>
              <a:rPr lang="en-US" altLang="ja-JP" sz="5200" b="1" dirty="0">
                <a:ln w="18415" cmpd="sng">
                  <a:noFill/>
                  <a:prstDash val="solid"/>
                </a:ln>
                <a:solidFill>
                  <a:srgbClr val="FF9999"/>
                </a:solidFill>
                <a:latin typeface="Arial" panose="020B0604020202020204" pitchFamily="34" charset="0"/>
                <a:ea typeface="HGP明朝E"/>
                <a:cs typeface="Arial" panose="020B0604020202020204" pitchFamily="34" charset="0"/>
              </a:rPr>
              <a:t>C</a:t>
            </a:r>
            <a:r>
              <a:rPr lang="en-US" altLang="ja-JP" sz="4600" b="1" dirty="0">
                <a:ln w="18415" cmpd="sng">
                  <a:noFill/>
                  <a:prstDash val="solid"/>
                </a:ln>
                <a:solidFill>
                  <a:srgbClr val="FFFFFF"/>
                </a:solidFill>
                <a:latin typeface="Arial" panose="020B0604020202020204" pitchFamily="34" charset="0"/>
                <a:ea typeface="HGP明朝E"/>
                <a:cs typeface="Arial" panose="020B0604020202020204" pitchFamily="34" charset="0"/>
              </a:rPr>
              <a:t>ell </a:t>
            </a:r>
            <a:r>
              <a:rPr lang="en-US" altLang="ja-JP" sz="5200" b="1" dirty="0">
                <a:ln w="18415" cmpd="sng">
                  <a:noFill/>
                  <a:prstDash val="solid"/>
                </a:ln>
                <a:solidFill>
                  <a:srgbClr val="FF9999"/>
                </a:solidFill>
                <a:latin typeface="Arial" panose="020B0604020202020204" pitchFamily="34" charset="0"/>
                <a:ea typeface="HGP明朝E"/>
                <a:cs typeface="Arial" panose="020B0604020202020204" pitchFamily="34" charset="0"/>
              </a:rPr>
              <a:t>T</a:t>
            </a:r>
            <a:r>
              <a:rPr lang="en-US" altLang="ja-JP" sz="4600" b="1" dirty="0">
                <a:ln w="18415" cmpd="sng">
                  <a:noFill/>
                  <a:prstDash val="solid"/>
                </a:ln>
                <a:solidFill>
                  <a:srgbClr val="FFFFFF"/>
                </a:solidFill>
                <a:latin typeface="Arial" panose="020B0604020202020204" pitchFamily="34" charset="0"/>
                <a:ea typeface="HGP明朝E"/>
                <a:cs typeface="Arial" panose="020B0604020202020204" pitchFamily="34" charset="0"/>
              </a:rPr>
              <a:t>ransplantation</a:t>
            </a:r>
          </a:p>
          <a:p>
            <a:pPr>
              <a:lnSpc>
                <a:spcPts val="4400"/>
              </a:lnSpc>
            </a:pPr>
            <a:r>
              <a:rPr lang="en-US" altLang="ja-JP" sz="3800" b="1" dirty="0">
                <a:ln w="18415" cmpd="sng">
                  <a:noFill/>
                  <a:prstDash val="solid"/>
                </a:ln>
                <a:solidFill>
                  <a:srgbClr val="FFFFFF"/>
                </a:solidFill>
                <a:latin typeface="Arial" panose="020B0604020202020204" pitchFamily="34" charset="0"/>
                <a:ea typeface="HGP明朝E"/>
                <a:cs typeface="Arial" panose="020B0604020202020204" pitchFamily="34" charset="0"/>
              </a:rPr>
              <a:t>in</a:t>
            </a:r>
            <a:r>
              <a:rPr lang="en-US" altLang="ja-JP" sz="4600" b="1" dirty="0">
                <a:ln w="18415" cmpd="sng">
                  <a:noFill/>
                  <a:prstDash val="solid"/>
                </a:ln>
                <a:solidFill>
                  <a:srgbClr val="FFFFFF"/>
                </a:solidFill>
                <a:latin typeface="Arial" panose="020B0604020202020204" pitchFamily="34" charset="0"/>
                <a:ea typeface="HGP明朝E"/>
                <a:cs typeface="Arial" panose="020B0604020202020204" pitchFamily="34" charset="0"/>
              </a:rPr>
              <a:t> </a:t>
            </a:r>
            <a:r>
              <a:rPr lang="en-US" altLang="ja-JP" sz="5200" b="1" dirty="0">
                <a:ln w="18415" cmpd="sng">
                  <a:noFill/>
                  <a:prstDash val="solid"/>
                </a:ln>
                <a:solidFill>
                  <a:srgbClr val="FF9999"/>
                </a:solidFill>
                <a:latin typeface="Arial" panose="020B0604020202020204" pitchFamily="34" charset="0"/>
                <a:ea typeface="HGP明朝E"/>
                <a:cs typeface="Arial" panose="020B0604020202020204" pitchFamily="34" charset="0"/>
              </a:rPr>
              <a:t>Japan </a:t>
            </a:r>
            <a:r>
              <a:rPr lang="en-US" altLang="ja-JP" sz="4600" b="1" dirty="0">
                <a:ln w="18415" cmpd="sng">
                  <a:noFill/>
                  <a:prstDash val="solid"/>
                </a:ln>
                <a:solidFill>
                  <a:srgbClr val="FF9999"/>
                </a:solidFill>
                <a:latin typeface="Arial" panose="020B0604020202020204" pitchFamily="34" charset="0"/>
                <a:ea typeface="HGP明朝E"/>
                <a:cs typeface="Arial" panose="020B0604020202020204" pitchFamily="34" charset="0"/>
              </a:rPr>
              <a:t> </a:t>
            </a:r>
          </a:p>
          <a:p>
            <a:pPr>
              <a:lnSpc>
                <a:spcPts val="4400"/>
              </a:lnSpc>
            </a:pPr>
            <a:endParaRPr lang="en-US" altLang="ja-JP" sz="2000" spc="-150" dirty="0">
              <a:ln w="18415" cmpd="sng">
                <a:noFill/>
                <a:prstDash val="solid"/>
              </a:ln>
              <a:solidFill>
                <a:srgbClr val="FF9999"/>
              </a:solidFill>
              <a:latin typeface="Arial" panose="020B0604020202020204" pitchFamily="34" charset="0"/>
              <a:ea typeface="HGP明朝E"/>
              <a:cs typeface="Arial" panose="020B0604020202020204" pitchFamily="34" charset="0"/>
            </a:endParaRPr>
          </a:p>
          <a:p>
            <a:pPr>
              <a:lnSpc>
                <a:spcPts val="4400"/>
              </a:lnSpc>
            </a:pPr>
            <a:r>
              <a:rPr lang="ja-JP" altLang="en-US" sz="4800" b="1" spc="-200" dirty="0">
                <a:ln w="18415" cmpd="sng">
                  <a:noFill/>
                  <a:prstDash val="solid"/>
                </a:ln>
                <a:solidFill>
                  <a:schemeClr val="bg1"/>
                </a:solidFill>
                <a:latin typeface="Arial" panose="020B0604020202020204" pitchFamily="34" charset="0"/>
                <a:ea typeface="HGP明朝E"/>
                <a:cs typeface="Arial" panose="020B0604020202020204" pitchFamily="34" charset="0"/>
              </a:rPr>
              <a:t>　　　　　　　　　　　　　　                 </a:t>
            </a:r>
            <a:r>
              <a:rPr lang="en-US" altLang="ja-JP" sz="4200" b="1" dirty="0">
                <a:ln w="18415" cmpd="sng">
                  <a:noFill/>
                  <a:prstDash val="solid"/>
                </a:ln>
                <a:solidFill>
                  <a:schemeClr val="bg1"/>
                </a:solidFill>
                <a:latin typeface="Arial" panose="020B0604020202020204" pitchFamily="34" charset="0"/>
                <a:ea typeface="HGP明朝E"/>
                <a:cs typeface="Arial" panose="020B0604020202020204" pitchFamily="34" charset="0"/>
              </a:rPr>
              <a:t>2024</a:t>
            </a:r>
            <a:endParaRPr lang="en-US" altLang="ja-JP" sz="4200" dirty="0">
              <a:ln w="18415" cmpd="sng">
                <a:noFill/>
                <a:prstDash val="solid"/>
              </a:ln>
              <a:solidFill>
                <a:schemeClr val="bg1"/>
              </a:solidFill>
              <a:latin typeface="Arial" pitchFamily="34" charset="0"/>
              <a:ea typeface="HGPｺﾞｼｯｸE" pitchFamily="50" charset="-128"/>
              <a:cs typeface="Arial" pitchFamily="34" charset="0"/>
            </a:endParaRPr>
          </a:p>
          <a:p>
            <a:pPr algn="r">
              <a:lnSpc>
                <a:spcPts val="4400"/>
              </a:lnSpc>
            </a:pPr>
            <a:r>
              <a:rPr lang="en-US" altLang="ja-JP" sz="3400" dirty="0">
                <a:ln w="18415" cmpd="sng">
                  <a:noFill/>
                  <a:prstDash val="solid"/>
                </a:ln>
                <a:solidFill>
                  <a:schemeClr val="bg1"/>
                </a:solidFill>
                <a:latin typeface="Arial" pitchFamily="34" charset="0"/>
                <a:ea typeface="HGPｺﾞｼｯｸE" pitchFamily="50" charset="-128"/>
                <a:cs typeface="Arial" pitchFamily="34" charset="0"/>
              </a:rPr>
              <a:t>Summary Slides</a:t>
            </a:r>
            <a:r>
              <a:rPr lang="ja-JP" altLang="en-US" sz="3400" spc="-150" dirty="0">
                <a:ln w="18415" cmpd="sng">
                  <a:noFill/>
                  <a:prstDash val="solid"/>
                </a:ln>
                <a:solidFill>
                  <a:schemeClr val="bg1"/>
                </a:solidFill>
                <a:latin typeface="Arial" pitchFamily="34" charset="0"/>
                <a:ea typeface="HGPｺﾞｼｯｸE" pitchFamily="50" charset="-128"/>
                <a:cs typeface="Arial" pitchFamily="34" charset="0"/>
              </a:rPr>
              <a:t>　</a:t>
            </a:r>
            <a:endParaRPr lang="en-US" altLang="ja-JP" sz="3400" dirty="0">
              <a:ln w="18415" cmpd="sng">
                <a:noFill/>
                <a:prstDash val="solid"/>
              </a:ln>
              <a:solidFill>
                <a:schemeClr val="bg1"/>
              </a:solidFill>
              <a:latin typeface="Arial" pitchFamily="34" charset="0"/>
              <a:ea typeface="HGPｺﾞｼｯｸE" pitchFamily="50" charset="-128"/>
              <a:cs typeface="Arial" pitchFamily="34" charset="0"/>
            </a:endParaRPr>
          </a:p>
        </p:txBody>
      </p:sp>
      <p:pic>
        <p:nvPicPr>
          <p:cNvPr id="6" name="図 5" descr="コンパクトディスク が含まれている画像&#10;&#10;AI によって生成されたコンテンツは間違っている可能性があります。">
            <a:extLst>
              <a:ext uri="{FF2B5EF4-FFF2-40B4-BE49-F238E27FC236}">
                <a16:creationId xmlns:a16="http://schemas.microsoft.com/office/drawing/2014/main" id="{A6C3660D-CEBF-0FCB-E3DB-7BFCDE44C1D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880330617"/>
      </p:ext>
    </p:extLst>
  </p:cSld>
  <p:clrMapOvr>
    <a:masterClrMapping/>
  </p:clrMapOvr>
  <p:transition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4AFB1-05C1-E912-084F-2EF12094DAF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01E264D-1B82-7687-AEBE-AC53FF38667A}"/>
              </a:ext>
            </a:extLst>
          </p:cNvPr>
          <p:cNvSpPr>
            <a:spLocks noGrp="1"/>
          </p:cNvSpPr>
          <p:nvPr>
            <p:ph type="title"/>
          </p:nvPr>
        </p:nvSpPr>
        <p:spPr>
          <a:xfrm>
            <a:off x="576000" y="108000"/>
            <a:ext cx="10972800" cy="802800"/>
          </a:xfrm>
        </p:spPr>
        <p:txBody>
          <a:bodyPr>
            <a:noAutofit/>
          </a:bodyPr>
          <a:lstStyle/>
          <a:p>
            <a:r>
              <a:rPr lang="en-US" altLang="ja-JP" b="1" dirty="0">
                <a:effectLst/>
              </a:rPr>
              <a:t>Annual Number of Rel-BMTs by Recipient Age</a:t>
            </a:r>
            <a:endParaRPr lang="ja-JP" altLang="en-US" b="1" dirty="0">
              <a:solidFill>
                <a:srgbClr val="E9F3FD"/>
              </a:solidFill>
              <a:effectLst/>
              <a:latin typeface="ＭＳ ゴシック" pitchFamily="49" charset="-128"/>
              <a:ea typeface="ＭＳ ゴシック" pitchFamily="49" charset="-128"/>
            </a:endParaRPr>
          </a:p>
        </p:txBody>
      </p:sp>
      <p:pic>
        <p:nvPicPr>
          <p:cNvPr id="4" name="図 3" descr="グラフ, 棒グラフ&#10;&#10;AI によって生成されたコンテンツは間違っている可能性があります。">
            <a:extLst>
              <a:ext uri="{FF2B5EF4-FFF2-40B4-BE49-F238E27FC236}">
                <a16:creationId xmlns:a16="http://schemas.microsoft.com/office/drawing/2014/main" id="{BCBAD5E0-8DA4-FDBE-2605-A66B180788FD}"/>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665940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3006E-0852-284C-D127-79129DB303A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9740E2C-478F-0585-355A-80B31A73DCA5}"/>
              </a:ext>
            </a:extLst>
          </p:cNvPr>
          <p:cNvSpPr>
            <a:spLocks noGrp="1"/>
          </p:cNvSpPr>
          <p:nvPr>
            <p:ph type="title"/>
          </p:nvPr>
        </p:nvSpPr>
        <p:spPr>
          <a:xfrm>
            <a:off x="576000" y="108000"/>
            <a:ext cx="10972800" cy="802800"/>
          </a:xfrm>
        </p:spPr>
        <p:txBody>
          <a:bodyPr>
            <a:noAutofit/>
          </a:bodyPr>
          <a:lstStyle/>
          <a:p>
            <a:r>
              <a:rPr lang="en-US" altLang="ja-JP" b="1" dirty="0">
                <a:effectLst/>
              </a:rPr>
              <a:t>Annual Number of Rel-PBSCTs by Recipient Age</a:t>
            </a:r>
            <a:endParaRPr lang="ja-JP" altLang="en-US" b="1" dirty="0">
              <a:solidFill>
                <a:srgbClr val="E9F3FD"/>
              </a:solidFill>
              <a:effectLst/>
              <a:latin typeface="ＭＳ ゴシック" pitchFamily="49" charset="-128"/>
              <a:ea typeface="ＭＳ ゴシック" pitchFamily="49" charset="-128"/>
            </a:endParaRPr>
          </a:p>
        </p:txBody>
      </p:sp>
      <p:pic>
        <p:nvPicPr>
          <p:cNvPr id="4" name="図 3" descr="グラフ, 棒グラフ&#10;&#10;AI によって生成されたコンテンツは間違っている可能性があります。">
            <a:extLst>
              <a:ext uri="{FF2B5EF4-FFF2-40B4-BE49-F238E27FC236}">
                <a16:creationId xmlns:a16="http://schemas.microsoft.com/office/drawing/2014/main" id="{573BEFD0-EB83-B1D3-6402-4CC2F62C7AF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648711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C7ED4-FD64-B2F1-E923-7E86B3D31982}"/>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ED93A36C-53B7-C03C-25DA-816E4488D23D}"/>
              </a:ext>
            </a:extLst>
          </p:cNvPr>
          <p:cNvSpPr>
            <a:spLocks noGrp="1"/>
          </p:cNvSpPr>
          <p:nvPr>
            <p:ph type="title"/>
          </p:nvPr>
        </p:nvSpPr>
        <p:spPr>
          <a:xfrm>
            <a:off x="576000" y="108000"/>
            <a:ext cx="10972800" cy="802800"/>
          </a:xfrm>
        </p:spPr>
        <p:txBody>
          <a:bodyPr>
            <a:noAutofit/>
          </a:bodyPr>
          <a:lstStyle/>
          <a:p>
            <a:r>
              <a:rPr lang="en-US" altLang="ja-JP" b="1" dirty="0"/>
              <a:t>Annual Number of UR-BMTs by Recipient Age</a:t>
            </a:r>
            <a:endParaRPr lang="ja-JP" altLang="en-US" b="1" dirty="0"/>
          </a:p>
        </p:txBody>
      </p:sp>
      <p:pic>
        <p:nvPicPr>
          <p:cNvPr id="3" name="図 2" descr="グラフ, 棒グラフ&#10;&#10;AI によって生成されたコンテンツは間違っている可能性があります。">
            <a:extLst>
              <a:ext uri="{FF2B5EF4-FFF2-40B4-BE49-F238E27FC236}">
                <a16:creationId xmlns:a16="http://schemas.microsoft.com/office/drawing/2014/main" id="{440ED56E-B95D-337C-BB36-B84BE961A45C}"/>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133090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96DCF-FCB6-CBAC-4170-7FF7C7A32C4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55290AC-7986-0B6B-96EF-6B14EB789338}"/>
              </a:ext>
            </a:extLst>
          </p:cNvPr>
          <p:cNvSpPr>
            <a:spLocks noGrp="1"/>
          </p:cNvSpPr>
          <p:nvPr>
            <p:ph type="title"/>
          </p:nvPr>
        </p:nvSpPr>
        <p:spPr>
          <a:xfrm>
            <a:off x="576000" y="108000"/>
            <a:ext cx="10972800" cy="802800"/>
          </a:xfrm>
        </p:spPr>
        <p:txBody>
          <a:bodyPr>
            <a:noAutofit/>
          </a:bodyPr>
          <a:lstStyle/>
          <a:p>
            <a:r>
              <a:rPr lang="en-US" altLang="ja-JP" b="1" dirty="0">
                <a:effectLst/>
              </a:rPr>
              <a:t>Annual Number of UR-PBSCTs by Recipient Age</a:t>
            </a:r>
            <a:endParaRPr lang="ja-JP" altLang="en-US" b="1" dirty="0">
              <a:solidFill>
                <a:srgbClr val="E9F3FD"/>
              </a:solidFill>
              <a:effectLst/>
              <a:latin typeface="ＭＳ ゴシック" pitchFamily="49" charset="-128"/>
              <a:ea typeface="ＭＳ ゴシック" pitchFamily="49" charset="-128"/>
            </a:endParaRPr>
          </a:p>
        </p:txBody>
      </p:sp>
      <p:pic>
        <p:nvPicPr>
          <p:cNvPr id="4" name="図 3" descr="グラフ&#10;&#10;AI によって生成されたコンテンツは間違っている可能性があります。">
            <a:extLst>
              <a:ext uri="{FF2B5EF4-FFF2-40B4-BE49-F238E27FC236}">
                <a16:creationId xmlns:a16="http://schemas.microsoft.com/office/drawing/2014/main" id="{28764537-A79E-1CC8-076C-23BC7EB516CD}"/>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78085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oAutofit/>
          </a:bodyPr>
          <a:lstStyle/>
          <a:p>
            <a:r>
              <a:rPr lang="en-US" altLang="ja-JP" b="1" dirty="0">
                <a:effectLst/>
              </a:rPr>
              <a:t>Annual Number of UR-CBTs by Recipient Age</a:t>
            </a:r>
            <a:endParaRPr lang="ja-JP" altLang="en-US" b="1" dirty="0">
              <a:solidFill>
                <a:srgbClr val="E9F3FD"/>
              </a:solidFill>
              <a:effectLst/>
              <a:latin typeface="ＭＳ ゴシック" pitchFamily="49" charset="-128"/>
              <a:ea typeface="ＭＳ ゴシック" pitchFamily="49" charset="-128"/>
            </a:endParaRPr>
          </a:p>
        </p:txBody>
      </p:sp>
      <p:pic>
        <p:nvPicPr>
          <p:cNvPr id="4" name="図 3" descr="グラフ, 棒グラフ&#10;&#10;AI によって生成されたコンテンツは間違っている可能性があります。">
            <a:extLst>
              <a:ext uri="{FF2B5EF4-FFF2-40B4-BE49-F238E27FC236}">
                <a16:creationId xmlns:a16="http://schemas.microsoft.com/office/drawing/2014/main" id="{3E3921DC-4D50-FAEC-5BD0-A6AB35956E5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281321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2F570-E48A-CF25-3C9C-54F01AF6CE4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0471758-638B-390B-1480-D1C317010F32}"/>
              </a:ext>
            </a:extLst>
          </p:cNvPr>
          <p:cNvSpPr>
            <a:spLocks noGrp="1"/>
          </p:cNvSpPr>
          <p:nvPr>
            <p:ph type="title"/>
          </p:nvPr>
        </p:nvSpPr>
        <p:spPr>
          <a:xfrm>
            <a:off x="576000" y="108000"/>
            <a:ext cx="10972800" cy="802800"/>
          </a:xfrm>
        </p:spPr>
        <p:txBody>
          <a:bodyPr anchor="t">
            <a:noAutofit/>
          </a:bodyPr>
          <a:lstStyle/>
          <a:p>
            <a:r>
              <a:rPr lang="en-US" altLang="ja-JP" b="1" dirty="0">
                <a:effectLst/>
                <a:cs typeface="Arial Unicode MS" pitchFamily="50" charset="-128"/>
              </a:rPr>
              <a:t>Annual Number of Autologous and Allogeneic HCTs  for Leukemia by Recipient Age</a:t>
            </a:r>
            <a:endParaRPr lang="ja-JP" altLang="en-US" b="1" dirty="0">
              <a:solidFill>
                <a:srgbClr val="E9F3FD"/>
              </a:solidFill>
              <a:effectLst/>
              <a:latin typeface="ＭＳ ゴシック" pitchFamily="49" charset="-128"/>
              <a:ea typeface="ＭＳ ゴシック" pitchFamily="49" charset="-128"/>
            </a:endParaRPr>
          </a:p>
        </p:txBody>
      </p:sp>
      <p:pic>
        <p:nvPicPr>
          <p:cNvPr id="4" name="図 3" descr="グラフ, 棒グラフ&#10;&#10;AI によって生成されたコンテンツは間違っている可能性があります。">
            <a:extLst>
              <a:ext uri="{FF2B5EF4-FFF2-40B4-BE49-F238E27FC236}">
                <a16:creationId xmlns:a16="http://schemas.microsoft.com/office/drawing/2014/main" id="{C6FD5CAF-660E-07EA-11F4-782C693B211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570035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FC6F6-BD5A-CF74-AB71-C19394273C9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E41E523-F62D-C4DF-745C-7C28FF52B661}"/>
              </a:ext>
            </a:extLst>
          </p:cNvPr>
          <p:cNvSpPr>
            <a:spLocks noGrp="1"/>
          </p:cNvSpPr>
          <p:nvPr>
            <p:ph type="title"/>
          </p:nvPr>
        </p:nvSpPr>
        <p:spPr>
          <a:xfrm>
            <a:off x="576000" y="108000"/>
            <a:ext cx="10972800" cy="802800"/>
          </a:xfrm>
        </p:spPr>
        <p:txBody>
          <a:bodyPr anchor="t">
            <a:noAutofit/>
          </a:bodyPr>
          <a:lstStyle/>
          <a:p>
            <a:r>
              <a:rPr lang="en-US" altLang="ja-JP" b="1" dirty="0">
                <a:effectLst/>
                <a:cs typeface="Arial Unicode MS" pitchFamily="50" charset="-128"/>
              </a:rPr>
              <a:t>Annual Number of Autologous and Allogeneic HCTs for Malignant Lymphoma by Recipient Age</a:t>
            </a:r>
            <a:endParaRPr lang="ja-JP" altLang="en-US" b="1" dirty="0">
              <a:solidFill>
                <a:srgbClr val="E9F3FD"/>
              </a:solidFill>
              <a:effectLst/>
              <a:latin typeface="ＭＳ ゴシック" pitchFamily="49" charset="-128"/>
              <a:ea typeface="ＭＳ ゴシック" pitchFamily="49" charset="-128"/>
            </a:endParaRPr>
          </a:p>
        </p:txBody>
      </p:sp>
      <p:pic>
        <p:nvPicPr>
          <p:cNvPr id="4" name="図 3" descr="グラフ, 棒グラフ&#10;&#10;AI によって生成されたコンテンツは間違っている可能性があります。">
            <a:extLst>
              <a:ext uri="{FF2B5EF4-FFF2-40B4-BE49-F238E27FC236}">
                <a16:creationId xmlns:a16="http://schemas.microsoft.com/office/drawing/2014/main" id="{9E160C77-4800-9A43-D349-C9E90EFD53D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149286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pPr lvl="0"/>
            <a:r>
              <a:rPr lang="en-US" altLang="ja-JP" b="1" dirty="0">
                <a:effectLst/>
              </a:rPr>
              <a:t>Number of HCTs by Indications, Recipient Age 0-15</a:t>
            </a:r>
            <a:endParaRPr lang="ja-JP" altLang="en-US" sz="2000" b="1" dirty="0">
              <a:solidFill>
                <a:srgbClr val="F0FEDE"/>
              </a:solidFill>
              <a:effectLst/>
            </a:endParaRPr>
          </a:p>
        </p:txBody>
      </p:sp>
      <p:pic>
        <p:nvPicPr>
          <p:cNvPr id="7" name="図 6" descr="グラフ, ウォーターフォール図&#10;&#10;AI によって生成されたコンテンツは間違っている可能性があります。">
            <a:extLst>
              <a:ext uri="{FF2B5EF4-FFF2-40B4-BE49-F238E27FC236}">
                <a16:creationId xmlns:a16="http://schemas.microsoft.com/office/drawing/2014/main" id="{F849485C-419E-A1A2-7A5F-56795F7B7E6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925395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1956000" y="0"/>
            <a:ext cx="8229600" cy="813816"/>
          </a:xfrm>
          <a:prstGeom prst="rect">
            <a:avLst/>
          </a:prstGeom>
        </p:spPr>
        <p:txBody>
          <a:bodyPr vert="horz" lIns="0" rIns="0" bIns="0" anchor="ctr">
            <a:normAutofit/>
          </a:bodyPr>
          <a:lstStyle/>
          <a:p>
            <a:pPr defTabSz="914400" fontAlgn="auto">
              <a:spcAft>
                <a:spcPts val="0"/>
              </a:spcAft>
              <a:defRPr/>
            </a:pPr>
            <a:endParaRPr lang="ja-JP" altLang="en-US" dirty="0">
              <a:solidFill>
                <a:schemeClr val="bg1">
                  <a:lumMod val="50000"/>
                </a:schemeClr>
              </a:solidFill>
              <a:latin typeface="+mn-ea"/>
              <a:ea typeface="+mn-ea"/>
              <a:cs typeface="+mj-cs"/>
            </a:endParaRPr>
          </a:p>
        </p:txBody>
      </p:sp>
      <p:sp>
        <p:nvSpPr>
          <p:cNvPr id="8" name="タイトル 7"/>
          <p:cNvSpPr>
            <a:spLocks noGrp="1"/>
          </p:cNvSpPr>
          <p:nvPr>
            <p:ph type="title"/>
          </p:nvPr>
        </p:nvSpPr>
        <p:spPr>
          <a:xfrm>
            <a:off x="576000" y="108000"/>
            <a:ext cx="10972800" cy="802800"/>
          </a:xfrm>
        </p:spPr>
        <p:txBody>
          <a:bodyPr>
            <a:normAutofit/>
          </a:bodyPr>
          <a:lstStyle/>
          <a:p>
            <a:pPr lvl="0">
              <a:defRPr/>
            </a:pPr>
            <a:r>
              <a:rPr lang="en-US" altLang="ja-JP" b="1" dirty="0">
                <a:effectLst/>
              </a:rPr>
              <a:t>Number of HCTs by Indications, Recipient Age ≥16</a:t>
            </a:r>
            <a:endParaRPr lang="ja-JP" altLang="en-US" sz="2000" b="1" dirty="0">
              <a:solidFill>
                <a:srgbClr val="FFF5E7"/>
              </a:solidFill>
            </a:endParaRPr>
          </a:p>
        </p:txBody>
      </p:sp>
      <p:pic>
        <p:nvPicPr>
          <p:cNvPr id="3" name="図 2" descr="グラフ, 棒グラフ&#10;&#10;AI によって生成されたコンテンツは間違っている可能性があります。">
            <a:extLst>
              <a:ext uri="{FF2B5EF4-FFF2-40B4-BE49-F238E27FC236}">
                <a16:creationId xmlns:a16="http://schemas.microsoft.com/office/drawing/2014/main" id="{68621931-E43D-65D7-0359-6589F3BA991C}"/>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197910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pPr lvl="0"/>
            <a:r>
              <a:rPr lang="en-US" altLang="ja-JP" b="1" dirty="0">
                <a:effectLst/>
              </a:rPr>
              <a:t>Annual Number of Autologous HCTs by Indications, Recipient Age 0-15</a:t>
            </a:r>
            <a:endParaRPr lang="ja-JP" altLang="en-US" sz="2000" b="1" dirty="0">
              <a:solidFill>
                <a:srgbClr val="F0FEDE"/>
              </a:solidFill>
              <a:effectLst/>
            </a:endParaRPr>
          </a:p>
        </p:txBody>
      </p:sp>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C5130317-C073-0B89-4809-8140B863EB1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359735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B2975-1A1E-81E4-322D-5D6358239B6C}"/>
            </a:ext>
          </a:extLst>
        </p:cNvPr>
        <p:cNvGrpSpPr/>
        <p:nvPr/>
      </p:nvGrpSpPr>
      <p:grpSpPr>
        <a:xfrm>
          <a:off x="0" y="0"/>
          <a:ext cx="0" cy="0"/>
          <a:chOff x="0" y="0"/>
          <a:chExt cx="0" cy="0"/>
        </a:xfrm>
      </p:grpSpPr>
      <p:sp>
        <p:nvSpPr>
          <p:cNvPr id="16" name="タイトル 15">
            <a:extLst>
              <a:ext uri="{FF2B5EF4-FFF2-40B4-BE49-F238E27FC236}">
                <a16:creationId xmlns:a16="http://schemas.microsoft.com/office/drawing/2014/main" id="{B67AE484-0A87-0287-38E4-C32702AF5026}"/>
              </a:ext>
            </a:extLst>
          </p:cNvPr>
          <p:cNvSpPr>
            <a:spLocks noGrp="1"/>
          </p:cNvSpPr>
          <p:nvPr>
            <p:ph type="title"/>
          </p:nvPr>
        </p:nvSpPr>
        <p:spPr>
          <a:xfrm>
            <a:off x="576000" y="108000"/>
            <a:ext cx="10972800" cy="802800"/>
          </a:xfrm>
        </p:spPr>
        <p:txBody>
          <a:bodyPr anchor="t">
            <a:normAutofit/>
          </a:bodyPr>
          <a:lstStyle/>
          <a:p>
            <a:r>
              <a:rPr lang="en-US" altLang="ja-JP" b="1" dirty="0">
                <a:effectLst/>
                <a:latin typeface="メイリオ" panose="020B0604030504040204" pitchFamily="50" charset="-128"/>
                <a:ea typeface="メイリオ" panose="020B0604030504040204" pitchFamily="50" charset="-128"/>
              </a:rPr>
              <a:t>Table of contents</a:t>
            </a:r>
            <a:endParaRPr lang="ja-JP" altLang="en-US" dirty="0">
              <a:effectLst/>
            </a:endParaRPr>
          </a:p>
        </p:txBody>
      </p:sp>
      <p:pic>
        <p:nvPicPr>
          <p:cNvPr id="4" name="図 3"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DC774C7F-EC04-2D59-64B8-AFA98624D2E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6232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pPr lvl="0"/>
            <a:r>
              <a:rPr lang="en-US" altLang="ja-JP" b="1" dirty="0">
                <a:effectLst/>
              </a:rPr>
              <a:t>Annual Number of Allogeneic HCTs by Indications, Recipient Age 0-15</a:t>
            </a:r>
            <a:endParaRPr lang="ja-JP" altLang="en-US" sz="2000" b="1" dirty="0">
              <a:solidFill>
                <a:srgbClr val="F0FEDE"/>
              </a:solidFill>
              <a:effectLst/>
            </a:endParaRPr>
          </a:p>
        </p:txBody>
      </p:sp>
      <p:pic>
        <p:nvPicPr>
          <p:cNvPr id="4" name="図 3" descr="グラフ&#10;&#10;AI によって生成されたコンテンツは間違っている可能性があります。">
            <a:extLst>
              <a:ext uri="{FF2B5EF4-FFF2-40B4-BE49-F238E27FC236}">
                <a16:creationId xmlns:a16="http://schemas.microsoft.com/office/drawing/2014/main" id="{23B7BFDE-9BF0-DC3A-2A7C-11E905F07B08}"/>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84334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1956000" y="0"/>
            <a:ext cx="8229600" cy="813816"/>
          </a:xfrm>
          <a:prstGeom prst="rect">
            <a:avLst/>
          </a:prstGeom>
        </p:spPr>
        <p:txBody>
          <a:bodyPr vert="horz" lIns="0" rIns="0" bIns="0" anchor="ctr">
            <a:normAutofit/>
          </a:bodyPr>
          <a:lstStyle/>
          <a:p>
            <a:pPr defTabSz="914400" fontAlgn="auto">
              <a:spcAft>
                <a:spcPts val="0"/>
              </a:spcAft>
              <a:defRPr/>
            </a:pPr>
            <a:endParaRPr lang="ja-JP" altLang="en-US" dirty="0">
              <a:solidFill>
                <a:schemeClr val="bg1">
                  <a:lumMod val="50000"/>
                </a:schemeClr>
              </a:solidFill>
              <a:latin typeface="+mn-ea"/>
              <a:ea typeface="+mn-ea"/>
              <a:cs typeface="+mj-cs"/>
            </a:endParaRPr>
          </a:p>
        </p:txBody>
      </p:sp>
      <p:sp>
        <p:nvSpPr>
          <p:cNvPr id="8" name="タイトル 7"/>
          <p:cNvSpPr>
            <a:spLocks noGrp="1"/>
          </p:cNvSpPr>
          <p:nvPr>
            <p:ph type="title"/>
          </p:nvPr>
        </p:nvSpPr>
        <p:spPr>
          <a:xfrm>
            <a:off x="576000" y="108000"/>
            <a:ext cx="10972800" cy="802800"/>
          </a:xfrm>
        </p:spPr>
        <p:txBody>
          <a:bodyPr>
            <a:normAutofit/>
          </a:bodyPr>
          <a:lstStyle/>
          <a:p>
            <a:pPr lvl="0">
              <a:defRPr/>
            </a:pPr>
            <a:r>
              <a:rPr lang="en-US" altLang="ja-JP" b="1" dirty="0">
                <a:effectLst/>
              </a:rPr>
              <a:t>Annual Number of Autologous HCTs by Indications, Recipient Age ≥16</a:t>
            </a:r>
            <a:endParaRPr lang="ja-JP" altLang="en-US" sz="2000" b="1" dirty="0">
              <a:solidFill>
                <a:srgbClr val="FFF5E7"/>
              </a:solidFill>
            </a:endParaRPr>
          </a:p>
        </p:txBody>
      </p:sp>
      <p:pic>
        <p:nvPicPr>
          <p:cNvPr id="3" name="図 2" descr="グラフ, 折れ線グラフ&#10;&#10;AI によって生成されたコンテンツは間違っている可能性があります。">
            <a:extLst>
              <a:ext uri="{FF2B5EF4-FFF2-40B4-BE49-F238E27FC236}">
                <a16:creationId xmlns:a16="http://schemas.microsoft.com/office/drawing/2014/main" id="{328D1709-4321-B0A2-757E-C530100E671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874396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1956000" y="0"/>
            <a:ext cx="8229600" cy="813816"/>
          </a:xfrm>
          <a:prstGeom prst="rect">
            <a:avLst/>
          </a:prstGeom>
        </p:spPr>
        <p:txBody>
          <a:bodyPr vert="horz" lIns="0" rIns="0" bIns="0" anchor="ctr">
            <a:normAutofit/>
          </a:bodyPr>
          <a:lstStyle/>
          <a:p>
            <a:pPr defTabSz="914400" fontAlgn="auto">
              <a:spcAft>
                <a:spcPts val="0"/>
              </a:spcAft>
              <a:defRPr/>
            </a:pPr>
            <a:endParaRPr lang="ja-JP" altLang="en-US" dirty="0">
              <a:solidFill>
                <a:prstClr val="white">
                  <a:lumMod val="50000"/>
                </a:prstClr>
              </a:solidFill>
              <a:latin typeface="HGP明朝E" panose="02020900000000000000" pitchFamily="18" charset="-128"/>
              <a:ea typeface="HGP明朝E" panose="02020900000000000000" pitchFamily="18" charset="-128"/>
            </a:endParaRPr>
          </a:p>
        </p:txBody>
      </p:sp>
      <p:sp>
        <p:nvSpPr>
          <p:cNvPr id="8" name="タイトル 7"/>
          <p:cNvSpPr>
            <a:spLocks noGrp="1"/>
          </p:cNvSpPr>
          <p:nvPr>
            <p:ph type="title"/>
          </p:nvPr>
        </p:nvSpPr>
        <p:spPr>
          <a:xfrm>
            <a:off x="576000" y="108000"/>
            <a:ext cx="10972800" cy="802800"/>
          </a:xfrm>
        </p:spPr>
        <p:txBody>
          <a:bodyPr anchor="t">
            <a:normAutofit/>
          </a:bodyPr>
          <a:lstStyle/>
          <a:p>
            <a:pPr lvl="0">
              <a:defRPr/>
            </a:pPr>
            <a:r>
              <a:rPr lang="en-US" altLang="ja-JP" b="1" dirty="0">
                <a:effectLst/>
              </a:rPr>
              <a:t>Annual Number of Allogeneic HCTs by Indications, Recipient Age ≥16</a:t>
            </a:r>
            <a:endParaRPr lang="ja-JP" altLang="en-US" sz="2000" b="1" dirty="0">
              <a:solidFill>
                <a:srgbClr val="FFF5E7"/>
              </a:solidFill>
            </a:endParaRPr>
          </a:p>
        </p:txBody>
      </p:sp>
      <p:pic>
        <p:nvPicPr>
          <p:cNvPr id="3" name="図 2" descr="グラフ, 折れ線グラフ&#10;&#10;AI によって生成されたコンテンツは間違っている可能性があります。">
            <a:extLst>
              <a:ext uri="{FF2B5EF4-FFF2-40B4-BE49-F238E27FC236}">
                <a16:creationId xmlns:a16="http://schemas.microsoft.com/office/drawing/2014/main" id="{41209131-38AF-24DF-479E-92B374E2FD2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216007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6A148-0F42-C877-E1C2-73EE1303A6D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56FB9A6-2D27-68ED-7270-C8090B0006EA}"/>
              </a:ext>
            </a:extLst>
          </p:cNvPr>
          <p:cNvSpPr>
            <a:spLocks noGrp="1"/>
          </p:cNvSpPr>
          <p:nvPr>
            <p:ph type="title"/>
          </p:nvPr>
        </p:nvSpPr>
        <p:spPr>
          <a:xfrm>
            <a:off x="576000" y="108000"/>
            <a:ext cx="10972800" cy="802800"/>
          </a:xfrm>
        </p:spPr>
        <p:txBody>
          <a:bodyPr anchor="t">
            <a:normAutofit/>
          </a:bodyPr>
          <a:lstStyle/>
          <a:p>
            <a:r>
              <a:rPr lang="en-US" altLang="ja-JP" b="1" dirty="0">
                <a:effectLst/>
              </a:rPr>
              <a:t>Proportion of Graft Source in Autologous HCTs, Recipient Age 0-15 </a:t>
            </a:r>
            <a:endParaRPr lang="ja-JP" altLang="en-US" sz="2000" b="1" dirty="0">
              <a:solidFill>
                <a:srgbClr val="F0FEDE"/>
              </a:solidFill>
              <a:effectLst/>
              <a:latin typeface="ＭＳ ゴシック" pitchFamily="49" charset="-128"/>
              <a:ea typeface="ＭＳ ゴシック" pitchFamily="49" charset="-128"/>
            </a:endParaRPr>
          </a:p>
        </p:txBody>
      </p:sp>
      <p:sp>
        <p:nvSpPr>
          <p:cNvPr id="11" name="テキスト ボックス 10">
            <a:extLst>
              <a:ext uri="{FF2B5EF4-FFF2-40B4-BE49-F238E27FC236}">
                <a16:creationId xmlns:a16="http://schemas.microsoft.com/office/drawing/2014/main" id="{37FAF8A0-70E3-C172-5ADE-97A7EDC22314}"/>
              </a:ext>
            </a:extLst>
          </p:cNvPr>
          <p:cNvSpPr txBox="1"/>
          <p:nvPr/>
        </p:nvSpPr>
        <p:spPr>
          <a:xfrm>
            <a:off x="2788428" y="3946025"/>
            <a:ext cx="914400" cy="330200"/>
          </a:xfrm>
          <a:prstGeom prst="rect">
            <a:avLst/>
          </a:prstGeom>
        </p:spPr>
        <p:txBody>
          <a:bodyPr vert="horz" wrap="none" lIns="0" rIns="0" bIns="0" rtlCol="0" anchor="ctr">
            <a:normAutofit fontScale="97500"/>
          </a:bodyPr>
          <a:lstStyle/>
          <a:p>
            <a:pPr defTabSz="914400" fontAlgn="auto">
              <a:spcAft>
                <a:spcPts val="0"/>
              </a:spcAft>
              <a:defRPr/>
            </a:pPr>
            <a:endParaRPr lang="ja-JP" altLang="en-US" b="1" dirty="0">
              <a:solidFill>
                <a:srgbClr val="0F6FC6">
                  <a:lumMod val="75000"/>
                </a:srgbClr>
              </a:solidFill>
              <a:latin typeface="メイリオ" pitchFamily="50" charset="-128"/>
              <a:ea typeface="メイリオ" pitchFamily="50" charset="-128"/>
              <a:cs typeface="メイリオ" pitchFamily="50" charset="-128"/>
            </a:endParaRPr>
          </a:p>
        </p:txBody>
      </p:sp>
      <p:pic>
        <p:nvPicPr>
          <p:cNvPr id="5" name="図 4" descr="グラフ, 棒グラフ&#10;&#10;AI によって生成されたコンテンツは間違っている可能性があります。">
            <a:extLst>
              <a:ext uri="{FF2B5EF4-FFF2-40B4-BE49-F238E27FC236}">
                <a16:creationId xmlns:a16="http://schemas.microsoft.com/office/drawing/2014/main" id="{EAAD4481-6967-5958-786F-4AC72833656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797800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B685D-92FA-3564-53FA-8763BAE5846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86845A8-E969-0011-D42E-2CB340351EC4}"/>
              </a:ext>
            </a:extLst>
          </p:cNvPr>
          <p:cNvSpPr>
            <a:spLocks noGrp="1"/>
          </p:cNvSpPr>
          <p:nvPr>
            <p:ph type="title"/>
          </p:nvPr>
        </p:nvSpPr>
        <p:spPr>
          <a:xfrm>
            <a:off x="576000" y="108000"/>
            <a:ext cx="10972800" cy="802800"/>
          </a:xfrm>
        </p:spPr>
        <p:txBody>
          <a:bodyPr anchor="t">
            <a:normAutofit/>
          </a:bodyPr>
          <a:lstStyle/>
          <a:p>
            <a:r>
              <a:rPr lang="en-US" altLang="ja-JP" b="1" dirty="0">
                <a:effectLst/>
              </a:rPr>
              <a:t>Proportion of Graft Source in Autologous HCTs, Recipient Age ≥16</a:t>
            </a:r>
            <a:endParaRPr lang="ja-JP" altLang="en-US" sz="2000" b="1" dirty="0">
              <a:solidFill>
                <a:srgbClr val="FFF5E7"/>
              </a:solidFill>
              <a:effectLst/>
              <a:latin typeface="ＭＳ ゴシック" pitchFamily="49" charset="-128"/>
              <a:ea typeface="ＭＳ ゴシック" pitchFamily="49" charset="-128"/>
            </a:endParaRPr>
          </a:p>
        </p:txBody>
      </p:sp>
      <p:sp>
        <p:nvSpPr>
          <p:cNvPr id="11" name="テキスト ボックス 10">
            <a:extLst>
              <a:ext uri="{FF2B5EF4-FFF2-40B4-BE49-F238E27FC236}">
                <a16:creationId xmlns:a16="http://schemas.microsoft.com/office/drawing/2014/main" id="{7B1AA9DC-B730-BE56-90AC-B0B983D0204A}"/>
              </a:ext>
            </a:extLst>
          </p:cNvPr>
          <p:cNvSpPr txBox="1"/>
          <p:nvPr/>
        </p:nvSpPr>
        <p:spPr>
          <a:xfrm>
            <a:off x="2788428" y="3946025"/>
            <a:ext cx="914400" cy="330200"/>
          </a:xfrm>
          <a:prstGeom prst="rect">
            <a:avLst/>
          </a:prstGeom>
        </p:spPr>
        <p:txBody>
          <a:bodyPr vert="horz" wrap="none" lIns="0" rIns="0" bIns="0" rtlCol="0" anchor="ctr">
            <a:normAutofit fontScale="97500"/>
          </a:bodyPr>
          <a:lstStyle/>
          <a:p>
            <a:pPr defTabSz="914400" fontAlgn="auto">
              <a:spcAft>
                <a:spcPts val="0"/>
              </a:spcAft>
              <a:defRPr/>
            </a:pPr>
            <a:endParaRPr lang="ja-JP" altLang="en-US" b="1" dirty="0">
              <a:solidFill>
                <a:srgbClr val="0F6FC6">
                  <a:lumMod val="75000"/>
                </a:srgbClr>
              </a:solidFill>
              <a:latin typeface="メイリオ" pitchFamily="50" charset="-128"/>
              <a:ea typeface="メイリオ" pitchFamily="50" charset="-128"/>
              <a:cs typeface="メイリオ" pitchFamily="50" charset="-128"/>
            </a:endParaRPr>
          </a:p>
        </p:txBody>
      </p:sp>
      <p:pic>
        <p:nvPicPr>
          <p:cNvPr id="5" name="図 4" descr="グラフ, 棒グラフ&#10;&#10;AI によって生成されたコンテンツは間違っている可能性があります。">
            <a:extLst>
              <a:ext uri="{FF2B5EF4-FFF2-40B4-BE49-F238E27FC236}">
                <a16:creationId xmlns:a16="http://schemas.microsoft.com/office/drawing/2014/main" id="{36EEAB12-6F76-9A38-EF15-1409A7236EE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976203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DA618-A981-E3F8-24E9-F701156BFD1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317D6D4-85E5-D9CF-BC53-11FB05780900}"/>
              </a:ext>
            </a:extLst>
          </p:cNvPr>
          <p:cNvSpPr>
            <a:spLocks noGrp="1"/>
          </p:cNvSpPr>
          <p:nvPr>
            <p:ph type="title"/>
          </p:nvPr>
        </p:nvSpPr>
        <p:spPr>
          <a:xfrm>
            <a:off x="576000" y="108000"/>
            <a:ext cx="10972800" cy="802800"/>
          </a:xfrm>
        </p:spPr>
        <p:txBody>
          <a:bodyPr anchor="t">
            <a:normAutofit/>
          </a:bodyPr>
          <a:lstStyle/>
          <a:p>
            <a:pPr>
              <a:defRPr/>
            </a:pPr>
            <a:r>
              <a:rPr lang="en-US" altLang="ja-JP" b="1" dirty="0">
                <a:effectLst/>
              </a:rPr>
              <a:t>Proportion of Graft Source in Allogeneic HCTs, Recipient Age 0-15 </a:t>
            </a:r>
            <a:endParaRPr lang="ja-JP" altLang="ja-JP" b="1" dirty="0">
              <a:solidFill>
                <a:srgbClr val="F0FEDE"/>
              </a:solidFill>
              <a:effectLst/>
            </a:endParaRPr>
          </a:p>
        </p:txBody>
      </p:sp>
      <p:sp>
        <p:nvSpPr>
          <p:cNvPr id="11" name="テキスト ボックス 10">
            <a:extLst>
              <a:ext uri="{FF2B5EF4-FFF2-40B4-BE49-F238E27FC236}">
                <a16:creationId xmlns:a16="http://schemas.microsoft.com/office/drawing/2014/main" id="{31E64BED-3426-3D87-0EE0-F51BEFD7E5EA}"/>
              </a:ext>
            </a:extLst>
          </p:cNvPr>
          <p:cNvSpPr txBox="1"/>
          <p:nvPr/>
        </p:nvSpPr>
        <p:spPr>
          <a:xfrm>
            <a:off x="2788428" y="3946025"/>
            <a:ext cx="914400" cy="330200"/>
          </a:xfrm>
          <a:prstGeom prst="rect">
            <a:avLst/>
          </a:prstGeom>
        </p:spPr>
        <p:txBody>
          <a:bodyPr vert="horz" wrap="none" lIns="0" rIns="0" bIns="0" rtlCol="0" anchor="ctr">
            <a:normAutofit fontScale="97500"/>
          </a:bodyPr>
          <a:lstStyle/>
          <a:p>
            <a:pPr defTabSz="914400" fontAlgn="auto">
              <a:spcAft>
                <a:spcPts val="0"/>
              </a:spcAft>
              <a:defRPr/>
            </a:pPr>
            <a:endParaRPr lang="ja-JP" altLang="en-US" b="1" dirty="0">
              <a:solidFill>
                <a:srgbClr val="0F6FC6">
                  <a:lumMod val="75000"/>
                </a:srgbClr>
              </a:solidFill>
              <a:latin typeface="メイリオ" pitchFamily="50" charset="-128"/>
              <a:ea typeface="メイリオ" pitchFamily="50" charset="-128"/>
              <a:cs typeface="メイリオ" pitchFamily="50" charset="-128"/>
            </a:endParaRPr>
          </a:p>
        </p:txBody>
      </p:sp>
      <p:pic>
        <p:nvPicPr>
          <p:cNvPr id="5" name="図 4" descr="グラフ&#10;&#10;AI によって生成されたコンテンツは間違っている可能性があります。">
            <a:extLst>
              <a:ext uri="{FF2B5EF4-FFF2-40B4-BE49-F238E27FC236}">
                <a16:creationId xmlns:a16="http://schemas.microsoft.com/office/drawing/2014/main" id="{E3F28FC6-4A12-D390-DBF6-A9FE19A1934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376326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F5C07-7F65-6E12-B9EE-888A13644B9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DB26B8D-FD73-EDD1-2F3B-05A437472051}"/>
              </a:ext>
            </a:extLst>
          </p:cNvPr>
          <p:cNvSpPr>
            <a:spLocks noGrp="1"/>
          </p:cNvSpPr>
          <p:nvPr>
            <p:ph type="title"/>
          </p:nvPr>
        </p:nvSpPr>
        <p:spPr>
          <a:xfrm>
            <a:off x="576000" y="108000"/>
            <a:ext cx="10972800" cy="802800"/>
          </a:xfrm>
        </p:spPr>
        <p:txBody>
          <a:bodyPr anchor="t">
            <a:normAutofit/>
          </a:bodyPr>
          <a:lstStyle/>
          <a:p>
            <a:pPr>
              <a:defRPr/>
            </a:pPr>
            <a:r>
              <a:rPr lang="en-US" altLang="ja-JP" b="1" dirty="0">
                <a:effectLst/>
              </a:rPr>
              <a:t>Proportion of Graft Source in Allogeneic HCTs, Recipient Age ≥16</a:t>
            </a:r>
            <a:endParaRPr lang="ja-JP" altLang="ja-JP" b="1" dirty="0">
              <a:solidFill>
                <a:srgbClr val="FFF5E7"/>
              </a:solidFill>
              <a:effectLst/>
            </a:endParaRPr>
          </a:p>
        </p:txBody>
      </p:sp>
      <p:sp>
        <p:nvSpPr>
          <p:cNvPr id="11" name="テキスト ボックス 10">
            <a:extLst>
              <a:ext uri="{FF2B5EF4-FFF2-40B4-BE49-F238E27FC236}">
                <a16:creationId xmlns:a16="http://schemas.microsoft.com/office/drawing/2014/main" id="{5A7309A5-512F-E274-DABF-1F31525C5B16}"/>
              </a:ext>
            </a:extLst>
          </p:cNvPr>
          <p:cNvSpPr txBox="1"/>
          <p:nvPr/>
        </p:nvSpPr>
        <p:spPr>
          <a:xfrm>
            <a:off x="2788428" y="3946025"/>
            <a:ext cx="914400" cy="330200"/>
          </a:xfrm>
          <a:prstGeom prst="rect">
            <a:avLst/>
          </a:prstGeom>
        </p:spPr>
        <p:txBody>
          <a:bodyPr vert="horz" wrap="none" lIns="0" rIns="0" bIns="0" rtlCol="0" anchor="ctr">
            <a:normAutofit fontScale="97500"/>
          </a:bodyPr>
          <a:lstStyle/>
          <a:p>
            <a:pPr defTabSz="914400" fontAlgn="auto">
              <a:spcAft>
                <a:spcPts val="0"/>
              </a:spcAft>
              <a:defRPr/>
            </a:pPr>
            <a:endParaRPr lang="ja-JP" altLang="en-US" b="1" dirty="0">
              <a:solidFill>
                <a:srgbClr val="0F6FC6">
                  <a:lumMod val="75000"/>
                </a:srgbClr>
              </a:solidFill>
              <a:latin typeface="メイリオ" pitchFamily="50" charset="-128"/>
              <a:ea typeface="メイリオ" pitchFamily="50" charset="-128"/>
              <a:cs typeface="メイリオ" pitchFamily="50" charset="-128"/>
            </a:endParaRPr>
          </a:p>
        </p:txBody>
      </p:sp>
      <p:pic>
        <p:nvPicPr>
          <p:cNvPr id="9" name="図 8" descr="グラフ, 棒グラフ&#10;&#10;AI によって生成されたコンテンツは間違っている可能性があります。">
            <a:extLst>
              <a:ext uri="{FF2B5EF4-FFF2-40B4-BE49-F238E27FC236}">
                <a16:creationId xmlns:a16="http://schemas.microsoft.com/office/drawing/2014/main" id="{C27897FC-1541-8E3B-16C5-221BC179AF2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957115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500E6-31A4-D487-168A-0CC211390FD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564C2F7-7AE9-7285-3D2C-3CAA2FE08D3E}"/>
              </a:ext>
            </a:extLst>
          </p:cNvPr>
          <p:cNvSpPr>
            <a:spLocks noGrp="1"/>
          </p:cNvSpPr>
          <p:nvPr>
            <p:ph type="title"/>
          </p:nvPr>
        </p:nvSpPr>
        <p:spPr>
          <a:xfrm>
            <a:off x="576000" y="108000"/>
            <a:ext cx="10972800" cy="802800"/>
          </a:xfrm>
        </p:spPr>
        <p:txBody>
          <a:bodyPr anchor="t">
            <a:normAutofit/>
          </a:bodyPr>
          <a:lstStyle/>
          <a:p>
            <a:r>
              <a:rPr lang="en-US" altLang="ja-JP" b="1" dirty="0">
                <a:effectLst/>
              </a:rPr>
              <a:t>Proportion of Graft Source in Unrelated Donor HCTs, Recipient Age 0-15</a:t>
            </a:r>
            <a:endParaRPr lang="en-US" altLang="ja-JP" b="1" spc="-150" dirty="0">
              <a:solidFill>
                <a:srgbClr val="F0FEDE"/>
              </a:solidFill>
              <a:effectLst/>
              <a:latin typeface="Arial" pitchFamily="34" charset="0"/>
              <a:ea typeface="ＭＳ Ｐゴシック"/>
              <a:cs typeface="Arial" pitchFamily="34" charset="0"/>
            </a:endParaRPr>
          </a:p>
        </p:txBody>
      </p:sp>
      <p:sp>
        <p:nvSpPr>
          <p:cNvPr id="11" name="テキスト ボックス 10">
            <a:extLst>
              <a:ext uri="{FF2B5EF4-FFF2-40B4-BE49-F238E27FC236}">
                <a16:creationId xmlns:a16="http://schemas.microsoft.com/office/drawing/2014/main" id="{4AA7532A-D3E3-54D3-B5E6-1724007CC67E}"/>
              </a:ext>
            </a:extLst>
          </p:cNvPr>
          <p:cNvSpPr txBox="1"/>
          <p:nvPr/>
        </p:nvSpPr>
        <p:spPr>
          <a:xfrm>
            <a:off x="2788428" y="3946025"/>
            <a:ext cx="914400" cy="330200"/>
          </a:xfrm>
          <a:prstGeom prst="rect">
            <a:avLst/>
          </a:prstGeom>
        </p:spPr>
        <p:txBody>
          <a:bodyPr vert="horz" wrap="none" lIns="0" rIns="0" bIns="0" rtlCol="0" anchor="ctr">
            <a:normAutofit fontScale="97500"/>
          </a:bodyPr>
          <a:lstStyle/>
          <a:p>
            <a:pPr defTabSz="914400" fontAlgn="auto">
              <a:spcAft>
                <a:spcPts val="0"/>
              </a:spcAft>
              <a:defRPr/>
            </a:pPr>
            <a:endParaRPr lang="ja-JP" altLang="en-US" b="1" dirty="0">
              <a:solidFill>
                <a:srgbClr val="0F6FC6">
                  <a:lumMod val="75000"/>
                </a:srgbClr>
              </a:solidFill>
              <a:latin typeface="メイリオ" pitchFamily="50" charset="-128"/>
              <a:ea typeface="メイリオ" pitchFamily="50" charset="-128"/>
              <a:cs typeface="メイリオ" pitchFamily="50" charset="-128"/>
            </a:endParaRPr>
          </a:p>
        </p:txBody>
      </p:sp>
      <p:pic>
        <p:nvPicPr>
          <p:cNvPr id="5" name="図 4" descr="グラフ, 棒グラフ&#10;&#10;AI によって生成されたコンテンツは間違っている可能性があります。">
            <a:extLst>
              <a:ext uri="{FF2B5EF4-FFF2-40B4-BE49-F238E27FC236}">
                <a16:creationId xmlns:a16="http://schemas.microsoft.com/office/drawing/2014/main" id="{55C128F9-18EF-85CB-7EF1-E624D7BC700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271904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AE8BA-57C0-452B-872C-ADE4C0151B7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017E1FB-A62E-7434-AA0E-3D8570A2EEF2}"/>
              </a:ext>
            </a:extLst>
          </p:cNvPr>
          <p:cNvSpPr>
            <a:spLocks noGrp="1"/>
          </p:cNvSpPr>
          <p:nvPr>
            <p:ph type="title"/>
          </p:nvPr>
        </p:nvSpPr>
        <p:spPr>
          <a:xfrm>
            <a:off x="576000" y="108000"/>
            <a:ext cx="10972800" cy="802800"/>
          </a:xfrm>
        </p:spPr>
        <p:txBody>
          <a:bodyPr>
            <a:normAutofit/>
          </a:bodyPr>
          <a:lstStyle/>
          <a:p>
            <a:r>
              <a:rPr lang="en-US" altLang="ja-JP" sz="2500" b="1" dirty="0">
                <a:effectLst/>
              </a:rPr>
              <a:t>Proportion of Graft Source in Unrelated Donor HCTs, Recipient Age ≥16</a:t>
            </a:r>
            <a:endParaRPr lang="en-US" altLang="ja-JP" sz="1400" b="1" spc="-150" dirty="0">
              <a:solidFill>
                <a:srgbClr val="E9F3FD"/>
              </a:solidFill>
              <a:effectLst/>
              <a:latin typeface="Arial" pitchFamily="34" charset="0"/>
              <a:ea typeface="ＭＳ Ｐゴシック"/>
              <a:cs typeface="Arial" pitchFamily="34" charset="0"/>
            </a:endParaRPr>
          </a:p>
        </p:txBody>
      </p:sp>
      <p:sp>
        <p:nvSpPr>
          <p:cNvPr id="11" name="テキスト ボックス 10">
            <a:extLst>
              <a:ext uri="{FF2B5EF4-FFF2-40B4-BE49-F238E27FC236}">
                <a16:creationId xmlns:a16="http://schemas.microsoft.com/office/drawing/2014/main" id="{EBF9EEA0-1362-660A-6C9B-E890135FE17C}"/>
              </a:ext>
            </a:extLst>
          </p:cNvPr>
          <p:cNvSpPr txBox="1"/>
          <p:nvPr/>
        </p:nvSpPr>
        <p:spPr>
          <a:xfrm>
            <a:off x="2788428" y="3946025"/>
            <a:ext cx="914400" cy="330200"/>
          </a:xfrm>
          <a:prstGeom prst="rect">
            <a:avLst/>
          </a:prstGeom>
        </p:spPr>
        <p:txBody>
          <a:bodyPr vert="horz" wrap="none" lIns="0" rIns="0" bIns="0" rtlCol="0" anchor="ctr">
            <a:normAutofit fontScale="97500"/>
          </a:bodyPr>
          <a:lstStyle/>
          <a:p>
            <a:pPr defTabSz="914400" fontAlgn="auto">
              <a:spcAft>
                <a:spcPts val="0"/>
              </a:spcAft>
              <a:defRPr/>
            </a:pPr>
            <a:endParaRPr lang="ja-JP" altLang="en-US" b="1" dirty="0">
              <a:solidFill>
                <a:srgbClr val="0F6FC6">
                  <a:lumMod val="75000"/>
                </a:srgbClr>
              </a:solidFill>
              <a:latin typeface="メイリオ" pitchFamily="50" charset="-128"/>
              <a:ea typeface="メイリオ" pitchFamily="50" charset="-128"/>
              <a:cs typeface="メイリオ" pitchFamily="50" charset="-128"/>
            </a:endParaRPr>
          </a:p>
        </p:txBody>
      </p:sp>
      <p:pic>
        <p:nvPicPr>
          <p:cNvPr id="5" name="図 4" descr="グラフ, 棒グラフ&#10;&#10;AI によって生成されたコンテンツは間違っている可能性があります。">
            <a:extLst>
              <a:ext uri="{FF2B5EF4-FFF2-40B4-BE49-F238E27FC236}">
                <a16:creationId xmlns:a16="http://schemas.microsoft.com/office/drawing/2014/main" id="{D8EDE5A3-F29D-749B-9F52-998087D36FC4}"/>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460141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r>
              <a:rPr lang="en-US" altLang="ja-JP" b="1" dirty="0">
                <a:effectLst/>
              </a:rPr>
              <a:t>Annual Number of Allogeneic HCTs by Donor Type, Recipient Age 0-15</a:t>
            </a:r>
            <a:endParaRPr lang="ja-JP" altLang="en-US" sz="2000" b="1" dirty="0">
              <a:solidFill>
                <a:srgbClr val="F0FEDE"/>
              </a:solidFill>
              <a:effectLst/>
            </a:endParaRPr>
          </a:p>
        </p:txBody>
      </p:sp>
      <p:pic>
        <p:nvPicPr>
          <p:cNvPr id="4" name="図 3" descr="グラフ, ヒストグラム&#10;&#10;AI によって生成されたコンテンツは間違っている可能性があります。">
            <a:extLst>
              <a:ext uri="{FF2B5EF4-FFF2-40B4-BE49-F238E27FC236}">
                <a16:creationId xmlns:a16="http://schemas.microsoft.com/office/drawing/2014/main" id="{94C46FDE-F737-F002-995A-008FC0BC115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134365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9E46E8D4-75AC-69BA-F52C-2858995B4E06}"/>
              </a:ext>
            </a:extLst>
          </p:cNvPr>
          <p:cNvSpPr>
            <a:spLocks noGrp="1"/>
          </p:cNvSpPr>
          <p:nvPr>
            <p:ph type="title"/>
          </p:nvPr>
        </p:nvSpPr>
        <p:spPr>
          <a:xfrm>
            <a:off x="576000" y="108000"/>
            <a:ext cx="11904000" cy="828000"/>
          </a:xfrm>
        </p:spPr>
        <p:txBody>
          <a:bodyPr anchor="t"/>
          <a:lstStyle/>
          <a:p>
            <a:r>
              <a:rPr lang="en-US" altLang="ja-JP" b="1" dirty="0"/>
              <a:t>Introduction</a:t>
            </a:r>
            <a:endParaRPr lang="ja-JP" altLang="en-US" b="1" dirty="0"/>
          </a:p>
        </p:txBody>
      </p:sp>
      <p:pic>
        <p:nvPicPr>
          <p:cNvPr id="9" name="図 8" descr="テキスト, 手紙&#10;&#10;AI によって生成されたコンテンツは間違っている可能性があります。">
            <a:extLst>
              <a:ext uri="{FF2B5EF4-FFF2-40B4-BE49-F238E27FC236}">
                <a16:creationId xmlns:a16="http://schemas.microsoft.com/office/drawing/2014/main" id="{BB238932-AC65-E1DE-D127-2834C67EB82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77468100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図表 7"/>
          <p:cNvGraphicFramePr/>
          <p:nvPr/>
        </p:nvGraphicFramePr>
        <p:xfrm>
          <a:off x="9490802" y="48129"/>
          <a:ext cx="1068404" cy="250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タイトル 1"/>
          <p:cNvSpPr>
            <a:spLocks noGrp="1"/>
          </p:cNvSpPr>
          <p:nvPr>
            <p:ph type="title"/>
          </p:nvPr>
        </p:nvSpPr>
        <p:spPr>
          <a:xfrm>
            <a:off x="576000" y="108000"/>
            <a:ext cx="10972800" cy="802800"/>
          </a:xfrm>
        </p:spPr>
        <p:txBody>
          <a:bodyPr anchor="t">
            <a:normAutofit/>
          </a:bodyPr>
          <a:lstStyle/>
          <a:p>
            <a:r>
              <a:rPr lang="en-US" altLang="ja-JP" b="1" dirty="0">
                <a:effectLst/>
              </a:rPr>
              <a:t>Annual Number of Allogeneic HCTs by Donor Type, Recipient Age</a:t>
            </a:r>
            <a:endParaRPr lang="ja-JP" altLang="en-US" sz="2000" b="1" dirty="0">
              <a:solidFill>
                <a:srgbClr val="FCF0EE"/>
              </a:solidFill>
              <a:effectLst/>
            </a:endParaRPr>
          </a:p>
        </p:txBody>
      </p:sp>
      <p:pic>
        <p:nvPicPr>
          <p:cNvPr id="3" name="図 2" descr="グラフ, 棒グラフ&#10;&#10;AI によって生成されたコンテンツは間違っている可能性があります。">
            <a:extLst>
              <a:ext uri="{FF2B5EF4-FFF2-40B4-BE49-F238E27FC236}">
                <a16:creationId xmlns:a16="http://schemas.microsoft.com/office/drawing/2014/main" id="{D58F73F1-932C-F42E-A80E-2F3F48B96399}"/>
              </a:ext>
            </a:extLst>
          </p:cNvPr>
          <p:cNvPicPr>
            <a:picLocks noChangeAspect="1"/>
          </p:cNvPicPr>
          <p:nvPr/>
        </p:nvPicPr>
        <p:blipFill>
          <a:blip r:embed="rId8"/>
          <a:stretch>
            <a:fillRect/>
          </a:stretch>
        </p:blipFill>
        <p:spPr>
          <a:xfrm>
            <a:off x="692" y="0"/>
            <a:ext cx="12190615" cy="6858000"/>
          </a:xfrm>
          <a:prstGeom prst="rect">
            <a:avLst/>
          </a:prstGeom>
        </p:spPr>
      </p:pic>
    </p:spTree>
    <p:extLst>
      <p:ext uri="{BB962C8B-B14F-4D97-AF65-F5344CB8AC3E}">
        <p14:creationId xmlns:p14="http://schemas.microsoft.com/office/powerpoint/2010/main" val="3977336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r>
              <a:rPr lang="en-US" altLang="ja-JP" b="1" dirty="0">
                <a:effectLst/>
              </a:rPr>
              <a:t>Annual Number of Allogeneic HCTs by Donor Type, Recipient Age ≥51</a:t>
            </a:r>
            <a:endParaRPr lang="ja-JP" altLang="en-US" sz="2000" b="1" dirty="0">
              <a:solidFill>
                <a:srgbClr val="FFF5E7"/>
              </a:solidFill>
              <a:effectLst/>
            </a:endParaRPr>
          </a:p>
        </p:txBody>
      </p:sp>
      <p:pic>
        <p:nvPicPr>
          <p:cNvPr id="4" name="図 3" descr="グラフ, 棒グラフ&#10;&#10;AI によって生成されたコンテンツは間違っている可能性があります。">
            <a:extLst>
              <a:ext uri="{FF2B5EF4-FFF2-40B4-BE49-F238E27FC236}">
                <a16:creationId xmlns:a16="http://schemas.microsoft.com/office/drawing/2014/main" id="{EEF357B7-3FBE-9215-8E59-FE76359B5B0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189037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a:extLst>
              <a:ext uri="{FF2B5EF4-FFF2-40B4-BE49-F238E27FC236}">
                <a16:creationId xmlns:a16="http://schemas.microsoft.com/office/drawing/2014/main" id="{B239E98D-AD34-3813-6B5E-E28D042DEBF1}"/>
              </a:ext>
            </a:extLst>
          </p:cNvPr>
          <p:cNvSpPr>
            <a:spLocks noGrp="1"/>
          </p:cNvSpPr>
          <p:nvPr>
            <p:ph type="title"/>
          </p:nvPr>
        </p:nvSpPr>
        <p:spPr>
          <a:xfrm>
            <a:off x="576000" y="108000"/>
            <a:ext cx="10972800" cy="802800"/>
          </a:xfrm>
        </p:spPr>
        <p:txBody>
          <a:bodyPr>
            <a:noAutofit/>
          </a:bodyPr>
          <a:lstStyle/>
          <a:p>
            <a:r>
              <a:rPr kumimoji="1" lang="en-US" altLang="ja-JP" b="1" dirty="0">
                <a:effectLst/>
              </a:rPr>
              <a:t>Proportion of the Advanced Risk Group in Allogeneic HCTs for Leukemia by Donor Type and Graft Source</a:t>
            </a:r>
            <a:endParaRPr lang="ja-JP" altLang="en-US" b="1" spc="-150" dirty="0">
              <a:solidFill>
                <a:srgbClr val="91C6F7"/>
              </a:solidFill>
              <a:latin typeface="+mj-ea"/>
              <a:ea typeface="+mj-ea"/>
              <a:cs typeface="Arial" panose="020B0604020202020204" pitchFamily="34" charset="0"/>
            </a:endParaRPr>
          </a:p>
        </p:txBody>
      </p:sp>
      <p:pic>
        <p:nvPicPr>
          <p:cNvPr id="3" name="図 2" descr="グラフ, 折れ線グラフ&#10;&#10;AI によって生成されたコンテンツは間違っている可能性があります。">
            <a:extLst>
              <a:ext uri="{FF2B5EF4-FFF2-40B4-BE49-F238E27FC236}">
                <a16:creationId xmlns:a16="http://schemas.microsoft.com/office/drawing/2014/main" id="{53EC5E10-82BD-7626-C369-ABFAA717891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955531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3">
            <a:extLst>
              <a:ext uri="{FF2B5EF4-FFF2-40B4-BE49-F238E27FC236}">
                <a16:creationId xmlns:a16="http://schemas.microsoft.com/office/drawing/2014/main" id="{5A644F03-2E35-4B85-12D4-31DAC42AD56E}"/>
              </a:ext>
            </a:extLst>
          </p:cNvPr>
          <p:cNvSpPr>
            <a:spLocks noGrp="1"/>
          </p:cNvSpPr>
          <p:nvPr>
            <p:ph type="title"/>
          </p:nvPr>
        </p:nvSpPr>
        <p:spPr>
          <a:xfrm>
            <a:off x="576000" y="108000"/>
            <a:ext cx="10972800" cy="802800"/>
          </a:xfrm>
        </p:spPr>
        <p:txBody>
          <a:bodyPr>
            <a:noAutofit/>
          </a:bodyPr>
          <a:lstStyle/>
          <a:p>
            <a:pPr defTabSz="914400" fontAlgn="auto">
              <a:spcAft>
                <a:spcPts val="0"/>
              </a:spcAft>
            </a:pPr>
            <a:r>
              <a:rPr lang="en-US" altLang="ja-JP" b="1" dirty="0"/>
              <a:t>Proportion of the Reduced Intensity Conditioning (RIC) Regimen in Allogeneic HCTs by Donor Type and Graft Source</a:t>
            </a:r>
            <a:endParaRPr lang="ja-JP" altLang="en-US" b="1" dirty="0">
              <a:solidFill>
                <a:srgbClr val="91C6F7"/>
              </a:solidFill>
            </a:endParaRPr>
          </a:p>
        </p:txBody>
      </p:sp>
      <p:pic>
        <p:nvPicPr>
          <p:cNvPr id="5" name="図 4" descr="グラフ, 折れ線グラフ&#10;&#10;AI によって生成されたコンテンツは間違っている可能性があります。">
            <a:extLst>
              <a:ext uri="{FF2B5EF4-FFF2-40B4-BE49-F238E27FC236}">
                <a16:creationId xmlns:a16="http://schemas.microsoft.com/office/drawing/2014/main" id="{BC0A0248-F709-72AE-11D2-44D57FFA93F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341257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a:xfrm>
            <a:off x="576000" y="108000"/>
            <a:ext cx="10972800" cy="802800"/>
          </a:xfrm>
        </p:spPr>
        <p:txBody>
          <a:bodyPr>
            <a:normAutofit/>
          </a:bodyPr>
          <a:lstStyle/>
          <a:p>
            <a:pPr>
              <a:lnSpc>
                <a:spcPct val="90000"/>
              </a:lnSpc>
            </a:pPr>
            <a:r>
              <a:rPr lang="en-US" altLang="ja-JP" b="1" dirty="0">
                <a:effectLst/>
                <a:cs typeface="Arial Unicode MS" pitchFamily="50" charset="-128"/>
              </a:rPr>
              <a:t>Annual Number of Related Donor HCTs by Donor Type ( HLA-matched / HLA-non-id relative )</a:t>
            </a:r>
            <a:endParaRPr lang="ja-JP" altLang="en-US" b="1" dirty="0"/>
          </a:p>
        </p:txBody>
      </p:sp>
      <p:pic>
        <p:nvPicPr>
          <p:cNvPr id="3" name="図 2" descr="グラフ, 折れ線グラフ&#10;&#10;AI によって生成されたコンテンツは間違っている可能性があります。">
            <a:extLst>
              <a:ext uri="{FF2B5EF4-FFF2-40B4-BE49-F238E27FC236}">
                <a16:creationId xmlns:a16="http://schemas.microsoft.com/office/drawing/2014/main" id="{E4A45A3D-8636-D43C-6B91-F20710D50251}"/>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241261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7089913" y="6188765"/>
            <a:ext cx="914400" cy="914400"/>
          </a:xfrm>
          <a:prstGeom prst="rect">
            <a:avLst/>
          </a:prstGeom>
        </p:spPr>
        <p:txBody>
          <a:bodyPr vert="horz" wrap="non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16" name="テキスト ボックス 15"/>
          <p:cNvSpPr txBox="1"/>
          <p:nvPr/>
        </p:nvSpPr>
        <p:spPr>
          <a:xfrm>
            <a:off x="8004314" y="4025900"/>
            <a:ext cx="1914387" cy="507978"/>
          </a:xfrm>
          <a:prstGeom prst="rect">
            <a:avLst/>
          </a:prstGeom>
        </p:spPr>
        <p:txBody>
          <a:bodyPr vert="horz" wrap="squar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5" name="タイトル 4">
            <a:extLst>
              <a:ext uri="{FF2B5EF4-FFF2-40B4-BE49-F238E27FC236}">
                <a16:creationId xmlns:a16="http://schemas.microsoft.com/office/drawing/2014/main" id="{5EE96DE0-59CD-4753-A82E-46212D8E901D}"/>
              </a:ext>
            </a:extLst>
          </p:cNvPr>
          <p:cNvSpPr>
            <a:spLocks noGrp="1"/>
          </p:cNvSpPr>
          <p:nvPr>
            <p:ph type="title"/>
          </p:nvPr>
        </p:nvSpPr>
        <p:spPr>
          <a:xfrm>
            <a:off x="576000" y="108000"/>
            <a:ext cx="10972800" cy="802800"/>
          </a:xfrm>
        </p:spPr>
        <p:txBody>
          <a:bodyPr anchor="t">
            <a:normAutofit/>
          </a:bodyPr>
          <a:lstStyle/>
          <a:p>
            <a:r>
              <a:rPr lang="en-US" altLang="ja-JP" b="1" dirty="0"/>
              <a:t>Annual Trends in 100-day Survival after Autologous and Allogeneic HCTs</a:t>
            </a:r>
            <a:endParaRPr lang="ja-JP" altLang="en-US" b="1" dirty="0"/>
          </a:p>
        </p:txBody>
      </p:sp>
      <p:pic>
        <p:nvPicPr>
          <p:cNvPr id="3" name="図 2" descr="グラフ, ヒストグラム&#10;&#10;AI によって生成されたコンテンツは間違っている可能性があります。">
            <a:extLst>
              <a:ext uri="{FF2B5EF4-FFF2-40B4-BE49-F238E27FC236}">
                <a16:creationId xmlns:a16="http://schemas.microsoft.com/office/drawing/2014/main" id="{AC4B9BA0-E1F9-151E-A6F5-585D72F57C5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931381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7089913" y="6188765"/>
            <a:ext cx="914400" cy="914400"/>
          </a:xfrm>
          <a:prstGeom prst="rect">
            <a:avLst/>
          </a:prstGeom>
        </p:spPr>
        <p:txBody>
          <a:bodyPr vert="horz" wrap="non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16" name="テキスト ボックス 15"/>
          <p:cNvSpPr txBox="1"/>
          <p:nvPr/>
        </p:nvSpPr>
        <p:spPr>
          <a:xfrm>
            <a:off x="8004314" y="4025900"/>
            <a:ext cx="1914387" cy="507978"/>
          </a:xfrm>
          <a:prstGeom prst="rect">
            <a:avLst/>
          </a:prstGeom>
        </p:spPr>
        <p:txBody>
          <a:bodyPr vert="horz" wrap="squar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3" name="タイトル 2">
            <a:extLst>
              <a:ext uri="{FF2B5EF4-FFF2-40B4-BE49-F238E27FC236}">
                <a16:creationId xmlns:a16="http://schemas.microsoft.com/office/drawing/2014/main" id="{A96ABBD6-C9F5-AAF8-A807-8DE70E95E46F}"/>
              </a:ext>
            </a:extLst>
          </p:cNvPr>
          <p:cNvSpPr>
            <a:spLocks noGrp="1"/>
          </p:cNvSpPr>
          <p:nvPr>
            <p:ph type="title"/>
          </p:nvPr>
        </p:nvSpPr>
        <p:spPr>
          <a:xfrm>
            <a:off x="576000" y="108000"/>
            <a:ext cx="10972800" cy="802800"/>
          </a:xfrm>
        </p:spPr>
        <p:txBody>
          <a:bodyPr anchor="t">
            <a:noAutofit/>
          </a:bodyPr>
          <a:lstStyle/>
          <a:p>
            <a:r>
              <a:rPr lang="en-US" altLang="ja-JP" b="1" dirty="0"/>
              <a:t>Annual Trends in One-year Survival after Autologous and Allogeneic HCTs</a:t>
            </a:r>
            <a:endParaRPr lang="ja-JP" altLang="en-US" b="1" dirty="0"/>
          </a:p>
        </p:txBody>
      </p:sp>
      <p:pic>
        <p:nvPicPr>
          <p:cNvPr id="4" name="図 3" descr="グラフ, ヒストグラム&#10;&#10;AI によって生成されたコンテンツは間違っている可能性があります。">
            <a:extLst>
              <a:ext uri="{FF2B5EF4-FFF2-40B4-BE49-F238E27FC236}">
                <a16:creationId xmlns:a16="http://schemas.microsoft.com/office/drawing/2014/main" id="{5EFA6F99-2C62-5AA6-6321-B56DFB950DD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871518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DF334F1-D90D-C9DB-2F38-54C82457B573}"/>
              </a:ext>
            </a:extLst>
          </p:cNvPr>
          <p:cNvSpPr>
            <a:spLocks noGrp="1"/>
          </p:cNvSpPr>
          <p:nvPr>
            <p:ph type="title"/>
          </p:nvPr>
        </p:nvSpPr>
        <p:spPr>
          <a:xfrm>
            <a:off x="576000" y="108000"/>
            <a:ext cx="10972800" cy="802800"/>
          </a:xfrm>
        </p:spPr>
        <p:txBody>
          <a:bodyPr anchor="t">
            <a:noAutofit/>
          </a:bodyPr>
          <a:lstStyle/>
          <a:p>
            <a:r>
              <a:rPr lang="en-US" altLang="ja-JP" b="1" dirty="0"/>
              <a:t>Annual Trends in 100-day Survival after Allogeneic HCTs, Recipient Age &lt;50</a:t>
            </a:r>
            <a:endParaRPr lang="ja-JP" altLang="en-US" b="1" dirty="0"/>
          </a:p>
        </p:txBody>
      </p:sp>
      <p:sp>
        <p:nvSpPr>
          <p:cNvPr id="10" name="テキスト ボックス 9"/>
          <p:cNvSpPr txBox="1"/>
          <p:nvPr/>
        </p:nvSpPr>
        <p:spPr>
          <a:xfrm>
            <a:off x="7089913" y="6188765"/>
            <a:ext cx="914400" cy="914400"/>
          </a:xfrm>
          <a:prstGeom prst="rect">
            <a:avLst/>
          </a:prstGeom>
        </p:spPr>
        <p:txBody>
          <a:bodyPr vert="horz" wrap="non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16" name="テキスト ボックス 15"/>
          <p:cNvSpPr txBox="1"/>
          <p:nvPr/>
        </p:nvSpPr>
        <p:spPr>
          <a:xfrm>
            <a:off x="8004314" y="4025900"/>
            <a:ext cx="1914387" cy="507978"/>
          </a:xfrm>
          <a:prstGeom prst="rect">
            <a:avLst/>
          </a:prstGeom>
        </p:spPr>
        <p:txBody>
          <a:bodyPr vert="horz" wrap="squar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pic>
        <p:nvPicPr>
          <p:cNvPr id="4" name="図 3" descr="グラフ&#10;&#10;AI によって生成されたコンテンツは間違っている可能性があります。">
            <a:extLst>
              <a:ext uri="{FF2B5EF4-FFF2-40B4-BE49-F238E27FC236}">
                <a16:creationId xmlns:a16="http://schemas.microsoft.com/office/drawing/2014/main" id="{48C5068A-4375-A6E7-4217-B19190CF57D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799311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7089913" y="6188765"/>
            <a:ext cx="914400" cy="914400"/>
          </a:xfrm>
          <a:prstGeom prst="rect">
            <a:avLst/>
          </a:prstGeom>
        </p:spPr>
        <p:txBody>
          <a:bodyPr vert="horz" wrap="non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16" name="テキスト ボックス 15"/>
          <p:cNvSpPr txBox="1"/>
          <p:nvPr/>
        </p:nvSpPr>
        <p:spPr>
          <a:xfrm>
            <a:off x="8004314" y="4025900"/>
            <a:ext cx="1914387" cy="507978"/>
          </a:xfrm>
          <a:prstGeom prst="rect">
            <a:avLst/>
          </a:prstGeom>
        </p:spPr>
        <p:txBody>
          <a:bodyPr vert="horz" wrap="squar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3" name="タイトル 2">
            <a:extLst>
              <a:ext uri="{FF2B5EF4-FFF2-40B4-BE49-F238E27FC236}">
                <a16:creationId xmlns:a16="http://schemas.microsoft.com/office/drawing/2014/main" id="{D998A323-C4A6-0BCE-0F34-A647231FBA9F}"/>
              </a:ext>
            </a:extLst>
          </p:cNvPr>
          <p:cNvSpPr>
            <a:spLocks noGrp="1"/>
          </p:cNvSpPr>
          <p:nvPr>
            <p:ph type="title"/>
          </p:nvPr>
        </p:nvSpPr>
        <p:spPr>
          <a:xfrm>
            <a:off x="576000" y="108000"/>
            <a:ext cx="10972800" cy="802800"/>
          </a:xfrm>
        </p:spPr>
        <p:txBody>
          <a:bodyPr anchor="t">
            <a:noAutofit/>
          </a:bodyPr>
          <a:lstStyle/>
          <a:p>
            <a:r>
              <a:rPr lang="en-US" altLang="ja-JP" b="1" dirty="0"/>
              <a:t>Annual Trends in One-year Survival after Allogeneic HCTs, Recipient Age &lt;50</a:t>
            </a:r>
            <a:endParaRPr lang="ja-JP" altLang="en-US" b="1" dirty="0"/>
          </a:p>
        </p:txBody>
      </p:sp>
      <p:pic>
        <p:nvPicPr>
          <p:cNvPr id="4" name="図 3" descr="グラフ, ヒストグラム&#10;&#10;AI によって生成されたコンテンツは間違っている可能性があります。">
            <a:extLst>
              <a:ext uri="{FF2B5EF4-FFF2-40B4-BE49-F238E27FC236}">
                <a16:creationId xmlns:a16="http://schemas.microsoft.com/office/drawing/2014/main" id="{124A9300-5D99-0F2D-947F-F48AB1E0D866}"/>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813773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7089913" y="6188765"/>
            <a:ext cx="914400" cy="914400"/>
          </a:xfrm>
          <a:prstGeom prst="rect">
            <a:avLst/>
          </a:prstGeom>
        </p:spPr>
        <p:txBody>
          <a:bodyPr vert="horz" wrap="non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3" name="タイトル 2">
            <a:extLst>
              <a:ext uri="{FF2B5EF4-FFF2-40B4-BE49-F238E27FC236}">
                <a16:creationId xmlns:a16="http://schemas.microsoft.com/office/drawing/2014/main" id="{F8F2C695-B209-4274-441E-25D9F82A1E12}"/>
              </a:ext>
            </a:extLst>
          </p:cNvPr>
          <p:cNvSpPr>
            <a:spLocks noGrp="1"/>
          </p:cNvSpPr>
          <p:nvPr>
            <p:ph type="title"/>
          </p:nvPr>
        </p:nvSpPr>
        <p:spPr>
          <a:xfrm>
            <a:off x="576000" y="108000"/>
            <a:ext cx="10972800" cy="802800"/>
          </a:xfrm>
        </p:spPr>
        <p:txBody>
          <a:bodyPr anchor="t">
            <a:noAutofit/>
          </a:bodyPr>
          <a:lstStyle/>
          <a:p>
            <a:r>
              <a:rPr lang="en-US" altLang="ja-JP" b="1" dirty="0"/>
              <a:t>Annual Trends in 100-day Survival after Allogeneic HCTs, Recipient Age ≥50</a:t>
            </a:r>
            <a:endParaRPr lang="ja-JP" altLang="en-US" b="1" dirty="0"/>
          </a:p>
        </p:txBody>
      </p:sp>
      <p:pic>
        <p:nvPicPr>
          <p:cNvPr id="4" name="図 3" descr="グラフ, ヒストグラム&#10;&#10;AI によって生成されたコンテンツは間違っている可能性があります。">
            <a:extLst>
              <a:ext uri="{FF2B5EF4-FFF2-40B4-BE49-F238E27FC236}">
                <a16:creationId xmlns:a16="http://schemas.microsoft.com/office/drawing/2014/main" id="{C77471B8-BB62-5252-CF97-2050283363E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304457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D5C27-BFA9-B008-1FD5-3EF13AAF2EBA}"/>
            </a:ext>
          </a:extLst>
        </p:cNvPr>
        <p:cNvGrpSpPr/>
        <p:nvPr/>
      </p:nvGrpSpPr>
      <p:grpSpPr>
        <a:xfrm>
          <a:off x="0" y="0"/>
          <a:ext cx="0" cy="0"/>
          <a:chOff x="0" y="0"/>
          <a:chExt cx="0" cy="0"/>
        </a:xfrm>
      </p:grpSpPr>
      <p:sp>
        <p:nvSpPr>
          <p:cNvPr id="18" name="タイトル 17">
            <a:extLst>
              <a:ext uri="{FF2B5EF4-FFF2-40B4-BE49-F238E27FC236}">
                <a16:creationId xmlns:a16="http://schemas.microsoft.com/office/drawing/2014/main" id="{106E511C-FA6F-51D5-918F-FDD516542884}"/>
              </a:ext>
            </a:extLst>
          </p:cNvPr>
          <p:cNvSpPr>
            <a:spLocks noGrp="1"/>
          </p:cNvSpPr>
          <p:nvPr>
            <p:ph type="title"/>
          </p:nvPr>
        </p:nvSpPr>
        <p:spPr>
          <a:xfrm>
            <a:off x="576000" y="108000"/>
            <a:ext cx="11904000" cy="828000"/>
          </a:xfrm>
        </p:spPr>
        <p:txBody>
          <a:bodyPr anchor="t"/>
          <a:lstStyle/>
          <a:p>
            <a:r>
              <a:rPr lang="en-US" altLang="ja-JP" b="1" dirty="0">
                <a:effectLst/>
                <a:ea typeface="メイリオ" panose="020B0604030504040204" pitchFamily="50" charset="-128"/>
                <a:cs typeface="Arial" panose="020B0604020202020204" pitchFamily="34" charset="0"/>
              </a:rPr>
              <a:t>Subjects for analyses</a:t>
            </a:r>
            <a:endParaRPr lang="ja-JP" altLang="en-US" dirty="0">
              <a:effectLst/>
            </a:endParaRPr>
          </a:p>
        </p:txBody>
      </p:sp>
      <p:pic>
        <p:nvPicPr>
          <p:cNvPr id="3" name="図 2" descr="ダイアグラム が含まれている画像&#10;&#10;AI によって生成されたコンテンツは間違っている可能性があります。">
            <a:extLst>
              <a:ext uri="{FF2B5EF4-FFF2-40B4-BE49-F238E27FC236}">
                <a16:creationId xmlns:a16="http://schemas.microsoft.com/office/drawing/2014/main" id="{47AB9171-279A-2193-2417-51DB705C835C}"/>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269500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BB797-464C-9D8C-7407-32C9B22AD3A5}"/>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91095459-5A44-F45B-75CC-010A648110A1}"/>
              </a:ext>
            </a:extLst>
          </p:cNvPr>
          <p:cNvSpPr txBox="1"/>
          <p:nvPr/>
        </p:nvSpPr>
        <p:spPr>
          <a:xfrm>
            <a:off x="7089913" y="6188765"/>
            <a:ext cx="914400" cy="914400"/>
          </a:xfrm>
          <a:prstGeom prst="rect">
            <a:avLst/>
          </a:prstGeom>
        </p:spPr>
        <p:txBody>
          <a:bodyPr vert="horz" wrap="non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3" name="タイトル 2">
            <a:extLst>
              <a:ext uri="{FF2B5EF4-FFF2-40B4-BE49-F238E27FC236}">
                <a16:creationId xmlns:a16="http://schemas.microsoft.com/office/drawing/2014/main" id="{A1CBD13A-81D1-3B2F-1322-3F299B96BDD5}"/>
              </a:ext>
            </a:extLst>
          </p:cNvPr>
          <p:cNvSpPr>
            <a:spLocks noGrp="1"/>
          </p:cNvSpPr>
          <p:nvPr>
            <p:ph type="title"/>
          </p:nvPr>
        </p:nvSpPr>
        <p:spPr>
          <a:xfrm>
            <a:off x="576000" y="108000"/>
            <a:ext cx="10972800" cy="802800"/>
          </a:xfrm>
        </p:spPr>
        <p:txBody>
          <a:bodyPr anchor="t">
            <a:noAutofit/>
          </a:bodyPr>
          <a:lstStyle/>
          <a:p>
            <a:r>
              <a:rPr lang="en-US" altLang="ja-JP" b="1" dirty="0"/>
              <a:t>Annual Trends in One-year Survival after Allogeneic HCTs, Recipient Age ≥50</a:t>
            </a:r>
            <a:endParaRPr lang="ja-JP" altLang="en-US" b="1" dirty="0"/>
          </a:p>
        </p:txBody>
      </p:sp>
      <p:pic>
        <p:nvPicPr>
          <p:cNvPr id="5" name="図 4" descr="グラフ, 折れ線グラフ&#10;&#10;AI によって生成されたコンテンツは間違っている可能性があります。">
            <a:extLst>
              <a:ext uri="{FF2B5EF4-FFF2-40B4-BE49-F238E27FC236}">
                <a16:creationId xmlns:a16="http://schemas.microsoft.com/office/drawing/2014/main" id="{8C591AFF-6B79-0732-5559-5B1FCA6F045B}"/>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782466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87B08C9-705B-A500-CC1D-4D9C7F9C1AEF}"/>
              </a:ext>
            </a:extLst>
          </p:cNvPr>
          <p:cNvSpPr>
            <a:spLocks noGrp="1"/>
          </p:cNvSpPr>
          <p:nvPr>
            <p:ph type="title"/>
          </p:nvPr>
        </p:nvSpPr>
        <p:spPr>
          <a:xfrm>
            <a:off x="576000" y="108000"/>
            <a:ext cx="10972800" cy="802800"/>
          </a:xfrm>
        </p:spPr>
        <p:txBody>
          <a:bodyPr anchor="t"/>
          <a:lstStyle/>
          <a:p>
            <a:r>
              <a:rPr lang="en-US" altLang="ja-JP" b="1" dirty="0"/>
              <a:t>Annual Trends in 100-day Survival after HCTs for Leukemia by Recipient Age and Disease Status </a:t>
            </a:r>
            <a:endParaRPr lang="ja-JP" altLang="en-US" b="1" dirty="0"/>
          </a:p>
        </p:txBody>
      </p:sp>
      <p:pic>
        <p:nvPicPr>
          <p:cNvPr id="4" name="図 3" descr="グラフ&#10;&#10;AI によって生成されたコンテンツは間違っている可能性があります。">
            <a:extLst>
              <a:ext uri="{FF2B5EF4-FFF2-40B4-BE49-F238E27FC236}">
                <a16:creationId xmlns:a16="http://schemas.microsoft.com/office/drawing/2014/main" id="{B7030984-8409-0830-8F6F-F39F679D2A6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7865617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69C6E-9205-2E0D-70D6-250C238EE1D5}"/>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1A975B30-8503-4E0C-3A54-64E265774BBC}"/>
              </a:ext>
            </a:extLst>
          </p:cNvPr>
          <p:cNvSpPr>
            <a:spLocks noGrp="1"/>
          </p:cNvSpPr>
          <p:nvPr>
            <p:ph type="title"/>
          </p:nvPr>
        </p:nvSpPr>
        <p:spPr>
          <a:xfrm>
            <a:off x="576000" y="108000"/>
            <a:ext cx="10972800" cy="802800"/>
          </a:xfrm>
        </p:spPr>
        <p:txBody>
          <a:bodyPr anchor="t"/>
          <a:lstStyle/>
          <a:p>
            <a:r>
              <a:rPr lang="en-US" altLang="ja-JP" b="1" dirty="0"/>
              <a:t>Annual Trends in One-year Survival after HCTs for Leukemia by Recipient Age and Disease Status</a:t>
            </a:r>
            <a:endParaRPr lang="ja-JP" altLang="en-US" b="1" dirty="0"/>
          </a:p>
        </p:txBody>
      </p:sp>
      <p:pic>
        <p:nvPicPr>
          <p:cNvPr id="4" name="図 3" descr="グラフ, ヒストグラム&#10;&#10;AI によって生成されたコンテンツは間違っている可能性があります。">
            <a:extLst>
              <a:ext uri="{FF2B5EF4-FFF2-40B4-BE49-F238E27FC236}">
                <a16:creationId xmlns:a16="http://schemas.microsoft.com/office/drawing/2014/main" id="{A624D8D3-1B89-7B2F-2529-6620504B958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552643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t">
            <a:noAutofit/>
          </a:bodyPr>
          <a:lstStyle/>
          <a:p>
            <a:pPr>
              <a:defRPr/>
            </a:pPr>
            <a:r>
              <a:rPr lang="en-US" altLang="ja-JP" b="1" spc="-100" dirty="0">
                <a:latin typeface="Arial" pitchFamily="34" charset="0"/>
                <a:cs typeface="Arial" pitchFamily="34" charset="0"/>
              </a:rPr>
              <a:t>Survival after Autologous and Allogeneic HCTs</a:t>
            </a:r>
            <a:endParaRPr lang="ja-JP" altLang="en-US" b="1" spc="-100" dirty="0"/>
          </a:p>
        </p:txBody>
      </p:sp>
      <p:pic>
        <p:nvPicPr>
          <p:cNvPr id="5" name="図 4" descr="グラフ, 折れ線グラフ&#10;&#10;AI によって生成されたコンテンツは間違っている可能性があります。">
            <a:extLst>
              <a:ext uri="{FF2B5EF4-FFF2-40B4-BE49-F238E27FC236}">
                <a16:creationId xmlns:a16="http://schemas.microsoft.com/office/drawing/2014/main" id="{2D6D82DE-E2B5-C599-350E-ACF536D6CAB6}"/>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0880722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t">
            <a:noAutofit/>
          </a:bodyPr>
          <a:lstStyle/>
          <a:p>
            <a:pPr>
              <a:defRPr/>
            </a:pPr>
            <a:r>
              <a:rPr lang="en-US" altLang="ja-JP" b="1" spc="-100" dirty="0">
                <a:latin typeface="Arial" pitchFamily="34" charset="0"/>
                <a:cs typeface="Arial" pitchFamily="34" charset="0"/>
              </a:rPr>
              <a:t>Survival after Allogeneic HCTs, by Donor Type and Graft Source</a:t>
            </a:r>
            <a:endParaRPr lang="ja-JP" altLang="en-US" b="1" spc="-100" dirty="0"/>
          </a:p>
        </p:txBody>
      </p:sp>
      <p:pic>
        <p:nvPicPr>
          <p:cNvPr id="6" name="図 5" descr="グラフ, 折れ線グラフ&#10;&#10;AI によって生成されたコンテンツは間違っている可能性があります。">
            <a:extLst>
              <a:ext uri="{FF2B5EF4-FFF2-40B4-BE49-F238E27FC236}">
                <a16:creationId xmlns:a16="http://schemas.microsoft.com/office/drawing/2014/main" id="{E83092EF-5670-F996-A6C6-7B2611970C6C}"/>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993994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t">
            <a:normAutofit/>
          </a:bodyPr>
          <a:lstStyle/>
          <a:p>
            <a:pPr>
              <a:defRPr/>
            </a:pPr>
            <a:r>
              <a:rPr lang="en-US" altLang="ja-JP" b="1" spc="-100" dirty="0">
                <a:latin typeface="Arial" pitchFamily="34" charset="0"/>
                <a:cs typeface="Arial" pitchFamily="34" charset="0"/>
              </a:rPr>
              <a:t>Survival after HCTs for Leukemia</a:t>
            </a:r>
            <a:endParaRPr lang="ja-JP" altLang="en-US" sz="2000" b="1" spc="-100" dirty="0"/>
          </a:p>
        </p:txBody>
      </p:sp>
      <p:pic>
        <p:nvPicPr>
          <p:cNvPr id="12" name="図 11" descr="グラフ, 折れ線グラフ&#10;&#10;AI によって生成されたコンテンツは間違っている可能性があります。">
            <a:extLst>
              <a:ext uri="{FF2B5EF4-FFF2-40B4-BE49-F238E27FC236}">
                <a16:creationId xmlns:a16="http://schemas.microsoft.com/office/drawing/2014/main" id="{079E474B-600F-10BA-E4E6-7D0F1116E66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54875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t">
            <a:normAutofit/>
          </a:bodyPr>
          <a:lstStyle/>
          <a:p>
            <a:pPr>
              <a:defRPr/>
            </a:pPr>
            <a:r>
              <a:rPr lang="en-US" altLang="ja-JP" b="1" spc="-100" dirty="0">
                <a:latin typeface="Arial" pitchFamily="34" charset="0"/>
                <a:cs typeface="Arial" pitchFamily="34" charset="0"/>
              </a:rPr>
              <a:t>Survival after HCTs for Malignant Lymphoma and MM/PCD</a:t>
            </a:r>
            <a:endParaRPr lang="ja-JP" altLang="en-US" sz="2000" b="1" spc="-100" dirty="0"/>
          </a:p>
        </p:txBody>
      </p:sp>
      <p:pic>
        <p:nvPicPr>
          <p:cNvPr id="9" name="図 8" descr="グラフ, 折れ線グラフ&#10;&#10;AI によって生成されたコンテンツは間違っている可能性があります。">
            <a:extLst>
              <a:ext uri="{FF2B5EF4-FFF2-40B4-BE49-F238E27FC236}">
                <a16:creationId xmlns:a16="http://schemas.microsoft.com/office/drawing/2014/main" id="{6506BC4E-5BCE-4652-280D-35C086500616}"/>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1005688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defRPr/>
            </a:pPr>
            <a:r>
              <a:rPr lang="en-US" altLang="ja-JP" b="1" spc="-100" dirty="0">
                <a:latin typeface="Arial" pitchFamily="34" charset="0"/>
                <a:cs typeface="Arial" pitchFamily="34" charset="0"/>
              </a:rPr>
              <a:t>Survival after Autologous HCTs for Acute Leukemia by Recipient Age</a:t>
            </a:r>
            <a:endParaRPr lang="ja-JP" altLang="ja-JP" sz="1300" b="1" dirty="0">
              <a:solidFill>
                <a:srgbClr val="E9F3FD"/>
              </a:solidFill>
            </a:endParaRPr>
          </a:p>
        </p:txBody>
      </p:sp>
      <p:pic>
        <p:nvPicPr>
          <p:cNvPr id="6" name="図 5" descr="グラフ, 折れ線グラフ&#10;&#10;AI によって生成されたコンテンツは間違っている可能性があります。">
            <a:extLst>
              <a:ext uri="{FF2B5EF4-FFF2-40B4-BE49-F238E27FC236}">
                <a16:creationId xmlns:a16="http://schemas.microsoft.com/office/drawing/2014/main" id="{D738A121-67CF-1329-521C-398902FF1A7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9208687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defRPr/>
            </a:pPr>
            <a:r>
              <a:rPr lang="en-US" altLang="ja-JP" b="1" spc="-100" dirty="0">
                <a:latin typeface="Arial" pitchFamily="34" charset="0"/>
                <a:cs typeface="Arial" pitchFamily="34" charset="0"/>
              </a:rPr>
              <a:t>Survival after Autologous HCTs for Malignant Lymphoma by Recipient Age</a:t>
            </a:r>
            <a:endParaRPr lang="ja-JP" altLang="ja-JP" sz="1300" b="1" dirty="0">
              <a:solidFill>
                <a:srgbClr val="E9F3FD"/>
              </a:solidFill>
            </a:endParaRPr>
          </a:p>
        </p:txBody>
      </p:sp>
      <p:pic>
        <p:nvPicPr>
          <p:cNvPr id="5" name="図 4" descr="グラフ, 折れ線グラフ&#10;&#10;AI によって生成されたコンテンツは間違っている可能性があります。">
            <a:extLst>
              <a:ext uri="{FF2B5EF4-FFF2-40B4-BE49-F238E27FC236}">
                <a16:creationId xmlns:a16="http://schemas.microsoft.com/office/drawing/2014/main" id="{3FB10C90-01E2-E2A4-0883-88320C83090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3028955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6"/>
          <p:cNvSpPr>
            <a:spLocks noGrp="1"/>
          </p:cNvSpPr>
          <p:nvPr>
            <p:ph type="title"/>
          </p:nvPr>
        </p:nvSpPr>
        <p:spPr/>
        <p:txBody>
          <a:bodyPr>
            <a:normAutofit/>
          </a:bodyPr>
          <a:lstStyle/>
          <a:p>
            <a:pPr rtl="0" eaLnBrk="1" latinLnBrk="0" hangingPunct="1"/>
            <a:r>
              <a:rPr lang="en-US" altLang="ja-JP" b="1" spc="-100" dirty="0">
                <a:latin typeface="Arial" pitchFamily="34" charset="0"/>
                <a:cs typeface="Arial" pitchFamily="34" charset="0"/>
              </a:rPr>
              <a:t>Survival after Autologous HCTs for MM / PCD, Recipient Age ≥16</a:t>
            </a:r>
            <a:endParaRPr lang="ja-JP" altLang="ja-JP" sz="1300" b="1" dirty="0">
              <a:solidFill>
                <a:srgbClr val="FFF5E7"/>
              </a:solidFill>
            </a:endParaRPr>
          </a:p>
        </p:txBody>
      </p:sp>
      <p:pic>
        <p:nvPicPr>
          <p:cNvPr id="5" name="図 4" descr="グラフ, 折れ線グラフ&#10;&#10;AI によって生成されたコンテンツは間違っている可能性があります。">
            <a:extLst>
              <a:ext uri="{FF2B5EF4-FFF2-40B4-BE49-F238E27FC236}">
                <a16:creationId xmlns:a16="http://schemas.microsoft.com/office/drawing/2014/main" id="{768C2C65-DD90-F7B5-5BA3-6F562BCF2C6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12522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9DD9EFF1-2B68-8C93-054C-F7797E8EC081}"/>
              </a:ext>
            </a:extLst>
          </p:cNvPr>
          <p:cNvSpPr>
            <a:spLocks noGrp="1"/>
          </p:cNvSpPr>
          <p:nvPr>
            <p:ph type="title"/>
          </p:nvPr>
        </p:nvSpPr>
        <p:spPr>
          <a:xfrm>
            <a:off x="576000" y="108000"/>
            <a:ext cx="10972800" cy="802800"/>
          </a:xfrm>
        </p:spPr>
        <p:txBody>
          <a:bodyPr>
            <a:normAutofit/>
          </a:bodyPr>
          <a:lstStyle/>
          <a:p>
            <a:r>
              <a:rPr lang="en-US" altLang="ja-JP" b="1" dirty="0">
                <a:effectLst/>
                <a:cs typeface="Arial Unicode MS" pitchFamily="50" charset="-128"/>
              </a:rPr>
              <a:t>Annual Number of HCTs by Transplant Type</a:t>
            </a:r>
            <a:endParaRPr lang="ja-JP" altLang="en-US" dirty="0"/>
          </a:p>
        </p:txBody>
      </p:sp>
      <p:pic>
        <p:nvPicPr>
          <p:cNvPr id="3" name="図 2" descr="グラフ, 折れ線グラフ&#10;&#10;AI によって生成されたコンテンツは間違っている可能性があります。">
            <a:extLst>
              <a:ext uri="{FF2B5EF4-FFF2-40B4-BE49-F238E27FC236}">
                <a16:creationId xmlns:a16="http://schemas.microsoft.com/office/drawing/2014/main" id="{D0ADA02B-D2F7-6515-37F5-F52920B7F94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40286678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rtl="0" eaLnBrk="1" fontAlgn="base" latinLnBrk="0" hangingPunct="1"/>
            <a:r>
              <a:rPr lang="en-US" altLang="ja-JP" b="1" spc="-100" dirty="0">
                <a:latin typeface="Arial" pitchFamily="34" charset="0"/>
                <a:cs typeface="Arial" pitchFamily="34" charset="0"/>
              </a:rPr>
              <a:t>Survival after Allogeneic HCTs for AML by Donor Type and Graft Source, Recipient Age ≤15</a:t>
            </a:r>
            <a:endParaRPr lang="ja-JP" altLang="ja-JP" b="1" dirty="0">
              <a:solidFill>
                <a:srgbClr val="F0FEDE"/>
              </a:solidFill>
            </a:endParaRPr>
          </a:p>
        </p:txBody>
      </p:sp>
      <p:pic>
        <p:nvPicPr>
          <p:cNvPr id="3" name="図 2" descr="グラフ, 折れ線グラフ&#10;&#10;AI によって生成されたコンテンツは間違っている可能性があります。">
            <a:extLst>
              <a:ext uri="{FF2B5EF4-FFF2-40B4-BE49-F238E27FC236}">
                <a16:creationId xmlns:a16="http://schemas.microsoft.com/office/drawing/2014/main" id="{475984BA-5E40-61E0-CD19-9F101A0527B8}"/>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5391704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Allogeneic HCTs for AML by Donor Type and Graft Source, Recipient Age ≥16</a:t>
            </a:r>
            <a:endParaRPr lang="ja-JP" altLang="ja-JP" sz="1200" b="1" dirty="0">
              <a:solidFill>
                <a:srgbClr val="FFF5E7"/>
              </a:solidFill>
            </a:endParaRPr>
          </a:p>
        </p:txBody>
      </p:sp>
      <p:pic>
        <p:nvPicPr>
          <p:cNvPr id="6" name="図 5" descr="グラフ, 折れ線グラフ&#10;&#10;AI によって生成されたコンテンツは間違っている可能性があります。">
            <a:extLst>
              <a:ext uri="{FF2B5EF4-FFF2-40B4-BE49-F238E27FC236}">
                <a16:creationId xmlns:a16="http://schemas.microsoft.com/office/drawing/2014/main" id="{A61FD96F-CD01-499E-44B1-9DBC11D3FA3B}"/>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4038258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a:bodyPr>
          <a:lstStyle/>
          <a:p>
            <a:pPr fontAlgn="base">
              <a:defRPr/>
            </a:pPr>
            <a:r>
              <a:rPr lang="en-US" altLang="ja-JP" b="1" spc="-100" dirty="0">
                <a:latin typeface="Arial" pitchFamily="34" charset="0"/>
                <a:cs typeface="Arial" pitchFamily="34" charset="0"/>
              </a:rPr>
              <a:t>Survival after HLA-identical Sibling donor HCTs for AML by Disease Status, Recipient Age ≤15</a:t>
            </a:r>
            <a:endParaRPr lang="ja-JP" altLang="ja-JP" b="1" dirty="0">
              <a:solidFill>
                <a:srgbClr val="F0FEDE"/>
              </a:solidFill>
            </a:endParaRPr>
          </a:p>
        </p:txBody>
      </p:sp>
      <p:pic>
        <p:nvPicPr>
          <p:cNvPr id="6" name="図 5" descr="グラフ, 折れ線グラフ&#10;&#10;AI によって生成されたコンテンツは間違っている可能性があります。">
            <a:extLst>
              <a:ext uri="{FF2B5EF4-FFF2-40B4-BE49-F238E27FC236}">
                <a16:creationId xmlns:a16="http://schemas.microsoft.com/office/drawing/2014/main" id="{A62E5853-13F4-14D6-A7D5-06EDC02C9D0B}"/>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9887323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HLA-identical Sibling donor HCTs for AML by Disease Status, Recipient Age ≥16</a:t>
            </a:r>
            <a:endParaRPr lang="ja-JP" altLang="ja-JP" sz="1200" b="1" dirty="0">
              <a:solidFill>
                <a:srgbClr val="FFF5E7"/>
              </a:solidFill>
            </a:endParaRPr>
          </a:p>
        </p:txBody>
      </p:sp>
      <p:pic>
        <p:nvPicPr>
          <p:cNvPr id="5" name="図 4" descr="グラフ, 折れ線グラフ&#10;&#10;AI によって生成されたコンテンツは間違っている可能性があります。">
            <a:extLst>
              <a:ext uri="{FF2B5EF4-FFF2-40B4-BE49-F238E27FC236}">
                <a16:creationId xmlns:a16="http://schemas.microsoft.com/office/drawing/2014/main" id="{FD49F133-3FC0-8498-0786-64E3C6CE3D68}"/>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4848594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effectLst/>
        </p:spPr>
        <p:txBody>
          <a:bodyPr>
            <a:normAutofit/>
          </a:bodyPr>
          <a:lstStyle/>
          <a:p>
            <a:pPr fontAlgn="base">
              <a:defRPr/>
            </a:pPr>
            <a:r>
              <a:rPr lang="en-US" altLang="ja-JP" b="1" spc="-100" dirty="0">
                <a:latin typeface="Arial" pitchFamily="34" charset="0"/>
                <a:cs typeface="Arial" pitchFamily="34" charset="0"/>
              </a:rPr>
              <a:t>Survival after UR-BMT for AML by Disease Status, Recipient Age ≤15</a:t>
            </a:r>
            <a:endParaRPr lang="ja-JP" altLang="ja-JP" sz="1300" b="1" dirty="0">
              <a:solidFill>
                <a:srgbClr val="F0FEDE"/>
              </a:solidFill>
            </a:endParaRPr>
          </a:p>
        </p:txBody>
      </p:sp>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7EB01F36-2651-232B-6B27-E5A5F319B94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8503830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UR-BMT for AML by Disease Status, Recipient Age ≥16</a:t>
            </a:r>
            <a:endParaRPr lang="ja-JP" altLang="ja-JP" b="1" dirty="0">
              <a:solidFill>
                <a:srgbClr val="FFF5E7"/>
              </a:solidFill>
            </a:endParaRPr>
          </a:p>
        </p:txBody>
      </p:sp>
      <p:pic>
        <p:nvPicPr>
          <p:cNvPr id="6" name="図 5" descr="グラフ, 折れ線グラフ&#10;&#10;AI によって生成されたコンテンツは間違っている可能性があります。">
            <a:extLst>
              <a:ext uri="{FF2B5EF4-FFF2-40B4-BE49-F238E27FC236}">
                <a16:creationId xmlns:a16="http://schemas.microsoft.com/office/drawing/2014/main" id="{A2752EA8-D41E-44C4-1473-5C0A5DED4A64}"/>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4935227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a:bodyPr>
          <a:lstStyle/>
          <a:p>
            <a:pPr fontAlgn="base">
              <a:defRPr/>
            </a:pPr>
            <a:r>
              <a:rPr lang="en-US" altLang="ja-JP" b="1" spc="-100" dirty="0">
                <a:latin typeface="Arial" pitchFamily="34" charset="0"/>
                <a:cs typeface="Arial" pitchFamily="34" charset="0"/>
              </a:rPr>
              <a:t>Survival after UR-CBT for AML by Disease Status, Recipient Age ≤15</a:t>
            </a:r>
            <a:endParaRPr lang="ja-JP" altLang="ja-JP" sz="1300" b="1" dirty="0">
              <a:solidFill>
                <a:srgbClr val="F0FEDE"/>
              </a:solidFill>
            </a:endParaRPr>
          </a:p>
        </p:txBody>
      </p:sp>
      <p:pic>
        <p:nvPicPr>
          <p:cNvPr id="5" name="図 4" descr="グラフ, 折れ線グラフ&#10;&#10;AI によって生成されたコンテンツは間違っている可能性があります。">
            <a:extLst>
              <a:ext uri="{FF2B5EF4-FFF2-40B4-BE49-F238E27FC236}">
                <a16:creationId xmlns:a16="http://schemas.microsoft.com/office/drawing/2014/main" id="{89F91395-A538-63CC-C9E3-1390FF51603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1923138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UR-CBT for AML by Disease Status, Recipient Age ≥16</a:t>
            </a:r>
            <a:endParaRPr lang="ja-JP" altLang="ja-JP" sz="1200" b="1" dirty="0">
              <a:solidFill>
                <a:srgbClr val="FFF5E7"/>
              </a:solidFill>
            </a:endParaRPr>
          </a:p>
        </p:txBody>
      </p:sp>
      <p:pic>
        <p:nvPicPr>
          <p:cNvPr id="6" name="図 5" descr="グラフ, 折れ線グラフ&#10;&#10;AI によって生成されたコンテンツは間違っている可能性があります。">
            <a:extLst>
              <a:ext uri="{FF2B5EF4-FFF2-40B4-BE49-F238E27FC236}">
                <a16:creationId xmlns:a16="http://schemas.microsoft.com/office/drawing/2014/main" id="{8D9BCE99-06C8-65E5-6B29-FA8BCC875EE1}"/>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6584439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rtl="0" eaLnBrk="1" fontAlgn="base" latinLnBrk="0" hangingPunct="1"/>
            <a:r>
              <a:rPr lang="en-US" altLang="ja-JP" b="1" spc="-100" dirty="0">
                <a:latin typeface="Arial" pitchFamily="34" charset="0"/>
                <a:cs typeface="Arial" pitchFamily="34" charset="0"/>
              </a:rPr>
              <a:t>Survival after Allogeneic HCTs for ALL by Donor Type and Graft Source, Recipient Age ≤15</a:t>
            </a:r>
            <a:endParaRPr lang="ja-JP" altLang="ja-JP" sz="1300" b="1" dirty="0">
              <a:solidFill>
                <a:srgbClr val="F0FEDE"/>
              </a:solidFill>
            </a:endParaRPr>
          </a:p>
        </p:txBody>
      </p:sp>
      <p:pic>
        <p:nvPicPr>
          <p:cNvPr id="6" name="図 5" descr="グラフ, 折れ線グラフ&#10;&#10;AI によって生成されたコンテンツは間違っている可能性があります。">
            <a:extLst>
              <a:ext uri="{FF2B5EF4-FFF2-40B4-BE49-F238E27FC236}">
                <a16:creationId xmlns:a16="http://schemas.microsoft.com/office/drawing/2014/main" id="{9BC059DE-AD7B-3905-F5E5-64579F942AC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1075030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タイトル 60"/>
          <p:cNvSpPr>
            <a:spLocks noGrp="1"/>
          </p:cNvSpPr>
          <p:nvPr>
            <p:ph type="title"/>
          </p:nvPr>
        </p:nvSpPr>
        <p:spPr/>
        <p:txBody>
          <a:bodyPr>
            <a:normAutofit/>
          </a:bodyPr>
          <a:lstStyle/>
          <a:p>
            <a:pPr rtl="0" eaLnBrk="1" fontAlgn="base" latinLnBrk="0" hangingPunct="1"/>
            <a:r>
              <a:rPr lang="en-US" altLang="ja-JP" b="1" spc="-100" dirty="0">
                <a:latin typeface="Arial" pitchFamily="34" charset="0"/>
                <a:cs typeface="Arial" pitchFamily="34" charset="0"/>
              </a:rPr>
              <a:t>Survival after Allogeneic HCTs for ALL by Donor Type and Graft Source, Recipient Age ≥16</a:t>
            </a:r>
            <a:endParaRPr lang="ja-JP" altLang="ja-JP" sz="1300" b="1" dirty="0">
              <a:solidFill>
                <a:srgbClr val="FFF5E7"/>
              </a:solidFill>
            </a:endParaRPr>
          </a:p>
        </p:txBody>
      </p:sp>
      <p:pic>
        <p:nvPicPr>
          <p:cNvPr id="5" name="図 4" descr="グラフ, 折れ線グラフ&#10;&#10;AI によって生成されたコンテンツは間違っている可能性があります。">
            <a:extLst>
              <a:ext uri="{FF2B5EF4-FFF2-40B4-BE49-F238E27FC236}">
                <a16:creationId xmlns:a16="http://schemas.microsoft.com/office/drawing/2014/main" id="{8B3C4814-85CE-BCF8-4E76-E0F7A703AF1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753154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AC362-2ED6-EE24-A024-6B99F5AD8C9C}"/>
            </a:ext>
          </a:extLst>
        </p:cNvPr>
        <p:cNvGrpSpPr/>
        <p:nvPr/>
      </p:nvGrpSpPr>
      <p:grpSpPr>
        <a:xfrm>
          <a:off x="0" y="0"/>
          <a:ext cx="0" cy="0"/>
          <a:chOff x="0" y="0"/>
          <a:chExt cx="0" cy="0"/>
        </a:xfrm>
      </p:grpSpPr>
      <p:sp>
        <p:nvSpPr>
          <p:cNvPr id="15" name="タイトル 1">
            <a:extLst>
              <a:ext uri="{FF2B5EF4-FFF2-40B4-BE49-F238E27FC236}">
                <a16:creationId xmlns:a16="http://schemas.microsoft.com/office/drawing/2014/main" id="{24D4E857-75AE-102B-55DC-3566458390F3}"/>
              </a:ext>
            </a:extLst>
          </p:cNvPr>
          <p:cNvSpPr>
            <a:spLocks noGrp="1"/>
          </p:cNvSpPr>
          <p:nvPr>
            <p:ph type="title"/>
          </p:nvPr>
        </p:nvSpPr>
        <p:spPr>
          <a:xfrm>
            <a:off x="576000" y="108000"/>
            <a:ext cx="10972800" cy="802800"/>
          </a:xfrm>
        </p:spPr>
        <p:txBody>
          <a:bodyPr anchor="t">
            <a:normAutofit/>
          </a:bodyPr>
          <a:lstStyle/>
          <a:p>
            <a:r>
              <a:rPr lang="en-US" altLang="ja-JP" b="1" dirty="0">
                <a:effectLst/>
                <a:ea typeface="HGP明朝E" pitchFamily="18" charset="-128"/>
                <a:cs typeface="Arial" panose="020B0604020202020204" pitchFamily="34" charset="0"/>
              </a:rPr>
              <a:t>Annual Number of Autologous HCTs by Graft Source</a:t>
            </a:r>
            <a:endParaRPr lang="ja-JP" altLang="en-US" sz="2000" b="1" dirty="0">
              <a:solidFill>
                <a:srgbClr val="E9F3FD"/>
              </a:solidFill>
              <a:effectLst/>
              <a:ea typeface="HGP明朝E" pitchFamily="18" charset="-128"/>
              <a:cs typeface="Arial" panose="020B0604020202020204" pitchFamily="34" charset="0"/>
            </a:endParaRPr>
          </a:p>
        </p:txBody>
      </p:sp>
      <p:pic>
        <p:nvPicPr>
          <p:cNvPr id="3" name="図 2" descr="グラフ, 棒グラフ, ヒストグラム&#10;&#10;AI によって生成されたコンテンツは間違っている可能性があります。">
            <a:extLst>
              <a:ext uri="{FF2B5EF4-FFF2-40B4-BE49-F238E27FC236}">
                <a16:creationId xmlns:a16="http://schemas.microsoft.com/office/drawing/2014/main" id="{7CE2E0D8-2E08-3C3C-FD1E-7DA43EC5BE5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56918037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a:bodyPr>
          <a:lstStyle/>
          <a:p>
            <a:pPr fontAlgn="base">
              <a:defRPr/>
            </a:pPr>
            <a:r>
              <a:rPr lang="en-US" altLang="ja-JP" b="1" spc="-100" dirty="0">
                <a:latin typeface="Arial" pitchFamily="34" charset="0"/>
                <a:cs typeface="Arial" pitchFamily="34" charset="0"/>
              </a:rPr>
              <a:t>Survival after HLA-identical Sibling donor HCTs for ALL by Disease risk status,</a:t>
            </a:r>
            <a:r>
              <a:rPr lang="ja-JP" altLang="en-US" b="1" spc="-100" baseline="0" dirty="0">
                <a:latin typeface="Arial" pitchFamily="34" charset="0"/>
                <a:cs typeface="Arial" pitchFamily="34" charset="0"/>
              </a:rPr>
              <a:t> </a:t>
            </a:r>
            <a:r>
              <a:rPr lang="en-US" altLang="ja-JP" b="1" spc="-100" dirty="0">
                <a:latin typeface="Arial" pitchFamily="34" charset="0"/>
                <a:cs typeface="Arial" pitchFamily="34" charset="0"/>
              </a:rPr>
              <a:t>Recipient Age ≤15</a:t>
            </a:r>
            <a:endParaRPr lang="ja-JP" altLang="ja-JP" sz="1300" b="1" dirty="0">
              <a:solidFill>
                <a:srgbClr val="F0FEDE"/>
              </a:solidFill>
            </a:endParaRPr>
          </a:p>
        </p:txBody>
      </p:sp>
      <p:pic>
        <p:nvPicPr>
          <p:cNvPr id="6" name="図 5" descr="グラフ, 折れ線グラフ&#10;&#10;AI によって生成されたコンテンツは間違っている可能性があります。">
            <a:extLst>
              <a:ext uri="{FF2B5EF4-FFF2-40B4-BE49-F238E27FC236}">
                <a16:creationId xmlns:a16="http://schemas.microsoft.com/office/drawing/2014/main" id="{DEE41047-EE6B-A5FB-4D3C-11236CA2F80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0283330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HLA-identical Sibling donor HCTs for ALL by Disease Status, Recipient Age ≥16</a:t>
            </a:r>
            <a:endParaRPr lang="ja-JP" altLang="ja-JP" sz="1200" b="1" dirty="0">
              <a:solidFill>
                <a:srgbClr val="FFF5E7"/>
              </a:solidFill>
            </a:endParaRPr>
          </a:p>
        </p:txBody>
      </p:sp>
      <p:pic>
        <p:nvPicPr>
          <p:cNvPr id="5" name="図 4" descr="グラフ, 折れ線グラフ&#10;&#10;AI によって生成されたコンテンツは間違っている可能性があります。">
            <a:extLst>
              <a:ext uri="{FF2B5EF4-FFF2-40B4-BE49-F238E27FC236}">
                <a16:creationId xmlns:a16="http://schemas.microsoft.com/office/drawing/2014/main" id="{B6E47FDA-915F-7A10-BA8F-F3CCE6BAFB9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2115883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UR-BMT for ALL by Disease Status, Recipient Age ≤15</a:t>
            </a:r>
            <a:endParaRPr lang="ja-JP" altLang="ja-JP" b="1" dirty="0">
              <a:solidFill>
                <a:srgbClr val="F0FEDE"/>
              </a:solidFill>
            </a:endParaRPr>
          </a:p>
        </p:txBody>
      </p:sp>
      <p:pic>
        <p:nvPicPr>
          <p:cNvPr id="6" name="図 5" descr="グラフ, 折れ線グラフ&#10;&#10;AI によって生成されたコンテンツは間違っている可能性があります。">
            <a:extLst>
              <a:ext uri="{FF2B5EF4-FFF2-40B4-BE49-F238E27FC236}">
                <a16:creationId xmlns:a16="http://schemas.microsoft.com/office/drawing/2014/main" id="{BA055408-445E-18B6-67F8-C05865C24D3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2743972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UR-BMT for ALL by Disease Status, Recipient Age ≥16</a:t>
            </a:r>
            <a:endParaRPr lang="ja-JP" altLang="ja-JP" sz="1200" b="1" dirty="0">
              <a:solidFill>
                <a:srgbClr val="FFF5E7"/>
              </a:solidFill>
            </a:endParaRPr>
          </a:p>
        </p:txBody>
      </p:sp>
      <p:pic>
        <p:nvPicPr>
          <p:cNvPr id="5" name="図 4" descr="グラフ, 折れ線グラフ&#10;&#10;AI によって生成されたコンテンツは間違っている可能性があります。">
            <a:extLst>
              <a:ext uri="{FF2B5EF4-FFF2-40B4-BE49-F238E27FC236}">
                <a16:creationId xmlns:a16="http://schemas.microsoft.com/office/drawing/2014/main" id="{79E802C5-C0E6-1754-5BE7-8EA13275C60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4827750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a:bodyPr>
          <a:lstStyle/>
          <a:p>
            <a:pPr fontAlgn="base">
              <a:defRPr/>
            </a:pPr>
            <a:r>
              <a:rPr lang="en-US" altLang="ja-JP" b="1" spc="-100" dirty="0">
                <a:latin typeface="Arial" pitchFamily="34" charset="0"/>
                <a:cs typeface="Arial" pitchFamily="34" charset="0"/>
              </a:rPr>
              <a:t>Survival after UR-CBT for ALL by Disease Status, Recipient Age ≤15</a:t>
            </a:r>
            <a:endParaRPr lang="ja-JP" altLang="ja-JP" sz="1300" b="1" dirty="0">
              <a:solidFill>
                <a:srgbClr val="F0FEDE"/>
              </a:solidFill>
            </a:endParaRPr>
          </a:p>
        </p:txBody>
      </p:sp>
      <p:pic>
        <p:nvPicPr>
          <p:cNvPr id="6" name="図 5" descr="グラフ, 折れ線グラフ&#10;&#10;AI によって生成されたコンテンツは間違っている可能性があります。">
            <a:extLst>
              <a:ext uri="{FF2B5EF4-FFF2-40B4-BE49-F238E27FC236}">
                <a16:creationId xmlns:a16="http://schemas.microsoft.com/office/drawing/2014/main" id="{72966A8B-F237-6166-A911-BF613BF56CA1}"/>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8016697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UR-CBT for ALL by Disease Status, Recipient Age ≥16</a:t>
            </a:r>
            <a:endParaRPr lang="ja-JP" altLang="ja-JP" sz="1200" b="1" dirty="0">
              <a:solidFill>
                <a:srgbClr val="FFF5E7"/>
              </a:solidFill>
            </a:endParaRPr>
          </a:p>
        </p:txBody>
      </p:sp>
      <p:pic>
        <p:nvPicPr>
          <p:cNvPr id="5" name="図 4" descr="グラフ, 折れ線グラフ&#10;&#10;AI によって生成されたコンテンツは間違っている可能性があります。">
            <a:extLst>
              <a:ext uri="{FF2B5EF4-FFF2-40B4-BE49-F238E27FC236}">
                <a16:creationId xmlns:a16="http://schemas.microsoft.com/office/drawing/2014/main" id="{067145AF-5F47-15DC-3D03-A6979D4AF72C}"/>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295603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a:bodyPr>
          <a:lstStyle/>
          <a:p>
            <a:pPr rtl="0" eaLnBrk="1" fontAlgn="base" latinLnBrk="0" hangingPunct="1"/>
            <a:r>
              <a:rPr lang="en-US" altLang="ja-JP" b="1" spc="-100" dirty="0">
                <a:latin typeface="Arial" pitchFamily="34" charset="0"/>
                <a:cs typeface="Arial" pitchFamily="34" charset="0"/>
              </a:rPr>
              <a:t>Survival after Allogeneic HCTs for CML by Donor Type and Graft Source, Recipient Age ≤15</a:t>
            </a:r>
            <a:endParaRPr lang="ja-JP" altLang="ja-JP" sz="1300" b="1" dirty="0">
              <a:solidFill>
                <a:srgbClr val="F0FEDE"/>
              </a:solidFill>
            </a:endParaRPr>
          </a:p>
        </p:txBody>
      </p:sp>
      <p:pic>
        <p:nvPicPr>
          <p:cNvPr id="6" name="図 5" descr="グラフ&#10;&#10;AI によって生成されたコンテンツは間違っている可能性があります。">
            <a:extLst>
              <a:ext uri="{FF2B5EF4-FFF2-40B4-BE49-F238E27FC236}">
                <a16:creationId xmlns:a16="http://schemas.microsoft.com/office/drawing/2014/main" id="{3D381DCC-C53F-9942-8BB9-3509EAA6252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6618211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Allogeneic HCTs for CML by Donor Type and Graft Source, Recipient Age ≥16</a:t>
            </a:r>
            <a:endParaRPr lang="ja-JP" altLang="ja-JP" sz="1200" b="1" dirty="0">
              <a:solidFill>
                <a:srgbClr val="FFF5E7"/>
              </a:solidFill>
            </a:endParaRPr>
          </a:p>
        </p:txBody>
      </p:sp>
      <p:pic>
        <p:nvPicPr>
          <p:cNvPr id="5" name="図 4" descr="グラフ, 折れ線グラフ&#10;&#10;AI によって生成されたコンテンツは間違っている可能性があります。">
            <a:extLst>
              <a:ext uri="{FF2B5EF4-FFF2-40B4-BE49-F238E27FC236}">
                <a16:creationId xmlns:a16="http://schemas.microsoft.com/office/drawing/2014/main" id="{0C9446C7-8756-FD03-B853-AB85C77BB06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0652569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HLA-identical Sibling donor HCTs for CML by Disease Status, Recipient Age ≥16</a:t>
            </a:r>
            <a:endParaRPr lang="ja-JP" altLang="ja-JP" sz="1200" b="1" dirty="0">
              <a:solidFill>
                <a:srgbClr val="FFF5E7"/>
              </a:solidFill>
            </a:endParaRPr>
          </a:p>
        </p:txBody>
      </p:sp>
      <p:pic>
        <p:nvPicPr>
          <p:cNvPr id="5" name="図 4" descr="グラフ, 折れ線グラフ&#10;&#10;AI によって生成されたコンテンツは間違っている可能性があります。">
            <a:extLst>
              <a:ext uri="{FF2B5EF4-FFF2-40B4-BE49-F238E27FC236}">
                <a16:creationId xmlns:a16="http://schemas.microsoft.com/office/drawing/2014/main" id="{12A101DC-A16F-F765-377C-9A32ED1618F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1198686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UR-BMT for CML by Disease Status, Recipient Age ≥16</a:t>
            </a:r>
            <a:endParaRPr lang="ja-JP" altLang="ja-JP" sz="1200" b="1" dirty="0">
              <a:solidFill>
                <a:srgbClr val="FFF5E7"/>
              </a:solidFill>
            </a:endParaRPr>
          </a:p>
        </p:txBody>
      </p:sp>
      <p:pic>
        <p:nvPicPr>
          <p:cNvPr id="7" name="図 6" descr="グラフ, 折れ線グラフ&#10;&#10;AI によって生成されたコンテンツは間違っている可能性があります。">
            <a:extLst>
              <a:ext uri="{FF2B5EF4-FFF2-40B4-BE49-F238E27FC236}">
                <a16:creationId xmlns:a16="http://schemas.microsoft.com/office/drawing/2014/main" id="{7A54E57C-3FB5-8CAD-85F8-A3D0EC829F7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873484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0B7B9-91CB-864B-D15C-FA0AAF7D33D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A5919B2-F8C5-7959-0138-91F45E4FA47C}"/>
              </a:ext>
            </a:extLst>
          </p:cNvPr>
          <p:cNvSpPr>
            <a:spLocks noGrp="1"/>
          </p:cNvSpPr>
          <p:nvPr>
            <p:ph type="title"/>
          </p:nvPr>
        </p:nvSpPr>
        <p:spPr>
          <a:xfrm>
            <a:off x="576000" y="108000"/>
            <a:ext cx="10972800" cy="802800"/>
          </a:xfrm>
        </p:spPr>
        <p:txBody>
          <a:bodyPr anchor="t">
            <a:normAutofit/>
          </a:bodyPr>
          <a:lstStyle/>
          <a:p>
            <a:r>
              <a:rPr lang="en-US" altLang="ja-JP" b="1" dirty="0">
                <a:effectLst/>
                <a:ea typeface="HGP明朝E" pitchFamily="18" charset="-128"/>
                <a:cs typeface="Arial" panose="020B0604020202020204" pitchFamily="34" charset="0"/>
              </a:rPr>
              <a:t>Annual Number of Allogeneic HCTs by Donor Type and Graft Source</a:t>
            </a:r>
            <a:endParaRPr lang="ja-JP" altLang="en-US" sz="2000" b="1" dirty="0">
              <a:solidFill>
                <a:srgbClr val="E9F3FD"/>
              </a:solidFill>
              <a:effectLst/>
              <a:ea typeface="HGP明朝E" pitchFamily="18" charset="-128"/>
              <a:cs typeface="Arial" panose="020B0604020202020204" pitchFamily="34" charset="0"/>
            </a:endParaRPr>
          </a:p>
        </p:txBody>
      </p:sp>
      <p:pic>
        <p:nvPicPr>
          <p:cNvPr id="4" name="図 3" descr="グラフ, 棒グラフ&#10;&#10;AI によって生成されたコンテンツは間違っている可能性があります。">
            <a:extLst>
              <a:ext uri="{FF2B5EF4-FFF2-40B4-BE49-F238E27FC236}">
                <a16:creationId xmlns:a16="http://schemas.microsoft.com/office/drawing/2014/main" id="{06D480F4-AA2D-5491-3701-DAAD1EB99B4D}"/>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45916494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UR-CBT for CML by Disease Status, Recipient Age ≥16</a:t>
            </a:r>
            <a:endParaRPr lang="ja-JP" altLang="ja-JP" sz="1200" b="1" dirty="0">
              <a:solidFill>
                <a:srgbClr val="FFF5E7"/>
              </a:solidFill>
            </a:endParaRPr>
          </a:p>
        </p:txBody>
      </p:sp>
      <p:pic>
        <p:nvPicPr>
          <p:cNvPr id="5" name="図 4" descr="グラフ, 折れ線グラフ&#10;&#10;AI によって生成されたコンテンツは間違っている可能性があります。">
            <a:extLst>
              <a:ext uri="{FF2B5EF4-FFF2-40B4-BE49-F238E27FC236}">
                <a16:creationId xmlns:a16="http://schemas.microsoft.com/office/drawing/2014/main" id="{6D43BE2E-16A0-9FA8-4C64-B67765B33DD4}"/>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189083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a:bodyPr>
          <a:lstStyle/>
          <a:p>
            <a:pPr rtl="0" eaLnBrk="1" fontAlgn="base" latinLnBrk="0" hangingPunct="1"/>
            <a:r>
              <a:rPr lang="en-US" altLang="ja-JP" b="1" spc="-100" dirty="0">
                <a:latin typeface="Arial" pitchFamily="34" charset="0"/>
                <a:cs typeface="Arial" pitchFamily="34" charset="0"/>
              </a:rPr>
              <a:t>Survival after Allogeneic HCTs for MDS by Donor Type and Graft Source, Recipient Age ≤15</a:t>
            </a:r>
            <a:endParaRPr lang="ja-JP" altLang="ja-JP" sz="1300" b="1" dirty="0">
              <a:solidFill>
                <a:srgbClr val="F0FEDE"/>
              </a:solidFill>
            </a:endParaRPr>
          </a:p>
        </p:txBody>
      </p:sp>
      <p:pic>
        <p:nvPicPr>
          <p:cNvPr id="6" name="図 5" descr="グラフ&#10;&#10;AI によって生成されたコンテンツは間違っている可能性があります。">
            <a:extLst>
              <a:ext uri="{FF2B5EF4-FFF2-40B4-BE49-F238E27FC236}">
                <a16:creationId xmlns:a16="http://schemas.microsoft.com/office/drawing/2014/main" id="{CF1F374A-780D-091C-C32A-E7338079B53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2318895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rtl="0" eaLnBrk="1" fontAlgn="base" latinLnBrk="0" hangingPunct="1"/>
            <a:r>
              <a:rPr lang="en-US" altLang="ja-JP" b="1" spc="-100" dirty="0">
                <a:latin typeface="Arial" pitchFamily="34" charset="0"/>
                <a:cs typeface="Arial" pitchFamily="34" charset="0"/>
              </a:rPr>
              <a:t>Survival after Allogeneic HCTs for MDS by Donor Type and Graft Source, Recipient Age ≥16</a:t>
            </a:r>
            <a:endParaRPr lang="ja-JP" altLang="ja-JP" sz="1300" b="1" dirty="0">
              <a:solidFill>
                <a:srgbClr val="FFF5E7"/>
              </a:solidFill>
            </a:endParaRPr>
          </a:p>
        </p:txBody>
      </p:sp>
      <p:pic>
        <p:nvPicPr>
          <p:cNvPr id="6" name="図 5" descr="グラフ, 折れ線グラフ&#10;&#10;AI によって生成されたコンテンツは間違っている可能性があります。">
            <a:extLst>
              <a:ext uri="{FF2B5EF4-FFF2-40B4-BE49-F238E27FC236}">
                <a16:creationId xmlns:a16="http://schemas.microsoft.com/office/drawing/2014/main" id="{F55F6BA7-98CC-69E1-B2A8-0F8E00212118}"/>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2780005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a:bodyPr>
          <a:lstStyle/>
          <a:p>
            <a:pPr fontAlgn="base">
              <a:defRPr/>
            </a:pPr>
            <a:r>
              <a:rPr lang="en-US" altLang="ja-JP" b="1" spc="-100" dirty="0">
                <a:latin typeface="Arial" pitchFamily="34" charset="0"/>
                <a:cs typeface="Arial" pitchFamily="34" charset="0"/>
              </a:rPr>
              <a:t>Survival after HLA-identical Sibling donor HCTs for MDS by Disease Status, Recipient Age ≤15</a:t>
            </a:r>
            <a:endParaRPr lang="ja-JP" altLang="ja-JP" sz="1300" b="1" dirty="0">
              <a:solidFill>
                <a:srgbClr val="F0FEDE"/>
              </a:solidFill>
            </a:endParaRPr>
          </a:p>
        </p:txBody>
      </p:sp>
      <p:pic>
        <p:nvPicPr>
          <p:cNvPr id="6" name="図 5" descr="グラフィカル ユーザー インターフェイス&#10;&#10;AI によって生成されたコンテンツは間違っている可能性があります。">
            <a:extLst>
              <a:ext uri="{FF2B5EF4-FFF2-40B4-BE49-F238E27FC236}">
                <a16:creationId xmlns:a16="http://schemas.microsoft.com/office/drawing/2014/main" id="{07A8E05E-B676-3614-0514-61B3F1AF8B28}"/>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0611945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HLA-identical Sibling donor HCTs for MDS by Disease Status, Recipient Age ≥16</a:t>
            </a:r>
            <a:endParaRPr lang="ja-JP" altLang="ja-JP" sz="1200" b="1" dirty="0">
              <a:solidFill>
                <a:srgbClr val="FFF5E7"/>
              </a:solidFill>
            </a:endParaRPr>
          </a:p>
        </p:txBody>
      </p:sp>
      <p:pic>
        <p:nvPicPr>
          <p:cNvPr id="6" name="図 5" descr="グラフ, 折れ線グラフ&#10;&#10;AI によって生成されたコンテンツは間違っている可能性があります。">
            <a:extLst>
              <a:ext uri="{FF2B5EF4-FFF2-40B4-BE49-F238E27FC236}">
                <a16:creationId xmlns:a16="http://schemas.microsoft.com/office/drawing/2014/main" id="{888E76F9-B182-C357-008E-55617A156BA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6606337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a:bodyPr>
          <a:lstStyle/>
          <a:p>
            <a:pPr fontAlgn="base">
              <a:defRPr/>
            </a:pPr>
            <a:r>
              <a:rPr lang="en-US" altLang="ja-JP" b="1" spc="-100" dirty="0">
                <a:latin typeface="Arial" pitchFamily="34" charset="0"/>
                <a:cs typeface="Arial" pitchFamily="34" charset="0"/>
              </a:rPr>
              <a:t>Survival after UR-BMT for MDS by Disease Status, Recipient Age ≤15</a:t>
            </a:r>
            <a:endParaRPr lang="ja-JP" altLang="ja-JP" sz="1300" b="1" dirty="0">
              <a:solidFill>
                <a:srgbClr val="F0FEDE"/>
              </a:solidFill>
            </a:endParaRPr>
          </a:p>
        </p:txBody>
      </p:sp>
      <p:pic>
        <p:nvPicPr>
          <p:cNvPr id="6" name="図 5" descr="グラフ&#10;&#10;AI によって生成されたコンテンツは間違っている可能性があります。">
            <a:extLst>
              <a:ext uri="{FF2B5EF4-FFF2-40B4-BE49-F238E27FC236}">
                <a16:creationId xmlns:a16="http://schemas.microsoft.com/office/drawing/2014/main" id="{6EE91991-5F41-8485-E8EC-00E55C4A83FC}"/>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883909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UR-BMT for MDS by Disease Status, Recipient Age ≥16</a:t>
            </a:r>
            <a:endParaRPr lang="ja-JP" altLang="ja-JP" sz="1200" b="1" dirty="0">
              <a:solidFill>
                <a:srgbClr val="FFF5E7"/>
              </a:solidFill>
            </a:endParaRPr>
          </a:p>
        </p:txBody>
      </p:sp>
      <p:pic>
        <p:nvPicPr>
          <p:cNvPr id="5" name="図 4" descr="グラフ, 折れ線グラフ&#10;&#10;AI によって生成されたコンテンツは間違っている可能性があります。">
            <a:extLst>
              <a:ext uri="{FF2B5EF4-FFF2-40B4-BE49-F238E27FC236}">
                <a16:creationId xmlns:a16="http://schemas.microsoft.com/office/drawing/2014/main" id="{4E29F4C4-F441-4200-6A26-08D1BF70D67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8359085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a:bodyPr>
          <a:lstStyle/>
          <a:p>
            <a:pPr fontAlgn="base">
              <a:defRPr/>
            </a:pPr>
            <a:r>
              <a:rPr lang="en-US" altLang="ja-JP" b="1" spc="-100" dirty="0">
                <a:latin typeface="Arial" pitchFamily="34" charset="0"/>
                <a:cs typeface="Arial" pitchFamily="34" charset="0"/>
              </a:rPr>
              <a:t>Survival after UR-CBT for MDS by Disease Status, Recipient Age ≤15</a:t>
            </a:r>
            <a:endParaRPr lang="ja-JP" altLang="ja-JP" sz="1300" b="1" dirty="0">
              <a:solidFill>
                <a:srgbClr val="F0FEDE"/>
              </a:solidFill>
            </a:endParaRPr>
          </a:p>
        </p:txBody>
      </p:sp>
      <p:pic>
        <p:nvPicPr>
          <p:cNvPr id="7" name="図 6" descr="グラフ&#10;&#10;AI によって生成されたコンテンツは間違っている可能性があります。">
            <a:extLst>
              <a:ext uri="{FF2B5EF4-FFF2-40B4-BE49-F238E27FC236}">
                <a16:creationId xmlns:a16="http://schemas.microsoft.com/office/drawing/2014/main" id="{62C5776E-A89B-54A9-5DAA-BAEFECDC5887}"/>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9065403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UR-CBT for MDS by Disease Status, Recipient Age ≥16</a:t>
            </a:r>
            <a:endParaRPr lang="ja-JP" altLang="ja-JP" sz="1200" b="1" dirty="0">
              <a:solidFill>
                <a:srgbClr val="FFF5E7"/>
              </a:solidFill>
            </a:endParaRPr>
          </a:p>
        </p:txBody>
      </p:sp>
      <p:pic>
        <p:nvPicPr>
          <p:cNvPr id="7" name="図 6" descr="グラフ, 折れ線グラフ&#10;&#10;AI によって生成されたコンテンツは間違っている可能性があります。">
            <a:extLst>
              <a:ext uri="{FF2B5EF4-FFF2-40B4-BE49-F238E27FC236}">
                <a16:creationId xmlns:a16="http://schemas.microsoft.com/office/drawing/2014/main" id="{41D50D5E-F9B6-903C-EB2A-B01ED157EC2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6654713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a:bodyPr>
          <a:lstStyle/>
          <a:p>
            <a:pPr>
              <a:defRPr/>
            </a:pPr>
            <a:r>
              <a:rPr lang="en-US" altLang="ja-JP" b="1" spc="-100" dirty="0">
                <a:latin typeface="Arial" pitchFamily="34" charset="0"/>
                <a:cs typeface="Arial" pitchFamily="34" charset="0"/>
              </a:rPr>
              <a:t>Survival after Allogeneic HCTs for NHL by Donor Type and Graft Source, Recipient Age ≤15</a:t>
            </a:r>
            <a:endParaRPr lang="ja-JP" altLang="ja-JP" sz="1300" b="1" dirty="0">
              <a:solidFill>
                <a:srgbClr val="F0FEDE"/>
              </a:solidFill>
            </a:endParaRPr>
          </a:p>
        </p:txBody>
      </p:sp>
      <p:pic>
        <p:nvPicPr>
          <p:cNvPr id="3" name="図 2" descr="グラフ, 折れ線グラフ&#10;&#10;AI によって生成されたコンテンツは間違っている可能性があります。">
            <a:extLst>
              <a:ext uri="{FF2B5EF4-FFF2-40B4-BE49-F238E27FC236}">
                <a16:creationId xmlns:a16="http://schemas.microsoft.com/office/drawing/2014/main" id="{E8A930D3-FB65-5B70-3531-E3E54556A8B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669368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179D3-9EC2-0E57-6924-7EBA8D0AA78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FA3F1D3-5C3E-B929-2685-81BCC8F93612}"/>
              </a:ext>
            </a:extLst>
          </p:cNvPr>
          <p:cNvSpPr>
            <a:spLocks noGrp="1"/>
          </p:cNvSpPr>
          <p:nvPr>
            <p:ph type="title"/>
          </p:nvPr>
        </p:nvSpPr>
        <p:spPr>
          <a:xfrm>
            <a:off x="576000" y="108000"/>
            <a:ext cx="10972800" cy="802800"/>
          </a:xfrm>
        </p:spPr>
        <p:txBody>
          <a:bodyPr anchor="t">
            <a:normAutofit/>
          </a:bodyPr>
          <a:lstStyle/>
          <a:p>
            <a:r>
              <a:rPr lang="en-US" altLang="ja-JP" b="1" dirty="0">
                <a:effectLst/>
              </a:rPr>
              <a:t>Annual Number of Autologous HCTs by Recipient Age</a:t>
            </a:r>
            <a:endParaRPr lang="ja-JP" altLang="en-US" sz="2000" b="1" dirty="0">
              <a:solidFill>
                <a:srgbClr val="E9F3FD"/>
              </a:solidFill>
              <a:effectLst/>
              <a:latin typeface="ＭＳ ゴシック" pitchFamily="49" charset="-128"/>
              <a:ea typeface="ＭＳ ゴシック" pitchFamily="49" charset="-128"/>
            </a:endParaRPr>
          </a:p>
        </p:txBody>
      </p:sp>
      <p:pic>
        <p:nvPicPr>
          <p:cNvPr id="5" name="図 4" descr="グラフ, 棒グラフ&#10;&#10;AI によって生成されたコンテンツは間違っている可能性があります。">
            <a:extLst>
              <a:ext uri="{FF2B5EF4-FFF2-40B4-BE49-F238E27FC236}">
                <a16:creationId xmlns:a16="http://schemas.microsoft.com/office/drawing/2014/main" id="{03834007-6F3E-3B93-6131-65388CB8214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5178134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Allogeneic HCTs for NHL by Donor Type and Graft Source, Recipient Age ≥16</a:t>
            </a:r>
            <a:endParaRPr lang="ja-JP" altLang="ja-JP" sz="1200" b="1" dirty="0">
              <a:solidFill>
                <a:srgbClr val="FFF5E7"/>
              </a:solidFill>
            </a:endParaRPr>
          </a:p>
        </p:txBody>
      </p:sp>
      <p:pic>
        <p:nvPicPr>
          <p:cNvPr id="3" name="図 2" descr="グラフ, 折れ線グラフ&#10;&#10;AI によって生成されたコンテンツは間違っている可能性があります。">
            <a:extLst>
              <a:ext uri="{FF2B5EF4-FFF2-40B4-BE49-F238E27FC236}">
                <a16:creationId xmlns:a16="http://schemas.microsoft.com/office/drawing/2014/main" id="{FF509546-C84B-E8CC-C3FB-A520B0BDD5B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5353364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HLA-identical Sibling donor HCTs for NHL by Disease Status, Recipient Age ≥16</a:t>
            </a:r>
            <a:endParaRPr lang="ja-JP" altLang="ja-JP" sz="1200" b="1" dirty="0">
              <a:solidFill>
                <a:srgbClr val="FFF5E7"/>
              </a:solidFill>
            </a:endParaRPr>
          </a:p>
        </p:txBody>
      </p:sp>
      <p:pic>
        <p:nvPicPr>
          <p:cNvPr id="8" name="図 7" descr="グラフ, 折れ線グラフ&#10;&#10;AI によって生成されたコンテンツは間違っている可能性があります。">
            <a:extLst>
              <a:ext uri="{FF2B5EF4-FFF2-40B4-BE49-F238E27FC236}">
                <a16:creationId xmlns:a16="http://schemas.microsoft.com/office/drawing/2014/main" id="{6721D514-FCB0-3483-1F71-9F5807528C0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5655106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UR-BMT for NHL by Disease Status, Recipient Age ≤15</a:t>
            </a:r>
            <a:endParaRPr lang="ja-JP" altLang="ja-JP" b="1" dirty="0">
              <a:solidFill>
                <a:srgbClr val="F0FEDE"/>
              </a:solidFill>
            </a:endParaRPr>
          </a:p>
        </p:txBody>
      </p:sp>
      <p:pic>
        <p:nvPicPr>
          <p:cNvPr id="3" name="図 2" descr="グラフ&#10;&#10;AI によって生成されたコンテンツは間違っている可能性があります。">
            <a:extLst>
              <a:ext uri="{FF2B5EF4-FFF2-40B4-BE49-F238E27FC236}">
                <a16:creationId xmlns:a16="http://schemas.microsoft.com/office/drawing/2014/main" id="{8A5586AB-28AC-8D22-8C6D-64B74E836A27}"/>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6080682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FE4B34F-7163-D432-5E23-EC30491C2CD0}"/>
              </a:ext>
            </a:extLst>
          </p:cNvPr>
          <p:cNvSpPr>
            <a:spLocks noGrp="1"/>
          </p:cNvSpPr>
          <p:nvPr>
            <p:ph type="title"/>
          </p:nvPr>
        </p:nvSpPr>
        <p:spPr/>
        <p:txBody>
          <a:bodyPr>
            <a:noAutofit/>
          </a:bodyPr>
          <a:lstStyle/>
          <a:p>
            <a:r>
              <a:rPr lang="en-US" altLang="ja-JP" b="1" spc="-100" dirty="0">
                <a:latin typeface="Arial" pitchFamily="34" charset="0"/>
                <a:cs typeface="Arial" pitchFamily="34" charset="0"/>
              </a:rPr>
              <a:t>Survival after UR-BMT for NHL by Disease Status, Recipient Age ≥16</a:t>
            </a:r>
            <a:endParaRPr lang="ja-JP" altLang="en-US" b="1" dirty="0"/>
          </a:p>
        </p:txBody>
      </p:sp>
      <p:pic>
        <p:nvPicPr>
          <p:cNvPr id="3" name="図 2" descr="グラフ, 折れ線グラフ&#10;&#10;AI によって生成されたコンテンツは間違っている可能性があります。">
            <a:extLst>
              <a:ext uri="{FF2B5EF4-FFF2-40B4-BE49-F238E27FC236}">
                <a16:creationId xmlns:a16="http://schemas.microsoft.com/office/drawing/2014/main" id="{3AD44975-F144-29A2-9257-F07F20A0B33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7017065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UR-CBT for NHL by Disease Status, Recipient Age ≤15</a:t>
            </a:r>
            <a:endParaRPr lang="ja-JP" altLang="ja-JP" b="1" dirty="0">
              <a:solidFill>
                <a:srgbClr val="F0FEDE"/>
              </a:solidFill>
            </a:endParaRPr>
          </a:p>
        </p:txBody>
      </p:sp>
      <p:pic>
        <p:nvPicPr>
          <p:cNvPr id="3" name="図 2" descr="グラフ&#10;&#10;AI によって生成されたコンテンツは間違っている可能性があります。">
            <a:extLst>
              <a:ext uri="{FF2B5EF4-FFF2-40B4-BE49-F238E27FC236}">
                <a16:creationId xmlns:a16="http://schemas.microsoft.com/office/drawing/2014/main" id="{EDFA5758-8557-D3F3-917B-077D237A8D5B}"/>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1532891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UR-CBT for NHL by Disease Status, Recipient Age ≥16</a:t>
            </a:r>
            <a:endParaRPr lang="ja-JP" altLang="ja-JP" sz="1200" b="1" dirty="0">
              <a:solidFill>
                <a:srgbClr val="FFF5E7"/>
              </a:solidFill>
            </a:endParaRPr>
          </a:p>
        </p:txBody>
      </p:sp>
      <p:pic>
        <p:nvPicPr>
          <p:cNvPr id="3" name="図 2" descr="グラフ, 折れ線グラフ&#10;&#10;AI によって生成されたコンテンツは間違っている可能性があります。">
            <a:extLst>
              <a:ext uri="{FF2B5EF4-FFF2-40B4-BE49-F238E27FC236}">
                <a16:creationId xmlns:a16="http://schemas.microsoft.com/office/drawing/2014/main" id="{94D221C6-0274-BBF0-324B-CC44B24BB38C}"/>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9479110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Autologous HCTs for MM / PCD, Recipient Age ≥16</a:t>
            </a:r>
            <a:endParaRPr lang="ja-JP" altLang="ja-JP" sz="1200" b="1" dirty="0">
              <a:solidFill>
                <a:srgbClr val="FFF5E7"/>
              </a:solidFill>
            </a:endParaRPr>
          </a:p>
        </p:txBody>
      </p:sp>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852DF348-9FE2-1E7B-A2C2-3950B02C07ED}"/>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3335195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rtl="0" eaLnBrk="1" fontAlgn="base" latinLnBrk="0" hangingPunct="1"/>
            <a:r>
              <a:rPr lang="en-US" altLang="ja-JP" b="1" spc="-100" dirty="0">
                <a:latin typeface="Arial" pitchFamily="34" charset="0"/>
                <a:cs typeface="Arial" pitchFamily="34" charset="0"/>
              </a:rPr>
              <a:t>Survival after Allogeneic HCTs for MM / PCD by Donor Type and Graft Source, Recipient Age ≥16</a:t>
            </a:r>
            <a:endParaRPr lang="ja-JP" altLang="ja-JP" sz="1300" b="1" dirty="0">
              <a:solidFill>
                <a:srgbClr val="FFF5E7"/>
              </a:solidFill>
            </a:endParaRPr>
          </a:p>
        </p:txBody>
      </p:sp>
      <p:pic>
        <p:nvPicPr>
          <p:cNvPr id="3" name="図 2" descr="グラフ, 折れ線グラフ&#10;&#10;AI によって生成されたコンテンツは間違っている可能性があります。">
            <a:extLst>
              <a:ext uri="{FF2B5EF4-FFF2-40B4-BE49-F238E27FC236}">
                <a16:creationId xmlns:a16="http://schemas.microsoft.com/office/drawing/2014/main" id="{EBDF81DE-CBC6-8BA8-E921-7C79E6F0B6A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7146035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Autologous HCTs for MM / PCD by Disease Status, Recipient Age ≥16</a:t>
            </a:r>
            <a:endParaRPr lang="ja-JP" altLang="ja-JP" sz="1200" b="1" dirty="0">
              <a:solidFill>
                <a:srgbClr val="FFF5E7"/>
              </a:solidFill>
            </a:endParaRPr>
          </a:p>
        </p:txBody>
      </p:sp>
      <p:pic>
        <p:nvPicPr>
          <p:cNvPr id="3" name="図 2" descr="グラフ, 折れ線グラフ&#10;&#10;AI によって生成されたコンテンツは間違っている可能性があります。">
            <a:extLst>
              <a:ext uri="{FF2B5EF4-FFF2-40B4-BE49-F238E27FC236}">
                <a16:creationId xmlns:a16="http://schemas.microsoft.com/office/drawing/2014/main" id="{453CC1F6-1D44-E71F-53CB-F510FD806C7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0038768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Allogeneic HCTs for MM / PCD by Disease Status, Recipient Age ≥16</a:t>
            </a:r>
            <a:endParaRPr lang="ja-JP" altLang="ja-JP" sz="1200" b="1" dirty="0">
              <a:solidFill>
                <a:srgbClr val="FFF5E7"/>
              </a:solidFill>
            </a:endParaRPr>
          </a:p>
        </p:txBody>
      </p:sp>
      <p:pic>
        <p:nvPicPr>
          <p:cNvPr id="8" name="図 7" descr="グラフ, 折れ線グラフ&#10;&#10;AI によって生成されたコンテンツは間違っている可能性があります。">
            <a:extLst>
              <a:ext uri="{FF2B5EF4-FFF2-40B4-BE49-F238E27FC236}">
                <a16:creationId xmlns:a16="http://schemas.microsoft.com/office/drawing/2014/main" id="{B0772E16-9792-0EF8-FAB7-420D111D7F91}"/>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472306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r>
              <a:rPr lang="en-US" altLang="ja-JP" b="1" dirty="0">
                <a:effectLst/>
              </a:rPr>
              <a:t>Annual Number of Allogeneic HCTs by Recipient Age</a:t>
            </a:r>
            <a:endParaRPr lang="ja-JP" altLang="en-US" sz="2000" b="1" dirty="0">
              <a:solidFill>
                <a:srgbClr val="E9F3FD"/>
              </a:solidFill>
              <a:effectLst/>
              <a:latin typeface="ＭＳ ゴシック" pitchFamily="49" charset="-128"/>
              <a:ea typeface="ＭＳ ゴシック" pitchFamily="49" charset="-128"/>
            </a:endParaRPr>
          </a:p>
        </p:txBody>
      </p:sp>
      <p:pic>
        <p:nvPicPr>
          <p:cNvPr id="4" name="図 3" descr="グラフ, 棒グラフ&#10;&#10;AI によって生成されたコンテンツは間違っている可能性があります。">
            <a:extLst>
              <a:ext uri="{FF2B5EF4-FFF2-40B4-BE49-F238E27FC236}">
                <a16:creationId xmlns:a16="http://schemas.microsoft.com/office/drawing/2014/main" id="{DA6BE0C9-5E73-F187-6147-08E0E09663C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6845866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552EC-C519-3253-C70C-750F34777888}"/>
            </a:ext>
          </a:extLst>
        </p:cNvPr>
        <p:cNvGrpSpPr/>
        <p:nvPr/>
      </p:nvGrpSpPr>
      <p:grpSpPr>
        <a:xfrm>
          <a:off x="0" y="0"/>
          <a:ext cx="0" cy="0"/>
          <a:chOff x="0" y="0"/>
          <a:chExt cx="0" cy="0"/>
        </a:xfrm>
      </p:grpSpPr>
      <p:sp>
        <p:nvSpPr>
          <p:cNvPr id="32" name="タイトル 31">
            <a:extLst>
              <a:ext uri="{FF2B5EF4-FFF2-40B4-BE49-F238E27FC236}">
                <a16:creationId xmlns:a16="http://schemas.microsoft.com/office/drawing/2014/main" id="{A2F8AB48-F055-DDC3-B3C0-C1E9D8EE52C6}"/>
              </a:ext>
            </a:extLst>
          </p:cNvPr>
          <p:cNvSpPr>
            <a:spLocks noGrp="1"/>
          </p:cNvSpPr>
          <p:nvPr>
            <p:ph type="title"/>
          </p:nvPr>
        </p:nvSpPr>
        <p:spPr/>
        <p:txBody>
          <a:bodyPr>
            <a:noAutofit/>
          </a:bodyPr>
          <a:lstStyle/>
          <a:p>
            <a:pPr fontAlgn="base"/>
            <a:r>
              <a:rPr lang="en-US" altLang="ja-JP" b="1" spc="-100" dirty="0">
                <a:effectLst/>
                <a:ea typeface="HGP明朝E"/>
              </a:rPr>
              <a:t>Survival after HLA-</a:t>
            </a:r>
            <a:r>
              <a:rPr lang="en-US" altLang="ja-JP" b="1" spc="-100" dirty="0" err="1">
                <a:effectLst/>
                <a:ea typeface="HGP明朝E"/>
              </a:rPr>
              <a:t>dentical</a:t>
            </a:r>
            <a:r>
              <a:rPr lang="en-US" altLang="ja-JP" b="1" spc="-100" dirty="0">
                <a:effectLst/>
                <a:ea typeface="HGP明朝E"/>
              </a:rPr>
              <a:t> Sibling donor HCTs for MM / PCD by Disease Status, Recipient Age ≥16</a:t>
            </a:r>
            <a:endParaRPr lang="ja-JP" altLang="ja-JP" b="1" spc="-100" dirty="0">
              <a:solidFill>
                <a:srgbClr val="FFF5E7"/>
              </a:solidFill>
              <a:ea typeface="HGP明朝E"/>
            </a:endParaRPr>
          </a:p>
        </p:txBody>
      </p:sp>
      <p:pic>
        <p:nvPicPr>
          <p:cNvPr id="3" name="図 2" descr="グラフ, 折れ線グラフ&#10;&#10;AI によって生成されたコンテンツは間違っている可能性があります。">
            <a:extLst>
              <a:ext uri="{FF2B5EF4-FFF2-40B4-BE49-F238E27FC236}">
                <a16:creationId xmlns:a16="http://schemas.microsoft.com/office/drawing/2014/main" id="{13F0EBD8-0C11-1F9B-8D7D-7933367498BD}"/>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7501837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FAB52-A5AE-8964-43E6-24B4EA56D169}"/>
            </a:ext>
          </a:extLst>
        </p:cNvPr>
        <p:cNvGrpSpPr/>
        <p:nvPr/>
      </p:nvGrpSpPr>
      <p:grpSpPr>
        <a:xfrm>
          <a:off x="0" y="0"/>
          <a:ext cx="0" cy="0"/>
          <a:chOff x="0" y="0"/>
          <a:chExt cx="0" cy="0"/>
        </a:xfrm>
      </p:grpSpPr>
      <p:sp>
        <p:nvSpPr>
          <p:cNvPr id="32" name="タイトル 31">
            <a:extLst>
              <a:ext uri="{FF2B5EF4-FFF2-40B4-BE49-F238E27FC236}">
                <a16:creationId xmlns:a16="http://schemas.microsoft.com/office/drawing/2014/main" id="{732549B9-001D-0D01-E420-6C5B7579B137}"/>
              </a:ext>
            </a:extLst>
          </p:cNvPr>
          <p:cNvSpPr>
            <a:spLocks noGrp="1"/>
          </p:cNvSpPr>
          <p:nvPr>
            <p:ph type="title"/>
          </p:nvPr>
        </p:nvSpPr>
        <p:spPr/>
        <p:txBody>
          <a:bodyPr>
            <a:noAutofit/>
          </a:bodyPr>
          <a:lstStyle/>
          <a:p>
            <a:pPr fontAlgn="base"/>
            <a:r>
              <a:rPr lang="en-US" altLang="ja-JP" b="1" dirty="0">
                <a:effectLst/>
                <a:ea typeface="HGP明朝E"/>
              </a:rPr>
              <a:t>Survival after UR-BMT for MM / PCD by Disease Status, Recipient Age ≥16</a:t>
            </a:r>
            <a:endParaRPr lang="ja-JP" altLang="ja-JP" b="1" dirty="0">
              <a:solidFill>
                <a:srgbClr val="FFF5E7"/>
              </a:solidFill>
              <a:ea typeface="HGP明朝E"/>
            </a:endParaRPr>
          </a:p>
        </p:txBody>
      </p:sp>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76DEA002-6BD6-39E1-8350-2EF659237F3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4997368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4754A-DC2E-534E-D2DE-5EB9AB30F4D2}"/>
            </a:ext>
          </a:extLst>
        </p:cNvPr>
        <p:cNvGrpSpPr/>
        <p:nvPr/>
      </p:nvGrpSpPr>
      <p:grpSpPr>
        <a:xfrm>
          <a:off x="0" y="0"/>
          <a:ext cx="0" cy="0"/>
          <a:chOff x="0" y="0"/>
          <a:chExt cx="0" cy="0"/>
        </a:xfrm>
      </p:grpSpPr>
      <p:sp>
        <p:nvSpPr>
          <p:cNvPr id="32" name="タイトル 31">
            <a:extLst>
              <a:ext uri="{FF2B5EF4-FFF2-40B4-BE49-F238E27FC236}">
                <a16:creationId xmlns:a16="http://schemas.microsoft.com/office/drawing/2014/main" id="{9E28B8F1-60EC-E8DF-DA49-AF623F64366B}"/>
              </a:ext>
            </a:extLst>
          </p:cNvPr>
          <p:cNvSpPr>
            <a:spLocks noGrp="1"/>
          </p:cNvSpPr>
          <p:nvPr>
            <p:ph type="title"/>
          </p:nvPr>
        </p:nvSpPr>
        <p:spPr/>
        <p:txBody>
          <a:bodyPr>
            <a:noAutofit/>
          </a:bodyPr>
          <a:lstStyle/>
          <a:p>
            <a:pPr fontAlgn="base"/>
            <a:r>
              <a:rPr lang="en-US" altLang="ja-JP" b="1" dirty="0">
                <a:effectLst/>
                <a:ea typeface="HGP明朝E"/>
              </a:rPr>
              <a:t>Survival after UR-CBT for MM / PCD by Disease Status, Recipient Age ≥16</a:t>
            </a:r>
            <a:endParaRPr lang="ja-JP" altLang="ja-JP" b="1" dirty="0">
              <a:solidFill>
                <a:srgbClr val="FFF5E7"/>
              </a:solidFill>
              <a:ea typeface="HGP明朝E"/>
            </a:endParaRPr>
          </a:p>
        </p:txBody>
      </p:sp>
      <p:pic>
        <p:nvPicPr>
          <p:cNvPr id="3" name="図 2" descr="グラフ, 折れ線グラフ&#10;&#10;AI によって生成されたコンテンツは間違っている可能性があります。">
            <a:extLst>
              <a:ext uri="{FF2B5EF4-FFF2-40B4-BE49-F238E27FC236}">
                <a16:creationId xmlns:a16="http://schemas.microsoft.com/office/drawing/2014/main" id="{305BC823-E9A0-D27D-2728-F76FBA88673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8085017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Autofit/>
          </a:bodyPr>
          <a:lstStyle/>
          <a:p>
            <a:pPr rtl="0" eaLnBrk="1" fontAlgn="base" latinLnBrk="0" hangingPunct="1"/>
            <a:r>
              <a:rPr lang="en-US" altLang="ja-JP" b="1" spc="-100" dirty="0">
                <a:latin typeface="Arial" pitchFamily="34" charset="0"/>
                <a:cs typeface="Arial" pitchFamily="34" charset="0"/>
              </a:rPr>
              <a:t>Survival after Allogeneic HCTs for AA by Donor Type and Graft Source, Recipient Age ≤15</a:t>
            </a:r>
            <a:endParaRPr lang="ja-JP" altLang="ja-JP" b="1" dirty="0">
              <a:solidFill>
                <a:srgbClr val="F0FEDE"/>
              </a:solidFill>
            </a:endParaRPr>
          </a:p>
        </p:txBody>
      </p:sp>
      <p:pic>
        <p:nvPicPr>
          <p:cNvPr id="5" name="図 4" descr="グラフィカル ユーザー インターフェイス&#10;&#10;AI によって生成されたコンテンツは間違っている可能性があります。">
            <a:extLst>
              <a:ext uri="{FF2B5EF4-FFF2-40B4-BE49-F238E27FC236}">
                <a16:creationId xmlns:a16="http://schemas.microsoft.com/office/drawing/2014/main" id="{69B1C1A3-2F5C-BF3C-3175-3441D426E0CB}"/>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5432220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Allogeneic HCTs for AA by Donor Type and Graft Source, Recipient Age ≥16</a:t>
            </a:r>
            <a:endParaRPr lang="ja-JP" altLang="ja-JP" sz="1200" b="1" dirty="0">
              <a:solidFill>
                <a:srgbClr val="FFF5E7"/>
              </a:solidFill>
            </a:endParaRPr>
          </a:p>
        </p:txBody>
      </p:sp>
      <p:pic>
        <p:nvPicPr>
          <p:cNvPr id="9" name="図 8" descr="グラフ, 折れ線グラフ&#10;&#10;AI によって生成されたコンテンツは間違っている可能性があります。">
            <a:extLst>
              <a:ext uri="{FF2B5EF4-FFF2-40B4-BE49-F238E27FC236}">
                <a16:creationId xmlns:a16="http://schemas.microsoft.com/office/drawing/2014/main" id="{2463EC46-0FCC-D87B-9A62-B84DD5DAEE3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2485714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a:bodyPr>
          <a:lstStyle/>
          <a:p>
            <a:pPr>
              <a:defRPr/>
            </a:pPr>
            <a:r>
              <a:rPr lang="en-US" altLang="ja-JP" b="1" spc="-100" dirty="0">
                <a:latin typeface="Arial" pitchFamily="34" charset="0"/>
                <a:cs typeface="Arial" pitchFamily="34" charset="0"/>
              </a:rPr>
              <a:t>Survival after Allogeneic HCTs for AA by Donor Type and Graft Source, Recipient Age ≤15</a:t>
            </a:r>
            <a:endParaRPr lang="ja-JP" altLang="ja-JP" sz="1300" b="1" dirty="0">
              <a:solidFill>
                <a:srgbClr val="F0FEDE"/>
              </a:solidFill>
            </a:endParaRPr>
          </a:p>
        </p:txBody>
      </p:sp>
      <p:pic>
        <p:nvPicPr>
          <p:cNvPr id="7" name="図 6" descr="グラフ&#10;&#10;AI によって生成されたコンテンツは間違っている可能性があります。">
            <a:extLst>
              <a:ext uri="{FF2B5EF4-FFF2-40B4-BE49-F238E27FC236}">
                <a16:creationId xmlns:a16="http://schemas.microsoft.com/office/drawing/2014/main" id="{D23F1F6A-A33D-A1B3-6BE0-8D99947CFD9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7471185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en-US" altLang="ja-JP" b="1" spc="-100" dirty="0">
                <a:latin typeface="Arial" pitchFamily="34" charset="0"/>
                <a:cs typeface="Arial" pitchFamily="34" charset="0"/>
              </a:rPr>
              <a:t>Survival after Allogeneic HCTs for AA by Donor Type and Graft Source, Recipient Age ≥16</a:t>
            </a:r>
            <a:endParaRPr lang="ja-JP" altLang="ja-JP" sz="1200" b="1" dirty="0">
              <a:solidFill>
                <a:srgbClr val="FFF5E7"/>
              </a:solidFill>
              <a:latin typeface="HGP明朝E"/>
              <a:ea typeface="HGP明朝E"/>
              <a:cs typeface="+mn-cs"/>
            </a:endParaRPr>
          </a:p>
        </p:txBody>
      </p:sp>
      <p:pic>
        <p:nvPicPr>
          <p:cNvPr id="8" name="図 7" descr="グラフ, 折れ線グラフ&#10;&#10;AI によって生成されたコンテンツは間違っている可能性があります。">
            <a:extLst>
              <a:ext uri="{FF2B5EF4-FFF2-40B4-BE49-F238E27FC236}">
                <a16:creationId xmlns:a16="http://schemas.microsoft.com/office/drawing/2014/main" id="{BC14FC2D-1E71-4370-6F0B-99AF27F6DFDB}"/>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6452752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リゾート">
  <a:themeElements>
    <a:clrScheme name="ユーザー定義 6">
      <a:dk1>
        <a:srgbClr val="000000"/>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noFill/>
        <a:ln w="15875">
          <a:solidFill>
            <a:schemeClr val="accent1">
              <a:lumMod val="75000"/>
            </a:schemeClr>
          </a:solidFill>
        </a:ln>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arrow" w="med" len="sm"/>
        </a:ln>
      </a:spPr>
      <a:bodyPr/>
      <a:lstStyle/>
      <a:style>
        <a:lnRef idx="1">
          <a:schemeClr val="accent1"/>
        </a:lnRef>
        <a:fillRef idx="0">
          <a:schemeClr val="accent1"/>
        </a:fillRef>
        <a:effectRef idx="0">
          <a:schemeClr val="accent1"/>
        </a:effectRef>
        <a:fontRef idx="minor">
          <a:schemeClr val="tx1"/>
        </a:fontRef>
      </a:style>
    </a:lnDef>
    <a:txDef>
      <a:spPr>
        <a:solidFill>
          <a:srgbClr val="E5EFFD"/>
        </a:solidFill>
      </a:spPr>
      <a:bodyPr wrap="square" rtlCol="0">
        <a:spAutoFit/>
      </a:bodyPr>
      <a:lstStyle>
        <a:defPPr>
          <a:lnSpc>
            <a:spcPts val="1100"/>
          </a:lnSpc>
          <a:defRPr sz="1000" b="1" smtClean="0">
            <a:latin typeface="メイリオ" pitchFamily="50" charset="-128"/>
            <a:ea typeface="メイリオ" pitchFamily="50" charset="-128"/>
            <a:cs typeface="メイリオ" pitchFamily="50" charset="-128"/>
          </a:defRPr>
        </a:defPPr>
      </a:lstStyle>
    </a:txDef>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Arial"/>
        <a:ea typeface="メイリオ"/>
        <a:cs typeface=""/>
      </a:majorFont>
      <a:minorFont>
        <a:latin typeface="Arial"/>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104633</TotalTime>
  <Words>11157</Words>
  <Application>Microsoft Office PowerPoint</Application>
  <PresentationFormat>ワイド画面</PresentationFormat>
  <Paragraphs>703</Paragraphs>
  <Slides>96</Slides>
  <Notes>96</Notes>
  <HiddenSlides>0</HiddenSlides>
  <MMClips>0</MMClips>
  <ScaleCrop>false</ScaleCrop>
  <HeadingPairs>
    <vt:vector size="6" baseType="variant">
      <vt:variant>
        <vt:lpstr>使用されているフォント</vt:lpstr>
      </vt:variant>
      <vt:variant>
        <vt:i4>11</vt:i4>
      </vt:variant>
      <vt:variant>
        <vt:lpstr>テーマ</vt:lpstr>
      </vt:variant>
      <vt:variant>
        <vt:i4>2</vt:i4>
      </vt:variant>
      <vt:variant>
        <vt:lpstr>スライド タイトル</vt:lpstr>
      </vt:variant>
      <vt:variant>
        <vt:i4>96</vt:i4>
      </vt:variant>
    </vt:vector>
  </HeadingPairs>
  <TitlesOfParts>
    <vt:vector size="109" baseType="lpstr">
      <vt:lpstr>Arial Unicode MS</vt:lpstr>
      <vt:lpstr>HGP明朝E</vt:lpstr>
      <vt:lpstr>ＭＳ ゴシック</vt:lpstr>
      <vt:lpstr>UD デジタル 教科書体 N-B</vt:lpstr>
      <vt:lpstr>UD デジタル 教科書体 NK-R</vt:lpstr>
      <vt:lpstr>メイリオ</vt:lpstr>
      <vt:lpstr>游ゴシック</vt:lpstr>
      <vt:lpstr>游ゴシック Light</vt:lpstr>
      <vt:lpstr>Arial</vt:lpstr>
      <vt:lpstr>Cambria</vt:lpstr>
      <vt:lpstr>Wingdings 2</vt:lpstr>
      <vt:lpstr>1_リゾート</vt:lpstr>
      <vt:lpstr>デザインの設定</vt:lpstr>
      <vt:lpstr>PowerPoint プレゼンテーション</vt:lpstr>
      <vt:lpstr>Table of contents</vt:lpstr>
      <vt:lpstr>Introduction</vt:lpstr>
      <vt:lpstr>Subjects for analyses</vt:lpstr>
      <vt:lpstr>Annual Number of HCTs by Transplant Type</vt:lpstr>
      <vt:lpstr>Annual Number of Autologous HCTs by Graft Source</vt:lpstr>
      <vt:lpstr>Annual Number of Allogeneic HCTs by Donor Type and Graft Source</vt:lpstr>
      <vt:lpstr>Annual Number of Autologous HCTs by Recipient Age</vt:lpstr>
      <vt:lpstr>Annual Number of Allogeneic HCTs by Recipient Age</vt:lpstr>
      <vt:lpstr>Annual Number of Rel-BMTs by Recipient Age</vt:lpstr>
      <vt:lpstr>Annual Number of Rel-PBSCTs by Recipient Age</vt:lpstr>
      <vt:lpstr>Annual Number of UR-BMTs by Recipient Age</vt:lpstr>
      <vt:lpstr>Annual Number of UR-PBSCTs by Recipient Age</vt:lpstr>
      <vt:lpstr>Annual Number of UR-CBTs by Recipient Age</vt:lpstr>
      <vt:lpstr>Annual Number of Autologous and Allogeneic HCTs  for Leukemia by Recipient Age</vt:lpstr>
      <vt:lpstr>Annual Number of Autologous and Allogeneic HCTs for Malignant Lymphoma by Recipient Age</vt:lpstr>
      <vt:lpstr>Number of HCTs by Indications, Recipient Age 0-15</vt:lpstr>
      <vt:lpstr>Number of HCTs by Indications, Recipient Age ≥16</vt:lpstr>
      <vt:lpstr>Annual Number of Autologous HCTs by Indications, Recipient Age 0-15</vt:lpstr>
      <vt:lpstr>Annual Number of Allogeneic HCTs by Indications, Recipient Age 0-15</vt:lpstr>
      <vt:lpstr>Annual Number of Autologous HCTs by Indications, Recipient Age ≥16</vt:lpstr>
      <vt:lpstr>Annual Number of Allogeneic HCTs by Indications, Recipient Age ≥16</vt:lpstr>
      <vt:lpstr>Proportion of Graft Source in Autologous HCTs, Recipient Age 0-15 </vt:lpstr>
      <vt:lpstr>Proportion of Graft Source in Autologous HCTs, Recipient Age ≥16</vt:lpstr>
      <vt:lpstr>Proportion of Graft Source in Allogeneic HCTs, Recipient Age 0-15 </vt:lpstr>
      <vt:lpstr>Proportion of Graft Source in Allogeneic HCTs, Recipient Age ≥16</vt:lpstr>
      <vt:lpstr>Proportion of Graft Source in Unrelated Donor HCTs, Recipient Age 0-15</vt:lpstr>
      <vt:lpstr>Proportion of Graft Source in Unrelated Donor HCTs, Recipient Age ≥16</vt:lpstr>
      <vt:lpstr>Annual Number of Allogeneic HCTs by Donor Type, Recipient Age 0-15</vt:lpstr>
      <vt:lpstr>Annual Number of Allogeneic HCTs by Donor Type, Recipient Age</vt:lpstr>
      <vt:lpstr>Annual Number of Allogeneic HCTs by Donor Type, Recipient Age ≥51</vt:lpstr>
      <vt:lpstr>Proportion of the Advanced Risk Group in Allogeneic HCTs for Leukemia by Donor Type and Graft Source</vt:lpstr>
      <vt:lpstr>Proportion of the Reduced Intensity Conditioning (RIC) Regimen in Allogeneic HCTs by Donor Type and Graft Source</vt:lpstr>
      <vt:lpstr>Annual Number of Related Donor HCTs by Donor Type ( HLA-matched / HLA-non-id relative )</vt:lpstr>
      <vt:lpstr>Annual Trends in 100-day Survival after Autologous and Allogeneic HCTs</vt:lpstr>
      <vt:lpstr>Annual Trends in One-year Survival after Autologous and Allogeneic HCTs</vt:lpstr>
      <vt:lpstr>Annual Trends in 100-day Survival after Allogeneic HCTs, Recipient Age &lt;50</vt:lpstr>
      <vt:lpstr>Annual Trends in One-year Survival after Allogeneic HCTs, Recipient Age &lt;50</vt:lpstr>
      <vt:lpstr>Annual Trends in 100-day Survival after Allogeneic HCTs, Recipient Age ≥50</vt:lpstr>
      <vt:lpstr>Annual Trends in One-year Survival after Allogeneic HCTs, Recipient Age ≥50</vt:lpstr>
      <vt:lpstr>Annual Trends in 100-day Survival after HCTs for Leukemia by Recipient Age and Disease Status </vt:lpstr>
      <vt:lpstr>Annual Trends in One-year Survival after HCTs for Leukemia by Recipient Age and Disease Status</vt:lpstr>
      <vt:lpstr>Survival after Autologous and Allogeneic HCTs</vt:lpstr>
      <vt:lpstr>Survival after Allogeneic HCTs, by Donor Type and Graft Source</vt:lpstr>
      <vt:lpstr>Survival after HCTs for Leukemia</vt:lpstr>
      <vt:lpstr>Survival after HCTs for Malignant Lymphoma and MM/PCD</vt:lpstr>
      <vt:lpstr>Survival after Autologous HCTs for Acute Leukemia by Recipient Age</vt:lpstr>
      <vt:lpstr>Survival after Autologous HCTs for Malignant Lymphoma by Recipient Age</vt:lpstr>
      <vt:lpstr>Survival after Autologous HCTs for MM / PCD, Recipient Age ≥16</vt:lpstr>
      <vt:lpstr>Survival after Allogeneic HCTs for AML by Donor Type and Graft Source, Recipient Age ≤15</vt:lpstr>
      <vt:lpstr>Survival after Allogeneic HCTs for AML by Donor Type and Graft Source, Recipient Age ≥16</vt:lpstr>
      <vt:lpstr>Survival after HLA-identical Sibling donor HCTs for AML by Disease Status, Recipient Age ≤15</vt:lpstr>
      <vt:lpstr>Survival after HLA-identical Sibling donor HCTs for AML by Disease Status, Recipient Age ≥16</vt:lpstr>
      <vt:lpstr>Survival after UR-BMT for AML by Disease Status, Recipient Age ≤15</vt:lpstr>
      <vt:lpstr>Survival after UR-BMT for AML by Disease Status, Recipient Age ≥16</vt:lpstr>
      <vt:lpstr>Survival after UR-CBT for AML by Disease Status, Recipient Age ≤15</vt:lpstr>
      <vt:lpstr>Survival after UR-CBT for AML by Disease Status, Recipient Age ≥16</vt:lpstr>
      <vt:lpstr>Survival after Allogeneic HCTs for ALL by Donor Type and Graft Source, Recipient Age ≤15</vt:lpstr>
      <vt:lpstr>Survival after Allogeneic HCTs for ALL by Donor Type and Graft Source, Recipient Age ≥16</vt:lpstr>
      <vt:lpstr>Survival after HLA-identical Sibling donor HCTs for ALL by Disease risk status, Recipient Age ≤15</vt:lpstr>
      <vt:lpstr>Survival after HLA-identical Sibling donor HCTs for ALL by Disease Status, Recipient Age ≥16</vt:lpstr>
      <vt:lpstr>Survival after UR-BMT for ALL by Disease Status, Recipient Age ≤15</vt:lpstr>
      <vt:lpstr>Survival after UR-BMT for ALL by Disease Status, Recipient Age ≥16</vt:lpstr>
      <vt:lpstr>Survival after UR-CBT for ALL by Disease Status, Recipient Age ≤15</vt:lpstr>
      <vt:lpstr>Survival after UR-CBT for ALL by Disease Status, Recipient Age ≥16</vt:lpstr>
      <vt:lpstr>Survival after Allogeneic HCTs for CML by Donor Type and Graft Source, Recipient Age ≤15</vt:lpstr>
      <vt:lpstr>Survival after Allogeneic HCTs for CML by Donor Type and Graft Source, Recipient Age ≥16</vt:lpstr>
      <vt:lpstr>Survival after HLA-identical Sibling donor HCTs for CML by Disease Status, Recipient Age ≥16</vt:lpstr>
      <vt:lpstr>Survival after UR-BMT for CML by Disease Status, Recipient Age ≥16</vt:lpstr>
      <vt:lpstr>Survival after UR-CBT for CML by Disease Status, Recipient Age ≥16</vt:lpstr>
      <vt:lpstr>Survival after Allogeneic HCTs for MDS by Donor Type and Graft Source, Recipient Age ≤15</vt:lpstr>
      <vt:lpstr>Survival after Allogeneic HCTs for MDS by Donor Type and Graft Source, Recipient Age ≥16</vt:lpstr>
      <vt:lpstr>Survival after HLA-identical Sibling donor HCTs for MDS by Disease Status, Recipient Age ≤15</vt:lpstr>
      <vt:lpstr>Survival after HLA-identical Sibling donor HCTs for MDS by Disease Status, Recipient Age ≥16</vt:lpstr>
      <vt:lpstr>Survival after UR-BMT for MDS by Disease Status, Recipient Age ≤15</vt:lpstr>
      <vt:lpstr>Survival after UR-BMT for MDS by Disease Status, Recipient Age ≥16</vt:lpstr>
      <vt:lpstr>Survival after UR-CBT for MDS by Disease Status, Recipient Age ≤15</vt:lpstr>
      <vt:lpstr>Survival after UR-CBT for MDS by Disease Status, Recipient Age ≥16</vt:lpstr>
      <vt:lpstr>Survival after Allogeneic HCTs for NHL by Donor Type and Graft Source, Recipient Age ≤15</vt:lpstr>
      <vt:lpstr>Survival after Allogeneic HCTs for NHL by Donor Type and Graft Source, Recipient Age ≥16</vt:lpstr>
      <vt:lpstr>Survival after HLA-identical Sibling donor HCTs for NHL by Disease Status, Recipient Age ≥16</vt:lpstr>
      <vt:lpstr>Survival after UR-BMT for NHL by Disease Status, Recipient Age ≤15</vt:lpstr>
      <vt:lpstr>Survival after UR-BMT for NHL by Disease Status, Recipient Age ≥16</vt:lpstr>
      <vt:lpstr>Survival after UR-CBT for NHL by Disease Status, Recipient Age ≤15</vt:lpstr>
      <vt:lpstr>Survival after UR-CBT for NHL by Disease Status, Recipient Age ≥16</vt:lpstr>
      <vt:lpstr>Survival after Autologous HCTs for MM / PCD, Recipient Age ≥16</vt:lpstr>
      <vt:lpstr>Survival after Allogeneic HCTs for MM / PCD by Donor Type and Graft Source, Recipient Age ≥16</vt:lpstr>
      <vt:lpstr>Survival after Autologous HCTs for MM / PCD by Disease Status, Recipient Age ≥16</vt:lpstr>
      <vt:lpstr>Survival after Allogeneic HCTs for MM / PCD by Disease Status, Recipient Age ≥16</vt:lpstr>
      <vt:lpstr>Survival after HLA-dentical Sibling donor HCTs for MM / PCD by Disease Status, Recipient Age ≥16</vt:lpstr>
      <vt:lpstr>Survival after UR-BMT for MM / PCD by Disease Status, Recipient Age ≥16</vt:lpstr>
      <vt:lpstr>Survival after UR-CBT for MM / PCD by Disease Status, Recipient Age ≥16</vt:lpstr>
      <vt:lpstr>Survival after Allogeneic HCTs for AA by Donor Type and Graft Source, Recipient Age ≤15</vt:lpstr>
      <vt:lpstr>Survival after Allogeneic HCTs for AA by Donor Type and Graft Source, Recipient Age ≥16</vt:lpstr>
      <vt:lpstr>Survival after Allogeneic HCTs for AA by Donor Type and Graft Source, Recipient Age ≤15</vt:lpstr>
      <vt:lpstr>Survival after Allogeneic HCTs for AA by Donor Type and Graft Source, Recipient Age ≥16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クリックしてタイトルを入力</dc:title>
  <dc:creator>JDCHCT</dc:creator>
  <cp:lastModifiedBy>JDCHCT_STAT_K</cp:lastModifiedBy>
  <cp:revision>5627</cp:revision>
  <cp:lastPrinted>2025-03-03T05:02:25Z</cp:lastPrinted>
  <dcterms:created xsi:type="dcterms:W3CDTF">2010-11-02T16:02:47Z</dcterms:created>
  <dcterms:modified xsi:type="dcterms:W3CDTF">2025-03-06T11:39:23Z</dcterms:modified>
</cp:coreProperties>
</file>