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9" r:id="rId2"/>
  </p:sldMasterIdLst>
  <p:notesMasterIdLst>
    <p:notesMasterId r:id="rId47"/>
  </p:notesMasterIdLst>
  <p:handoutMasterIdLst>
    <p:handoutMasterId r:id="rId48"/>
  </p:handoutMasterIdLst>
  <p:sldIdLst>
    <p:sldId id="445" r:id="rId3"/>
    <p:sldId id="363" r:id="rId4"/>
    <p:sldId id="400" r:id="rId5"/>
    <p:sldId id="446" r:id="rId6"/>
    <p:sldId id="395" r:id="rId7"/>
    <p:sldId id="397" r:id="rId8"/>
    <p:sldId id="398" r:id="rId9"/>
    <p:sldId id="399" r:id="rId10"/>
    <p:sldId id="266" r:id="rId11"/>
    <p:sldId id="291" r:id="rId12"/>
    <p:sldId id="268" r:id="rId13"/>
    <p:sldId id="271" r:id="rId14"/>
    <p:sldId id="269" r:id="rId15"/>
    <p:sldId id="401" r:id="rId16"/>
    <p:sldId id="447" r:id="rId17"/>
    <p:sldId id="442" r:id="rId18"/>
    <p:sldId id="443" r:id="rId19"/>
    <p:sldId id="405" r:id="rId20"/>
    <p:sldId id="404" r:id="rId21"/>
    <p:sldId id="448" r:id="rId22"/>
    <p:sldId id="449" r:id="rId23"/>
    <p:sldId id="450" r:id="rId24"/>
    <p:sldId id="451" r:id="rId25"/>
    <p:sldId id="411" r:id="rId26"/>
    <p:sldId id="414" r:id="rId27"/>
    <p:sldId id="422" r:id="rId28"/>
    <p:sldId id="388" r:id="rId29"/>
    <p:sldId id="389" r:id="rId30"/>
    <p:sldId id="338" r:id="rId31"/>
    <p:sldId id="342" r:id="rId32"/>
    <p:sldId id="315" r:id="rId33"/>
    <p:sldId id="323" r:id="rId34"/>
    <p:sldId id="324" r:id="rId35"/>
    <p:sldId id="430" r:id="rId36"/>
    <p:sldId id="326" r:id="rId37"/>
    <p:sldId id="327" r:id="rId38"/>
    <p:sldId id="328" r:id="rId39"/>
    <p:sldId id="329" r:id="rId40"/>
    <p:sldId id="330" r:id="rId41"/>
    <p:sldId id="331" r:id="rId42"/>
    <p:sldId id="332" r:id="rId43"/>
    <p:sldId id="333" r:id="rId44"/>
    <p:sldId id="334" r:id="rId45"/>
    <p:sldId id="441" r:id="rId46"/>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7C80"/>
    <a:srgbClr val="FF9999"/>
    <a:srgbClr val="FFB48F"/>
    <a:srgbClr val="A6A6A6"/>
    <a:srgbClr val="FF9900"/>
    <a:srgbClr val="0076A3"/>
    <a:srgbClr val="8ADFFF"/>
    <a:srgbClr val="59AAF2"/>
    <a:srgbClr val="FFCC00"/>
    <a:srgbClr val="99CC00"/>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380" autoAdjust="0"/>
  </p:normalViewPr>
  <p:slideViewPr>
    <p:cSldViewPr snapToGrid="0" snapToObjects="1">
      <p:cViewPr>
        <p:scale>
          <a:sx n="70" d="100"/>
          <a:sy n="70" d="100"/>
        </p:scale>
        <p:origin x="-810" y="-52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4374"/>
    </p:cViewPr>
  </p:sorterViewPr>
  <p:notesViewPr>
    <p:cSldViewPr snapToGrid="0" snapToObjects="1">
      <p:cViewPr varScale="1">
        <p:scale>
          <a:sx n="108" d="100"/>
          <a:sy n="108" d="100"/>
        </p:scale>
        <p:origin x="-342" y="-84"/>
      </p:cViewPr>
      <p:guideLst>
        <p:guide orient="horz" pos="2121"/>
        <p:guide pos="310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BB41ADB0-2A89-4271-8FE3-DA7ABD891728}"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2016/6/13</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4" y="0"/>
            <a:ext cx="5633828"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606669" y="4223890"/>
            <a:ext cx="8642839" cy="2412000"/>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000" kern="1200" baseline="0">
        <a:solidFill>
          <a:schemeClr val="tx1"/>
        </a:solidFill>
        <a:latin typeface="+mn-lt"/>
        <a:ea typeface="+mn-ea"/>
        <a:cs typeface="+mn-cs"/>
      </a:defRPr>
    </a:lvl1pPr>
    <a:lvl2pPr marL="457200" algn="l" defTabSz="914400" rtl="0" eaLnBrk="1" latinLnBrk="0" hangingPunct="1">
      <a:defRPr kumimoji="1" sz="1000" kern="1200" baseline="0">
        <a:solidFill>
          <a:schemeClr val="tx1"/>
        </a:solidFill>
        <a:latin typeface="+mn-lt"/>
        <a:ea typeface="+mn-ea"/>
        <a:cs typeface="+mn-cs"/>
      </a:defRPr>
    </a:lvl2pPr>
    <a:lvl3pPr marL="914400" algn="l" defTabSz="914400" rtl="0" eaLnBrk="1" latinLnBrk="0" hangingPunct="1">
      <a:defRPr kumimoji="1" sz="1000" kern="1200" baseline="0">
        <a:solidFill>
          <a:schemeClr val="tx1"/>
        </a:solidFill>
        <a:latin typeface="+mn-lt"/>
        <a:ea typeface="+mn-ea"/>
        <a:cs typeface="+mn-cs"/>
      </a:defRPr>
    </a:lvl3pPr>
    <a:lvl4pPr marL="1371600" algn="l" defTabSz="914400" rtl="0" eaLnBrk="1" latinLnBrk="0" hangingPunct="1">
      <a:defRPr kumimoji="1" sz="1000" kern="1200" baseline="0">
        <a:solidFill>
          <a:schemeClr val="tx1"/>
        </a:solidFill>
        <a:latin typeface="+mn-lt"/>
        <a:ea typeface="+mn-ea"/>
        <a:cs typeface="+mn-cs"/>
      </a:defRPr>
    </a:lvl4pPr>
    <a:lvl5pPr marL="1828800" algn="l" defTabSz="914400" rtl="0" eaLnBrk="1" latinLnBrk="0" hangingPunct="1">
      <a:defRPr kumimoji="1" sz="1000" kern="1200" baseline="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56275" cy="4316413"/>
          </a:xfrm>
        </p:spPr>
      </p:sp>
      <p:sp>
        <p:nvSpPr>
          <p:cNvPr id="3" name="ノート プレースホルダ 2"/>
          <p:cNvSpPr>
            <a:spLocks noGrp="1"/>
          </p:cNvSpPr>
          <p:nvPr>
            <p:ph type="body" idx="1"/>
          </p:nvPr>
        </p:nvSpPr>
        <p:spPr>
          <a:xfrm>
            <a:off x="1350243" y="4316400"/>
            <a:ext cx="7204021" cy="1693333"/>
          </a:xfrm>
        </p:spPr>
        <p:txBody>
          <a:bodyPr>
            <a:normAutofit/>
          </a:bodyPr>
          <a:lstStyle/>
          <a:p>
            <a:endParaRPr kumimoji="1" lang="en-US"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smtClean="0">
                <a:solidFill>
                  <a:schemeClr val="tx1"/>
                </a:solidFill>
                <a:latin typeface="+mn-lt"/>
                <a:ea typeface="+mn-ea"/>
                <a:cs typeface="+mn-cs"/>
              </a:rPr>
              <a:t>In the period from 2010 to 2014, peripheral blood stem cell transplantation accounts for about 93% and 99%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  </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The spread of cord blood transplantation has made the proportion of allogeneic bone marrow transplantation show a tendency to decrease. However, the number of both bone marrow transplants and cord blood transplants has recently shown a tendency to increase.</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recent years, cord blood transplants account for about 30% of the total cases of allogeneic transplantation.</a:t>
            </a:r>
            <a:endParaRPr kumimoji="1" lang="ja-JP" altLang="ja-JP" sz="1200" kern="120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smtClean="0">
                <a:solidFill>
                  <a:schemeClr val="tx1"/>
                </a:solidFill>
                <a:latin typeface="+mn-lt"/>
                <a:ea typeface="+mn-ea"/>
                <a:cs typeface="+mn-cs"/>
              </a:rPr>
              <a:t>In transplantation from unrelated donors, the increased number of cord blood transplants has recently resulted in the similar proportion between bone marrow transplants and cord blood transplants.</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smtClean="0">
                <a:solidFill>
                  <a:schemeClr val="tx1"/>
                </a:solidFill>
                <a:latin typeface="+mn-lt"/>
                <a:ea typeface="+mn-ea"/>
                <a:cs typeface="+mn-cs"/>
              </a:rPr>
              <a:t>Transplantation from unrelated donors has increased more markedly than transplantation from related donors. The ratio of transplantation from related donors to that from unrelated donors is 37% to 63%.</a:t>
            </a:r>
            <a:endParaRPr lang="ja-JP"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smtClean="0">
                <a:solidFill>
                  <a:schemeClr val="tx1"/>
                </a:solidFill>
                <a:latin typeface="+mn-lt"/>
                <a:ea typeface="+mn-ea"/>
                <a:cs typeface="+mn-cs"/>
              </a:rPr>
              <a:t>Bone marrow transplantation from related donors and peripheral blood stem cell transplantation from related donors have leveled off, whereas the number of bone marrow transplants from unrelated donors and that of cord blood transplants from unrelated donors have shown an increasing trend.</a:t>
            </a:r>
            <a:endParaRPr lang="ja-JP" altLang="ja-JP"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Due to the spread of transplants with reduced intensity conditioning (RIC), in all types of allogeneic transplants, the number has remarkably increased in the elderly.</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en-US" altLang="ja-JP" sz="1200" kern="1200" smtClean="0">
                <a:solidFill>
                  <a:schemeClr val="tx1"/>
                </a:solidFill>
                <a:latin typeface="+mn-lt"/>
                <a:ea typeface="+mn-ea"/>
                <a:cs typeface="+mn-cs"/>
              </a:rPr>
              <a:t>Even in the advanced risk group of patients with leukemia for whom the disease condition is difficult to treat, transplants from unrelated donors (for bone marrow and cord blood) have increased in number.</a:t>
            </a: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―≪Disease risk status at transplantation≫―――――――――――――――――</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■Standard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AML (first complete remission[1CR]</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second complete remission[2CR])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ALL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CML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MDS (Refractory anemia[RA]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Refractory anemia with ring sideroblasts[RARS])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■Advanced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b="1" u="none" kern="1200" smtClean="0">
                <a:solidFill>
                  <a:schemeClr val="tx1"/>
                </a:solidFill>
                <a:latin typeface="+mn-lt"/>
                <a:ea typeface="+mn-ea"/>
                <a:cs typeface="+mn-cs"/>
              </a:rPr>
              <a:t>    </a:t>
            </a:r>
            <a:r>
              <a:rPr kumimoji="1" lang="ja-JP" altLang="ja-JP" sz="1200" u="none" kern="1200" smtClean="0">
                <a:solidFill>
                  <a:schemeClr val="tx1"/>
                </a:solidFill>
                <a:latin typeface="+mn-lt"/>
                <a:ea typeface="+mn-ea"/>
                <a:cs typeface="+mn-cs"/>
              </a:rPr>
              <a:t>・</a:t>
            </a:r>
            <a:r>
              <a:rPr kumimoji="1" lang="en-US" altLang="ja-JP" sz="1200" u="none" kern="1200" smtClean="0">
                <a:solidFill>
                  <a:schemeClr val="tx1"/>
                </a:solidFill>
                <a:latin typeface="+mn-lt"/>
                <a:ea typeface="+mn-ea"/>
                <a:cs typeface="+mn-cs"/>
              </a:rPr>
              <a:t>all other conditions</a:t>
            </a:r>
          </a:p>
          <a:p>
            <a:r>
              <a:rPr lang="en-US" altLang="ja-JP" sz="1000" u="sng" smtClean="0">
                <a:solidFill>
                  <a:schemeClr val="tx1"/>
                </a:solidFill>
                <a:latin typeface="+mn-ea"/>
                <a:ea typeface="+mn-ea"/>
                <a:cs typeface="メイリオ" pitchFamily="50" charset="-128"/>
              </a:rPr>
              <a:t>________________________________________________________________________________________________________________________</a:t>
            </a: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84638" y="4343400"/>
            <a:ext cx="9478108" cy="2259623"/>
          </a:xfrm>
        </p:spPr>
        <p:txBody>
          <a:bodyPr>
            <a:noAutofit/>
          </a:bodyPr>
          <a:lstStyle/>
          <a:p>
            <a:r>
              <a:rPr kumimoji="1" lang="en-US" altLang="ja-JP" sz="1200" kern="1200" smtClean="0">
                <a:solidFill>
                  <a:schemeClr val="tx1"/>
                </a:solidFill>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 </a:t>
            </a:r>
          </a:p>
          <a:p>
            <a:endParaRPr kumimoji="1" lang="ja-JP" altLang="ja-JP" sz="1200" kern="1200" smtClean="0">
              <a:solidFill>
                <a:schemeClr val="tx1"/>
              </a:solidFill>
              <a:latin typeface="+mn-lt"/>
              <a:ea typeface="+mn-ea"/>
              <a:cs typeface="+mn-cs"/>
            </a:endParaRPr>
          </a:p>
          <a:p>
            <a:r>
              <a:rPr kumimoji="1" lang="ja-JP" altLang="ja-JP" sz="1200" b="1" kern="1200" smtClean="0">
                <a:solidFill>
                  <a:schemeClr val="tx1"/>
                </a:solidFill>
                <a:latin typeface="+mn-lt"/>
                <a:ea typeface="+mn-ea"/>
                <a:cs typeface="+mn-cs"/>
              </a:rPr>
              <a:t>―</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Conditioning regimen</a:t>
            </a:r>
            <a:r>
              <a:rPr kumimoji="1" lang="ja-JP" altLang="ja-JP" sz="1200" kern="1200" smtClean="0">
                <a:solidFill>
                  <a:schemeClr val="tx1"/>
                </a:solidFill>
                <a:latin typeface="+mn-lt"/>
                <a:ea typeface="+mn-ea"/>
                <a:cs typeface="+mn-cs"/>
              </a:rPr>
              <a:t>≫</a:t>
            </a:r>
            <a:r>
              <a:rPr kumimoji="1" lang="ja-JP" altLang="ja-JP" sz="1200" b="1" kern="1200" smtClean="0">
                <a:solidFill>
                  <a:schemeClr val="tx1"/>
                </a:solidFill>
                <a:latin typeface="+mn-lt"/>
                <a:ea typeface="+mn-ea"/>
                <a:cs typeface="+mn-cs"/>
              </a:rPr>
              <a:t>―――――――――――――――――――――――――――――――――――――――――――――――――――――</a:t>
            </a:r>
            <a:endParaRPr kumimoji="1" lang="ja-JP" altLang="ja-JP" sz="1200" kern="1200" smtClean="0">
              <a:solidFill>
                <a:schemeClr val="tx1"/>
              </a:solidFill>
              <a:latin typeface="+mn-lt"/>
              <a:ea typeface="+mn-ea"/>
              <a:cs typeface="+mn-cs"/>
            </a:endParaRPr>
          </a:p>
          <a:p>
            <a:r>
              <a:rPr kumimoji="1" lang="ja-JP" altLang="ja-JP" sz="1200" b="1"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Myeloablative conditioning </a:t>
            </a:r>
            <a:r>
              <a:rPr kumimoji="1" lang="en-US" altLang="ja-JP" sz="1200"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MAC</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Pre-transplantation therapy with the primary purpose of totally destroying cancer cells, together with normal blood cells, in the bone marrow by total body irradiation  or  high-dose chemotherapy </a:t>
            </a:r>
            <a:endParaRPr kumimoji="1" lang="ja-JP" altLang="ja-JP" sz="1200" kern="1200" smtClean="0">
              <a:solidFill>
                <a:schemeClr val="tx1"/>
              </a:solidFill>
              <a:latin typeface="+mn-lt"/>
              <a:ea typeface="+mn-ea"/>
              <a:cs typeface="+mn-cs"/>
            </a:endParaRPr>
          </a:p>
          <a:p>
            <a:r>
              <a:rPr kumimoji="1" lang="ja-JP" altLang="ja-JP" sz="1200" b="1"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Reduced-intensity conditioning </a:t>
            </a:r>
            <a:r>
              <a:rPr kumimoji="1" lang="en-US" altLang="ja-JP" sz="1200" kern="1200" smtClean="0">
                <a:solidFill>
                  <a:schemeClr val="tx1"/>
                </a:solidFill>
                <a:latin typeface="+mn-lt"/>
                <a:ea typeface="+mn-ea"/>
                <a:cs typeface="+mn-cs"/>
              </a:rPr>
              <a:t>(</a:t>
            </a:r>
            <a:r>
              <a:rPr kumimoji="1" lang="en-US" altLang="ja-JP" sz="1200" b="1" kern="1200" smtClean="0">
                <a:solidFill>
                  <a:schemeClr val="tx1"/>
                </a:solidFill>
                <a:latin typeface="+mn-lt"/>
                <a:ea typeface="+mn-ea"/>
                <a:cs typeface="+mn-cs"/>
              </a:rPr>
              <a:t>RIC</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Pre-transplantation therapy with the primary purpose of suppressing the patient</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 immune system with drugs which do not have strong myelosuppressive</a:t>
            </a:r>
            <a:r>
              <a:rPr kumimoji="1" lang="en-US" altLang="ja-JP" sz="1200" kern="1200" baseline="0" smtClean="0">
                <a:solidFill>
                  <a:schemeClr val="tx1"/>
                </a:solidFill>
                <a:latin typeface="+mn-lt"/>
                <a:ea typeface="+mn-ea"/>
                <a:cs typeface="+mn-cs"/>
              </a:rPr>
              <a:t> </a:t>
            </a:r>
            <a:r>
              <a:rPr kumimoji="1" lang="en-US" altLang="ja-JP" sz="1200" u="none" kern="1200" smtClean="0">
                <a:solidFill>
                  <a:schemeClr val="tx1"/>
                </a:solidFill>
                <a:latin typeface="+mn-lt"/>
                <a:ea typeface="+mn-ea"/>
                <a:cs typeface="+mn-cs"/>
              </a:rPr>
              <a:t>effects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u="sng" smtClean="0">
                <a:solidFill>
                  <a:schemeClr val="tx1"/>
                </a:solidFill>
                <a:latin typeface="+mn-ea"/>
                <a:ea typeface="+mn-ea"/>
                <a:cs typeface="メイリオ" pitchFamily="50" charset="-128"/>
              </a:rPr>
              <a:t>_______________________________________________________________________________________________________________________________________________________________________________________________________________________</a:t>
            </a: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099038" y="4319264"/>
            <a:ext cx="7640515" cy="1693333"/>
          </a:xfrm>
        </p:spPr>
        <p:txBody>
          <a:bodyPr>
            <a:normAutofit/>
          </a:bodyPr>
          <a:lstStyle/>
          <a:p>
            <a:r>
              <a:rPr kumimoji="1" lang="en-US" altLang="ja-JP" sz="1200" kern="1200" smtClean="0">
                <a:solidFill>
                  <a:schemeClr val="tx1"/>
                </a:solidFill>
                <a:latin typeface="+mn-lt"/>
                <a:ea typeface="+mn-ea"/>
                <a:cs typeface="+mn-cs"/>
              </a:rPr>
              <a:t>The survival probabilies 100 days after transplantation have shown slightly increasing trends over the last decade in both autologous and allogeneic transplant recipients.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probabilies 100 days after autologous transplantation are similar between those aged 49 years or younger (&lt;50) and those aged 50 years or older (≥50).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116623" y="4334608"/>
            <a:ext cx="7614139" cy="1693333"/>
          </a:xfrm>
        </p:spPr>
        <p:txBody>
          <a:bodyPr>
            <a:normAutofit/>
          </a:bodyPr>
          <a:lstStyle/>
          <a:p>
            <a:r>
              <a:rPr kumimoji="1" lang="en-US" altLang="ja-JP" sz="1200" kern="1200" smtClean="0">
                <a:solidFill>
                  <a:schemeClr val="tx1"/>
                </a:solidFill>
                <a:latin typeface="+mn-lt"/>
                <a:ea typeface="+mn-ea"/>
                <a:cs typeface="+mn-cs"/>
              </a:rPr>
              <a:t>The survival probabilies 365 days (1 year) after transplantation have shown increasing trends over the last decade in autologous transplant recipients and those aged 49 years or younger (&lt;50) who received allogeneic transplants.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probabilies 365 days after autologous transplantation are similar between those aged 49 years or younger (&lt;50) and those aged 50 years or older (≥50).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kumimoji="1" lang="ja-JP" altLang="ja-JP" sz="120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099038" y="4319264"/>
            <a:ext cx="7631723" cy="1693333"/>
          </a:xfrm>
        </p:spPr>
        <p:txBody>
          <a:bodyPr>
            <a:normAutofit/>
          </a:bodyPr>
          <a:lstStyle/>
          <a:p>
            <a:r>
              <a:rPr kumimoji="1" lang="en-US" altLang="ja-JP" sz="1200" kern="1200" smtClean="0">
                <a:solidFill>
                  <a:schemeClr val="tx1"/>
                </a:solidFill>
                <a:latin typeface="+mn-lt"/>
                <a:ea typeface="+mn-ea"/>
                <a:cs typeface="+mn-cs"/>
              </a:rPr>
              <a:t>In those aged 49 years or younger (&lt;50), the survival probabilies 100 days after transplantation have shown increasing trends over the last decade in both trasnplantation from related and unrelated donors.</a:t>
            </a:r>
            <a:endParaRPr kumimoji="1" lang="ja-JP" altLang="ja-JP" sz="1200" kern="120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200" baseline="0" smtClean="0">
                <a:solidFill>
                  <a:schemeClr val="tx1"/>
                </a:solidFill>
                <a:latin typeface="+mn-lt"/>
                <a:ea typeface="+mn-ea"/>
                <a:cs typeface="+mn-cs"/>
              </a:rPr>
              <a:t>Recently, the survival probabilies 100 days after bone marrow transplantation are similar between transplantation from related and unrelated donors.</a:t>
            </a:r>
            <a:endParaRPr kumimoji="1" lang="ja-JP" altLang="ja-JP" sz="1000" kern="1200" baseline="0" smtClean="0">
              <a:solidFill>
                <a:schemeClr val="tx1"/>
              </a:solidFill>
              <a:latin typeface="+mn-lt"/>
              <a:ea typeface="+mn-ea"/>
              <a:cs typeface="+mn-cs"/>
            </a:endParaRPr>
          </a:p>
          <a:p>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107831" y="4319264"/>
            <a:ext cx="7631723" cy="1693333"/>
          </a:xfrm>
        </p:spPr>
        <p:txBody>
          <a:bodyPr>
            <a:normAutofit/>
          </a:bodyPr>
          <a:lstStyle/>
          <a:p>
            <a:r>
              <a:rPr kumimoji="1" lang="en-US" altLang="ja-JP" sz="1200" kern="1200" smtClean="0">
                <a:solidFill>
                  <a:schemeClr val="tx1"/>
                </a:solidFill>
                <a:latin typeface="+mn-lt"/>
                <a:ea typeface="+mn-ea"/>
                <a:cs typeface="+mn-cs"/>
              </a:rPr>
              <a:t>In those aged 50 years or younger (&lt;50), the survival probabilies 365 days after transplantation have shown increasing trends over the last decade in both transplantation from related and unrelated donors.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107831" y="4319264"/>
            <a:ext cx="7622931" cy="1693333"/>
          </a:xfrm>
        </p:spPr>
        <p:txBody>
          <a:bodyPr>
            <a:normAutofit/>
          </a:bodyPr>
          <a:lstStyle/>
          <a:p>
            <a:r>
              <a:rPr kumimoji="1" lang="en-US" altLang="ja-JP" sz="1200" kern="1200" smtClean="0">
                <a:solidFill>
                  <a:schemeClr val="tx1"/>
                </a:solidFill>
                <a:latin typeface="+mn-lt"/>
                <a:ea typeface="+mn-ea"/>
                <a:cs typeface="+mn-cs"/>
              </a:rPr>
              <a:t>In those aged 50 years or older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50), the survival probabilies 100 days after transplantation from unrelated donors have shown increasing trends over the last decade.</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116623" y="4319264"/>
            <a:ext cx="7614139" cy="1693333"/>
          </a:xfrm>
        </p:spPr>
        <p:txBody>
          <a:bodyPr>
            <a:normAutofit/>
          </a:bodyPr>
          <a:lstStyle/>
          <a:p>
            <a:r>
              <a:rPr kumimoji="1" lang="en-US" altLang="ja-JP" sz="1200" kern="1200" smtClean="0">
                <a:solidFill>
                  <a:schemeClr val="tx1"/>
                </a:solidFill>
                <a:latin typeface="+mn-lt"/>
                <a:ea typeface="+mn-ea"/>
                <a:cs typeface="+mn-cs"/>
              </a:rPr>
              <a:t>In those aged 50 years or older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50), the survival probabilies 365 days after transplantation  from unrelated donors have shown increasing trends over the last decade.</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lang="ja-JP" altLang="ja-JP" sz="100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97877" y="4339039"/>
            <a:ext cx="8625254" cy="2184853"/>
          </a:xfrm>
        </p:spPr>
        <p:txBody>
          <a:bodyPr>
            <a:normAutofit fontScale="85000" lnSpcReduction="20000"/>
          </a:bodyPr>
          <a:lstStyle/>
          <a:p>
            <a:r>
              <a:rPr kumimoji="1" lang="en-US" altLang="ja-JP" sz="1200" kern="1200" smtClean="0">
                <a:solidFill>
                  <a:schemeClr val="tx1"/>
                </a:solidFill>
                <a:latin typeface="+mn-lt"/>
                <a:ea typeface="+mn-ea"/>
                <a:cs typeface="+mn-cs"/>
              </a:rPr>
              <a:t>The survival probabilies 100 days after transplantation in the advanced risk group of patients with leukemia have shown increasing trends over the last 10 years in the subgroup of recipients aged 49 years or younger (&lt;50). In the subgroup of recipients aged 50 years or older (≥50), the number of transplants increased and the outcome of transplantation improved, when compared with the situation 10 years ago.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This table shows the results of analysis performed on patients who received first transplants.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Cases of peripheral blood stem cell transplantation from unrelated donors are not included in this analysis. </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The dotted lines (---) indicate the survival probabilies calculated when the number of transplants was below 100.</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―≪Disease risk status at transplantation≫―――――――――――――――――――――――――――――</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■Standard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AML (first complete remission[1CR]</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second complete remission[2CR])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ALL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CML (1CR)</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MDS (Refractory anemia[RA] </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Refractory anemia with ring sideroblasts[RARS])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■Advanced Risk Group</a:t>
            </a:r>
            <a:r>
              <a:rPr kumimoji="1" lang="en-US" altLang="ja-JP" sz="1200" kern="1200" smtClean="0">
                <a:solidFill>
                  <a:schemeClr val="tx1"/>
                </a:solidFill>
                <a:latin typeface="+mn-lt"/>
                <a:ea typeface="+mn-ea"/>
                <a:cs typeface="+mn-cs"/>
              </a:rPr>
              <a:t> </a:t>
            </a:r>
            <a:endParaRPr kumimoji="1" lang="ja-JP" altLang="ja-JP" sz="1200" kern="1200" smtClean="0">
              <a:solidFill>
                <a:schemeClr val="tx1"/>
              </a:solidFill>
              <a:latin typeface="+mn-lt"/>
              <a:ea typeface="+mn-ea"/>
              <a:cs typeface="+mn-cs"/>
            </a:endParaRPr>
          </a:p>
          <a:p>
            <a:r>
              <a:rPr kumimoji="1" lang="en-US" altLang="ja-JP" sz="1200" b="1" u="none" kern="1200" smtClean="0">
                <a:solidFill>
                  <a:schemeClr val="tx1"/>
                </a:solidFill>
                <a:latin typeface="+mn-lt"/>
                <a:ea typeface="+mn-ea"/>
                <a:cs typeface="+mn-cs"/>
              </a:rPr>
              <a:t>    </a:t>
            </a:r>
            <a:r>
              <a:rPr kumimoji="1" lang="ja-JP" altLang="ja-JP" sz="1200" u="none" kern="1200" smtClean="0">
                <a:solidFill>
                  <a:schemeClr val="tx1"/>
                </a:solidFill>
                <a:latin typeface="+mn-lt"/>
                <a:ea typeface="+mn-ea"/>
                <a:cs typeface="+mn-cs"/>
              </a:rPr>
              <a:t>・</a:t>
            </a:r>
            <a:r>
              <a:rPr kumimoji="1" lang="en-US" altLang="ja-JP" sz="1200" u="none" kern="1200" smtClean="0">
                <a:solidFill>
                  <a:schemeClr val="tx1"/>
                </a:solidFill>
                <a:latin typeface="+mn-lt"/>
                <a:ea typeface="+mn-ea"/>
                <a:cs typeface="+mn-cs"/>
              </a:rPr>
              <a:t>all other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r>
              <a:rPr kumimoji="1" lang="en-US" altLang="ja-JP" sz="1200" u="sng" kern="1200" smtClean="0">
                <a:solidFill>
                  <a:schemeClr val="tx1"/>
                </a:solidFill>
                <a:latin typeface="+mn-lt"/>
                <a:ea typeface="+mn-ea"/>
                <a:cs typeface="+mn-cs"/>
              </a:rPr>
              <a:t>                                 </a:t>
            </a:r>
            <a:r>
              <a:rPr kumimoji="1" lang="ja-JP" altLang="ja-JP" sz="1200" u="sng" kern="1200" smtClean="0">
                <a:solidFill>
                  <a:schemeClr val="tx1"/>
                </a:solidFill>
                <a:latin typeface="+mn-lt"/>
                <a:ea typeface="+mn-ea"/>
                <a:cs typeface="+mn-cs"/>
              </a:rPr>
              <a:t>＿＿＿＿＿＿＿＿＿＿</a:t>
            </a:r>
            <a:endParaRPr kumimoji="1" lang="ja-JP" altLang="ja-JP" sz="1200" kern="1200" smtClean="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97877" y="4325857"/>
            <a:ext cx="8660424" cy="2198035"/>
          </a:xfrm>
        </p:spPr>
        <p:txBody>
          <a:bodyPr>
            <a:noAutofit/>
          </a:bodyPr>
          <a:lstStyle/>
          <a:p>
            <a:pPr>
              <a:lnSpc>
                <a:spcPct val="80000"/>
              </a:lnSpc>
            </a:pPr>
            <a:r>
              <a:rPr kumimoji="1" lang="en-US" altLang="ja-JP" kern="1200" smtClean="0">
                <a:solidFill>
                  <a:schemeClr val="tx1"/>
                </a:solidFill>
                <a:latin typeface="+mj-lt"/>
                <a:ea typeface="+mn-ea"/>
                <a:cs typeface="+mn-cs"/>
              </a:rPr>
              <a:t>The survival probabilities 365 days after transplantation in patients with leukemia have shown slightly increasing trends or have leveled off over the last 10 years. Comparison of the younger patients and the older patients in each risk group has revealed that the outcome of transplantation is slightly better in the younger patient group.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This table shows the results of analysis performed on patients who received first transplants. </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Cases of peripheral blood stem cell transplantation from unrelated donors are not included in this analysis. </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The dotted lines (---) indicate the survival probabilities calculated when the number of transplants was below 100.</a:t>
            </a:r>
          </a:p>
          <a:p>
            <a:pPr>
              <a:lnSpc>
                <a:spcPct val="80000"/>
              </a:lnSpc>
            </a:pPr>
            <a:endParaRPr kumimoji="1" lang="en-US"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―≪Disease risk status at transplantation≫―――――――――――――――――――――――――――――</a:t>
            </a:r>
            <a:endParaRPr kumimoji="1" lang="ja-JP" altLang="ja-JP" kern="1200" smtClean="0">
              <a:solidFill>
                <a:schemeClr val="tx1"/>
              </a:solidFill>
              <a:latin typeface="+mj-lt"/>
              <a:ea typeface="+mn-ea"/>
              <a:cs typeface="+mn-cs"/>
            </a:endParaRPr>
          </a:p>
          <a:p>
            <a:pPr>
              <a:lnSpc>
                <a:spcPct val="80000"/>
              </a:lnSpc>
            </a:pPr>
            <a:r>
              <a:rPr kumimoji="1" lang="en-US" altLang="ja-JP" b="1" kern="1200" smtClean="0">
                <a:solidFill>
                  <a:schemeClr val="tx1"/>
                </a:solidFill>
                <a:latin typeface="+mj-lt"/>
                <a:ea typeface="+mn-ea"/>
                <a:cs typeface="+mn-cs"/>
              </a:rPr>
              <a:t>■Standard Risk Group</a:t>
            </a:r>
            <a:r>
              <a:rPr kumimoji="1" lang="en-US" altLang="ja-JP" kern="1200" smtClean="0">
                <a:solidFill>
                  <a:schemeClr val="tx1"/>
                </a:solidFill>
                <a:latin typeface="+mj-lt"/>
                <a:ea typeface="+mn-ea"/>
                <a:cs typeface="+mn-cs"/>
              </a:rPr>
              <a:t>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a:t>
            </a: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AML (first complete remission[1CR]</a:t>
            </a: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second complete remission[2CR])</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a:t>
            </a: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ALL  (1CR)</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a:t>
            </a: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CML (1CR)</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a:t>
            </a: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MDS (Refractory anemia[RA] </a:t>
            </a: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Refractory anemia with ring sideroblasts[RARS]) </a:t>
            </a:r>
            <a:endParaRPr kumimoji="1" lang="ja-JP" altLang="ja-JP" kern="1200" smtClean="0">
              <a:solidFill>
                <a:schemeClr val="tx1"/>
              </a:solidFill>
              <a:latin typeface="+mj-lt"/>
              <a:ea typeface="+mn-ea"/>
              <a:cs typeface="+mn-cs"/>
            </a:endParaRPr>
          </a:p>
          <a:p>
            <a:pPr>
              <a:lnSpc>
                <a:spcPct val="80000"/>
              </a:lnSpc>
            </a:pPr>
            <a:r>
              <a:rPr kumimoji="1" lang="en-US" altLang="ja-JP" b="1" kern="1200" smtClean="0">
                <a:solidFill>
                  <a:schemeClr val="tx1"/>
                </a:solidFill>
                <a:latin typeface="+mj-lt"/>
                <a:ea typeface="+mn-ea"/>
                <a:cs typeface="+mn-cs"/>
              </a:rPr>
              <a:t>■Advanced Risk Group</a:t>
            </a:r>
            <a:r>
              <a:rPr kumimoji="1" lang="en-US" altLang="ja-JP" kern="1200" smtClean="0">
                <a:solidFill>
                  <a:schemeClr val="tx1"/>
                </a:solidFill>
                <a:latin typeface="+mj-lt"/>
                <a:ea typeface="+mn-ea"/>
                <a:cs typeface="+mn-cs"/>
              </a:rPr>
              <a:t> </a:t>
            </a:r>
            <a:endParaRPr kumimoji="1" lang="ja-JP" altLang="ja-JP" kern="1200" smtClean="0">
              <a:solidFill>
                <a:schemeClr val="tx1"/>
              </a:solidFill>
              <a:latin typeface="+mj-lt"/>
              <a:ea typeface="+mn-ea"/>
              <a:cs typeface="+mn-cs"/>
            </a:endParaRPr>
          </a:p>
          <a:p>
            <a:pPr>
              <a:lnSpc>
                <a:spcPct val="80000"/>
              </a:lnSpc>
            </a:pPr>
            <a:r>
              <a:rPr kumimoji="1" lang="en-US" altLang="ja-JP" b="1" u="none" kern="1200" smtClean="0">
                <a:solidFill>
                  <a:schemeClr val="tx1"/>
                </a:solidFill>
                <a:latin typeface="+mj-lt"/>
                <a:ea typeface="+mn-ea"/>
                <a:cs typeface="+mn-cs"/>
              </a:rPr>
              <a:t>    </a:t>
            </a:r>
            <a:r>
              <a:rPr kumimoji="1" lang="ja-JP" altLang="ja-JP" u="none" kern="1200" smtClean="0">
                <a:solidFill>
                  <a:schemeClr val="tx1"/>
                </a:solidFill>
                <a:latin typeface="+mj-lt"/>
                <a:ea typeface="+mn-ea"/>
                <a:cs typeface="+mn-cs"/>
              </a:rPr>
              <a:t>・</a:t>
            </a:r>
            <a:r>
              <a:rPr kumimoji="1" lang="en-US" altLang="ja-JP" u="none" kern="1200" smtClean="0">
                <a:solidFill>
                  <a:schemeClr val="tx1"/>
                </a:solidFill>
                <a:latin typeface="+mj-lt"/>
                <a:ea typeface="+mn-ea"/>
                <a:cs typeface="+mn-cs"/>
              </a:rPr>
              <a:t>all other conditions</a:t>
            </a: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u="sng" kern="1200" smtClean="0">
                <a:solidFill>
                  <a:schemeClr val="tx1"/>
                </a:solidFill>
                <a:latin typeface="+mj-lt"/>
                <a:ea typeface="+mn-ea"/>
                <a:cs typeface="+mn-cs"/>
              </a:rPr>
              <a:t>＿＿＿＿</a:t>
            </a:r>
            <a:r>
              <a:rPr kumimoji="1" lang="en-US" altLang="ja-JP" u="sng" kern="1200" smtClean="0">
                <a:solidFill>
                  <a:schemeClr val="tx1"/>
                </a:solidFill>
                <a:latin typeface="+mj-lt"/>
                <a:ea typeface="+mn-ea"/>
                <a:cs typeface="+mn-cs"/>
              </a:rPr>
              <a:t>                                 </a:t>
            </a:r>
            <a:r>
              <a:rPr kumimoji="1" lang="ja-JP" altLang="ja-JP" u="sng" kern="1200" smtClean="0">
                <a:solidFill>
                  <a:schemeClr val="tx1"/>
                </a:solidFill>
                <a:latin typeface="+mj-lt"/>
                <a:ea typeface="+mn-ea"/>
                <a:cs typeface="+mn-cs"/>
              </a:rPr>
              <a:t>＿＿＿＿＿＿＿＿＿＿＿＿＿＿</a:t>
            </a:r>
            <a:r>
              <a:rPr kumimoji="1" lang="en-US" altLang="ja-JP" u="sng" kern="1200" smtClean="0">
                <a:solidFill>
                  <a:schemeClr val="tx1"/>
                </a:solidFill>
                <a:latin typeface="+mj-lt"/>
                <a:ea typeface="+mn-ea"/>
                <a:cs typeface="+mn-cs"/>
              </a:rPr>
              <a:t>                                 </a:t>
            </a:r>
            <a:r>
              <a:rPr kumimoji="1" lang="ja-JP" altLang="ja-JP" u="sng" kern="1200" smtClean="0">
                <a:solidFill>
                  <a:schemeClr val="tx1"/>
                </a:solidFill>
                <a:latin typeface="+mj-lt"/>
                <a:ea typeface="+mn-ea"/>
                <a:cs typeface="+mn-cs"/>
              </a:rPr>
              <a:t>＿＿＿＿＿＿＿＿＿＿</a:t>
            </a:r>
            <a:endParaRPr kumimoji="1" lang="ja-JP" altLang="ja-JP" kern="1200" smtClean="0">
              <a:solidFill>
                <a:schemeClr val="tx1"/>
              </a:solidFill>
              <a:latin typeface="+mj-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624254" y="4319264"/>
            <a:ext cx="8625253" cy="2074333"/>
          </a:xfrm>
        </p:spPr>
        <p:txBody>
          <a:bodyPr>
            <a:normAutofit fontScale="85000" lnSpcReduction="20000"/>
          </a:bodyPr>
          <a:lstStyle/>
          <a:p>
            <a:r>
              <a:rPr kumimoji="1" lang="en-US" altLang="ja-JP" sz="1200" kern="1200" smtClean="0">
                <a:solidFill>
                  <a:schemeClr val="tx1"/>
                </a:solidFill>
                <a:latin typeface="+mn-lt"/>
                <a:ea typeface="+mn-ea"/>
                <a:cs typeface="+mn-cs"/>
              </a:rPr>
              <a:t>The survival probability in autologous transplants is 82.0% one year after transplantation, 58.9% five years after transplantation, and slightly lower than 50% ten years after transplantation.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The survival probability in bone marrow transplants from related donors is 57.4% five years after transplantation and 53.6% ten years after transplantation. The survival probability in bone marrow transplants from unrelated donors is 49.5% five years after transplantation and 45.0% ten years after transplantation. In all types of allogeneic transplants analyzed, the survival probabilities from the time of 5 years after transplantation onwards decline only modestly. </a:t>
            </a:r>
            <a:endParaRPr kumimoji="1" lang="ja-JP" altLang="ja-JP" sz="1200" kern="1200" smtClean="0">
              <a:solidFill>
                <a:schemeClr val="tx1"/>
              </a:solidFill>
              <a:latin typeface="+mn-lt"/>
              <a:ea typeface="+mn-ea"/>
              <a:cs typeface="+mn-cs"/>
            </a:endParaRPr>
          </a:p>
          <a:p>
            <a:endParaRPr lang="en-US" altLang="ja-JP" sz="1000" smtClean="0">
              <a:solidFill>
                <a:srgbClr val="0B5395"/>
              </a:solidFill>
              <a:latin typeface="+mj-ea"/>
              <a:ea typeface="+mj-ea"/>
              <a:cs typeface="メイリオ" pitchFamily="50" charset="-128"/>
            </a:endParaRPr>
          </a:p>
          <a:p>
            <a:pPr rtl="0" eaLnBrk="1" fontAlgn="b" latinLnBrk="0" hangingPunct="1"/>
            <a:r>
              <a:rPr kumimoji="1" lang="ja-JP" altLang="en-US" sz="1000" b="0" i="0" u="none" strike="noStrike" kern="1200" smtClean="0">
                <a:solidFill>
                  <a:schemeClr val="tx1"/>
                </a:solidFill>
                <a:latin typeface="Arial" pitchFamily="34" charset="0"/>
                <a:ea typeface="メイリオ" pitchFamily="50" charset="-128"/>
                <a:cs typeface="Arial" pitchFamily="34" charset="0"/>
              </a:rPr>
              <a:t>≪</a:t>
            </a:r>
            <a:r>
              <a:rPr kumimoji="1" lang="en-US" altLang="ja-JP" sz="1000"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sz="1000" b="0" i="0" u="none" strike="noStrike" kern="1200" smtClean="0">
                <a:solidFill>
                  <a:schemeClr val="tx1"/>
                </a:solidFill>
                <a:latin typeface="Arial" pitchFamily="34" charset="0"/>
                <a:ea typeface="メイリオ" pitchFamily="50" charset="-128"/>
                <a:cs typeface="Arial" pitchFamily="34" charset="0"/>
              </a:rPr>
              <a:t>≫</a:t>
            </a:r>
            <a:endParaRPr kumimoji="1" lang="en-US" altLang="ja-JP" sz="1000" b="0" i="0" u="none" strike="noStrike" kern="1200" smtClean="0">
              <a:solidFill>
                <a:schemeClr val="tx1"/>
              </a:solidFill>
              <a:latin typeface="Arial" pitchFamily="34" charset="0"/>
              <a:ea typeface="メイリオ" pitchFamily="50" charset="-128"/>
              <a:cs typeface="Arial" pitchFamily="34" charset="0"/>
            </a:endParaRPr>
          </a:p>
          <a:p>
            <a:r>
              <a:rPr kumimoji="1" lang="en-US" altLang="ja-JP" sz="1200" kern="1200" smtClean="0">
                <a:solidFill>
                  <a:schemeClr val="tx1"/>
                </a:solidFill>
                <a:latin typeface="+mn-lt"/>
                <a:ea typeface="+mn-ea"/>
                <a:cs typeface="+mn-cs"/>
              </a:rPr>
              <a:t>                             Years after the first transplantation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                    N       1year</a:t>
            </a:r>
            <a:r>
              <a:rPr kumimoji="1" lang="en-US" altLang="ja-JP" sz="1200" b="1" kern="1200" smtClean="0">
                <a:solidFill>
                  <a:schemeClr val="tx1"/>
                </a:solidFill>
                <a:latin typeface="+mn-lt"/>
                <a:ea typeface="+mn-ea"/>
                <a:cs typeface="+mn-cs"/>
              </a:rPr>
              <a:t>        </a:t>
            </a:r>
            <a:r>
              <a:rPr kumimoji="1" lang="en-US" altLang="ja-JP" sz="1200" kern="1200" smtClean="0">
                <a:solidFill>
                  <a:schemeClr val="tx1"/>
                </a:solidFill>
                <a:latin typeface="+mn-lt"/>
                <a:ea typeface="+mn-ea"/>
                <a:cs typeface="+mn-cs"/>
              </a:rPr>
              <a:t>5years</a:t>
            </a:r>
            <a:r>
              <a:rPr kumimoji="1" lang="en-US" altLang="ja-JP" sz="1200" b="1" kern="1200" smtClean="0">
                <a:solidFill>
                  <a:schemeClr val="tx1"/>
                </a:solidFill>
                <a:latin typeface="+mn-lt"/>
                <a:ea typeface="+mn-ea"/>
                <a:cs typeface="+mn-cs"/>
              </a:rPr>
              <a:t>      </a:t>
            </a:r>
            <a:r>
              <a:rPr kumimoji="1" lang="en-US" altLang="ja-JP" sz="1200" kern="1200" smtClean="0">
                <a:solidFill>
                  <a:schemeClr val="tx1"/>
                </a:solidFill>
                <a:latin typeface="+mn-lt"/>
                <a:ea typeface="+mn-ea"/>
                <a:cs typeface="+mn-cs"/>
              </a:rPr>
              <a:t>10years</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p>
          <a:p>
            <a:r>
              <a:rPr kumimoji="1" lang="en-US" altLang="ja-JP" sz="1200" b="1" kern="1200" smtClean="0">
                <a:solidFill>
                  <a:schemeClr val="tx1"/>
                </a:solidFill>
                <a:latin typeface="+mn-lt"/>
                <a:ea typeface="+mn-ea"/>
                <a:cs typeface="+mn-cs"/>
              </a:rPr>
              <a:t>Auto      </a:t>
            </a:r>
            <a:r>
              <a:rPr kumimoji="1" lang="en-US" altLang="ja-JP" sz="1200" kern="1200" smtClean="0">
                <a:solidFill>
                  <a:schemeClr val="tx1"/>
                </a:solidFill>
                <a:latin typeface="+mn-lt"/>
                <a:ea typeface="+mn-ea"/>
                <a:cs typeface="+mn-cs"/>
              </a:rPr>
              <a:t>25,469        </a:t>
            </a:r>
            <a:r>
              <a:rPr kumimoji="1" lang="en-US" altLang="ja-JP" sz="1200" b="1" kern="1200" smtClean="0">
                <a:solidFill>
                  <a:schemeClr val="tx1"/>
                </a:solidFill>
                <a:latin typeface="+mn-lt"/>
                <a:ea typeface="+mn-ea"/>
                <a:cs typeface="+mn-cs"/>
              </a:rPr>
              <a:t>82.0%        58.9%        49.2%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Rel-BM</a:t>
            </a:r>
            <a:r>
              <a:rPr kumimoji="1" lang="en-US" altLang="ja-JP" sz="1200" b="1" kern="1200" baseline="0" smtClean="0">
                <a:solidFill>
                  <a:schemeClr val="tx1"/>
                </a:solidFill>
                <a:latin typeface="+mn-lt"/>
                <a:ea typeface="+mn-ea"/>
                <a:cs typeface="+mn-cs"/>
              </a:rPr>
              <a:t>  </a:t>
            </a:r>
            <a:r>
              <a:rPr kumimoji="1" lang="en-US" altLang="ja-JP" sz="1200" kern="1200" smtClean="0">
                <a:solidFill>
                  <a:schemeClr val="tx1"/>
                </a:solidFill>
                <a:latin typeface="+mn-lt"/>
                <a:ea typeface="+mn-ea"/>
                <a:cs typeface="+mn-cs"/>
              </a:rPr>
              <a:t>10,509        </a:t>
            </a:r>
            <a:r>
              <a:rPr kumimoji="1" lang="en-US" altLang="ja-JP" sz="1200" b="1" kern="1200" smtClean="0">
                <a:solidFill>
                  <a:schemeClr val="tx1"/>
                </a:solidFill>
                <a:latin typeface="+mn-lt"/>
                <a:ea typeface="+mn-ea"/>
                <a:cs typeface="+mn-cs"/>
              </a:rPr>
              <a:t>73.0%        57.4%        53.6%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Rel-PB    </a:t>
            </a:r>
            <a:r>
              <a:rPr kumimoji="1" lang="en-US" altLang="ja-JP" sz="1200" kern="1200" smtClean="0">
                <a:solidFill>
                  <a:schemeClr val="tx1"/>
                </a:solidFill>
                <a:latin typeface="+mn-lt"/>
                <a:ea typeface="+mn-ea"/>
                <a:cs typeface="+mn-cs"/>
              </a:rPr>
              <a:t>7,762        </a:t>
            </a:r>
            <a:r>
              <a:rPr kumimoji="1" lang="en-US" altLang="ja-JP" sz="1200" b="1" kern="1200" smtClean="0">
                <a:solidFill>
                  <a:schemeClr val="tx1"/>
                </a:solidFill>
                <a:latin typeface="+mn-lt"/>
                <a:ea typeface="+mn-ea"/>
                <a:cs typeface="+mn-cs"/>
              </a:rPr>
              <a:t>57.9%        38.7%        34.0%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UR-BM  </a:t>
            </a:r>
            <a:r>
              <a:rPr kumimoji="1" lang="en-US" altLang="ja-JP" sz="1200" kern="1200" smtClean="0">
                <a:solidFill>
                  <a:schemeClr val="tx1"/>
                </a:solidFill>
                <a:latin typeface="+mn-lt"/>
                <a:ea typeface="+mn-ea"/>
                <a:cs typeface="+mn-cs"/>
              </a:rPr>
              <a:t>15,512        </a:t>
            </a:r>
            <a:r>
              <a:rPr kumimoji="1" lang="en-US" altLang="ja-JP" sz="1200" b="1" kern="1200" smtClean="0">
                <a:solidFill>
                  <a:schemeClr val="tx1"/>
                </a:solidFill>
                <a:latin typeface="+mn-lt"/>
                <a:ea typeface="+mn-ea"/>
                <a:cs typeface="+mn-cs"/>
              </a:rPr>
              <a:t>64.9%        49.5%        45.0% </a:t>
            </a:r>
            <a:endParaRPr kumimoji="1" lang="ja-JP" altLang="ja-JP" sz="1200" kern="1200" smtClean="0">
              <a:solidFill>
                <a:schemeClr val="tx1"/>
              </a:solidFill>
              <a:latin typeface="+mn-lt"/>
              <a:ea typeface="+mn-ea"/>
              <a:cs typeface="+mn-cs"/>
            </a:endParaRPr>
          </a:p>
          <a:p>
            <a:r>
              <a:rPr kumimoji="1" lang="en-US" altLang="ja-JP" sz="1200" b="1" kern="1200" smtClean="0">
                <a:solidFill>
                  <a:schemeClr val="tx1"/>
                </a:solidFill>
                <a:latin typeface="+mn-lt"/>
                <a:ea typeface="+mn-ea"/>
                <a:cs typeface="+mn-cs"/>
              </a:rPr>
              <a:t>UR-CB    </a:t>
            </a:r>
            <a:r>
              <a:rPr kumimoji="1" lang="en-US" altLang="ja-JP" sz="1200" kern="1200" smtClean="0">
                <a:solidFill>
                  <a:schemeClr val="tx1"/>
                </a:solidFill>
                <a:latin typeface="+mn-lt"/>
                <a:ea typeface="+mn-ea"/>
                <a:cs typeface="+mn-cs"/>
              </a:rPr>
              <a:t>8,551        </a:t>
            </a:r>
            <a:r>
              <a:rPr kumimoji="1" lang="en-US" altLang="ja-JP" sz="1200" b="1" kern="1200" smtClean="0">
                <a:solidFill>
                  <a:schemeClr val="tx1"/>
                </a:solidFill>
                <a:latin typeface="+mn-lt"/>
                <a:ea typeface="+mn-ea"/>
                <a:cs typeface="+mn-cs"/>
              </a:rPr>
              <a:t>53.8%        40.1%        36.9%</a:t>
            </a:r>
            <a:endParaRPr kumimoji="1" lang="ja-JP" altLang="ja-JP" sz="1200" kern="1200" smtClean="0">
              <a:solidFill>
                <a:schemeClr val="tx1"/>
              </a:solidFill>
              <a:latin typeface="+mn-lt"/>
              <a:ea typeface="+mn-ea"/>
              <a:cs typeface="+mn-cs"/>
            </a:endParaRPr>
          </a:p>
          <a:p>
            <a:r>
              <a:rPr kumimoji="1" lang="ja-JP" altLang="ja-JP" sz="1200" kern="1200" smtClean="0">
                <a:solidFill>
                  <a:schemeClr val="tx1"/>
                </a:solidFill>
                <a:latin typeface="+mn-lt"/>
                <a:ea typeface="+mn-ea"/>
                <a:cs typeface="+mn-cs"/>
              </a:rPr>
              <a:t>――――――――――――――――――――――――――――――</a:t>
            </a:r>
            <a:endParaRPr lang="en-US" altLang="ja-JP" sz="1000" b="1" u="sng" smtClean="0">
              <a:latin typeface="Arial" pitchFamily="34" charset="0"/>
              <a:ea typeface="メイリオ" pitchFamily="50" charset="-128"/>
              <a:cs typeface="Arial" pitchFamily="34" charset="0"/>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606669" y="4317022"/>
            <a:ext cx="8634045" cy="2259624"/>
          </a:xfrm>
        </p:spPr>
        <p:txBody>
          <a:bodyPr>
            <a:normAutofit fontScale="32500" lnSpcReduction="20000"/>
          </a:bodyPr>
          <a:lstStyle/>
          <a:p>
            <a:r>
              <a:rPr kumimoji="1" lang="en-US" altLang="ja-JP" sz="3100" kern="1200" smtClean="0">
                <a:solidFill>
                  <a:schemeClr val="tx1"/>
                </a:solidFill>
                <a:latin typeface="+mn-lt"/>
                <a:ea typeface="+mn-ea"/>
                <a:cs typeface="+mn-cs"/>
              </a:rPr>
              <a:t>In all types of acute leukemia, the survival probabilities are around 45% five years after transplantation and about 40% ten years after transplantation. </a:t>
            </a:r>
          </a:p>
          <a:p>
            <a:r>
              <a:rPr kumimoji="1" lang="en-US" altLang="ja-JP" sz="3100" kern="1200" smtClean="0">
                <a:solidFill>
                  <a:schemeClr val="tx1"/>
                </a:solidFill>
                <a:latin typeface="+mn-lt"/>
                <a:ea typeface="+mn-ea"/>
                <a:cs typeface="+mn-cs"/>
              </a:rPr>
              <a:t>In chronic myelogenous leukemia, the spread of therapeutic drugs has reduced the number of transplants, and the survival probabilities both 5 and 10 years after transplantation are above 50%. </a:t>
            </a:r>
            <a:endParaRPr kumimoji="1" lang="ja-JP" altLang="ja-JP" sz="3100" kern="1200" smtClean="0">
              <a:solidFill>
                <a:schemeClr val="tx1"/>
              </a:solidFill>
              <a:latin typeface="+mn-lt"/>
              <a:ea typeface="+mn-ea"/>
              <a:cs typeface="+mn-cs"/>
            </a:endParaRPr>
          </a:p>
          <a:p>
            <a:r>
              <a:rPr kumimoji="1" lang="en-US" altLang="ja-JP" sz="3100" kern="1200" smtClean="0">
                <a:solidFill>
                  <a:schemeClr val="tx1"/>
                </a:solidFill>
                <a:latin typeface="+mn-lt"/>
                <a:ea typeface="+mn-ea"/>
                <a:cs typeface="+mn-cs"/>
              </a:rPr>
              <a:t>In adult T-cell leukemia, the survival probability is 44.0% one year after transplantation and 26.4% ten years after transplantation, both of which are lower than the survival probabilities of the other types of leukemia.</a:t>
            </a:r>
            <a:endParaRPr kumimoji="1" lang="ja-JP" altLang="ja-JP" sz="3100" kern="1200" smtClean="0">
              <a:solidFill>
                <a:schemeClr val="tx1"/>
              </a:solidFill>
              <a:latin typeface="+mn-lt"/>
              <a:ea typeface="+mn-ea"/>
              <a:cs typeface="+mn-cs"/>
            </a:endParaRPr>
          </a:p>
          <a:p>
            <a:r>
              <a:rPr kumimoji="1" lang="en-US" altLang="ja-JP" sz="3100" kern="1200" smtClean="0">
                <a:solidFill>
                  <a:schemeClr val="tx1"/>
                </a:solidFill>
                <a:latin typeface="+mn-lt"/>
                <a:ea typeface="+mn-ea"/>
                <a:cs typeface="+mn-cs"/>
              </a:rPr>
              <a:t> </a:t>
            </a:r>
            <a:endParaRPr kumimoji="1" lang="ja-JP" altLang="ja-JP" sz="3100" kern="1200" smtClean="0">
              <a:solidFill>
                <a:schemeClr val="tx1"/>
              </a:solidFill>
              <a:latin typeface="+mn-lt"/>
              <a:ea typeface="+mn-ea"/>
              <a:cs typeface="+mn-cs"/>
            </a:endParaRPr>
          </a:p>
          <a:p>
            <a:r>
              <a:rPr kumimoji="1" lang="ja-JP" altLang="ja-JP" sz="3100" kern="1200" smtClean="0">
                <a:solidFill>
                  <a:schemeClr val="tx1"/>
                </a:solidFill>
                <a:latin typeface="+mn-lt"/>
                <a:ea typeface="+mn-ea"/>
                <a:cs typeface="+mn-cs"/>
              </a:rPr>
              <a:t>※</a:t>
            </a:r>
            <a:r>
              <a:rPr kumimoji="1" lang="en-US" altLang="ja-JP" sz="3100" kern="1200" smtClean="0">
                <a:solidFill>
                  <a:schemeClr val="tx1"/>
                </a:solidFill>
                <a:latin typeface="+mn-lt"/>
                <a:ea typeface="+mn-ea"/>
                <a:cs typeface="+mn-cs"/>
              </a:rPr>
              <a:t>Cases of peripheral blood stem cell transplantation from unrelated donors are not included in this analysis.</a:t>
            </a:r>
            <a:endParaRPr kumimoji="1" lang="ja-JP" altLang="ja-JP" sz="3100" kern="1200" smtClean="0">
              <a:solidFill>
                <a:schemeClr val="tx1"/>
              </a:solidFill>
              <a:latin typeface="+mn-lt"/>
              <a:ea typeface="+mn-ea"/>
              <a:cs typeface="+mn-cs"/>
            </a:endParaRPr>
          </a:p>
          <a:p>
            <a:endParaRPr lang="en-US" altLang="ja-JP" sz="3100" smtClean="0">
              <a:solidFill>
                <a:srgbClr val="0B5395"/>
              </a:solidFill>
              <a:latin typeface="+mj-ea"/>
              <a:ea typeface="+mj-ea"/>
              <a:cs typeface="メイリオ" pitchFamily="50" charset="-128"/>
            </a:endParaRPr>
          </a:p>
          <a:p>
            <a:pPr rtl="0" eaLnBrk="1" fontAlgn="b" latinLnBrk="0" hangingPunct="1"/>
            <a:r>
              <a:rPr kumimoji="1" lang="ja-JP" altLang="en-US" sz="3100" b="0" i="0" u="none" strike="noStrike" kern="1200" smtClean="0">
                <a:solidFill>
                  <a:schemeClr val="tx1"/>
                </a:solidFill>
                <a:latin typeface="Arial" pitchFamily="34" charset="0"/>
                <a:ea typeface="メイリオ" pitchFamily="50" charset="-128"/>
                <a:cs typeface="Arial" pitchFamily="34" charset="0"/>
              </a:rPr>
              <a:t>≪</a:t>
            </a:r>
            <a:r>
              <a:rPr kumimoji="1" lang="en-US" altLang="ja-JP" sz="3100"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sz="3100" b="0" i="0" u="none" strike="noStrike" kern="1200" smtClean="0">
                <a:solidFill>
                  <a:schemeClr val="tx1"/>
                </a:solidFill>
                <a:latin typeface="Arial" pitchFamily="34" charset="0"/>
                <a:ea typeface="メイリオ" pitchFamily="50" charset="-128"/>
                <a:cs typeface="Arial" pitchFamily="34" charset="0"/>
              </a:rPr>
              <a:t>≫</a:t>
            </a:r>
            <a:endParaRPr kumimoji="1" lang="en-US" altLang="ja-JP" sz="3100" b="0" i="0" u="none" strike="noStrike" kern="1200" smtClean="0">
              <a:solidFill>
                <a:schemeClr val="tx1"/>
              </a:solidFill>
              <a:latin typeface="Arial" pitchFamily="34" charset="0"/>
              <a:ea typeface="メイリオ" pitchFamily="50" charset="-128"/>
              <a:cs typeface="Arial" pitchFamily="34" charset="0"/>
            </a:endParaRPr>
          </a:p>
          <a:p>
            <a:r>
              <a:rPr kumimoji="1" lang="en-US" altLang="ja-JP" sz="3100" kern="1200" smtClean="0">
                <a:solidFill>
                  <a:schemeClr val="tx1"/>
                </a:solidFill>
                <a:latin typeface="+mn-lt"/>
                <a:ea typeface="+mn-ea"/>
                <a:cs typeface="+mn-cs"/>
              </a:rPr>
              <a:t>                             Years after the first transplantation </a:t>
            </a:r>
            <a:endParaRPr kumimoji="1" lang="ja-JP" altLang="ja-JP" sz="3100" kern="1200" smtClean="0">
              <a:solidFill>
                <a:schemeClr val="tx1"/>
              </a:solidFill>
              <a:latin typeface="+mn-lt"/>
              <a:ea typeface="+mn-ea"/>
              <a:cs typeface="+mn-cs"/>
            </a:endParaRPr>
          </a:p>
          <a:p>
            <a:r>
              <a:rPr kumimoji="1" lang="en-US" altLang="ja-JP" sz="3100" kern="1200" smtClean="0">
                <a:solidFill>
                  <a:schemeClr val="tx1"/>
                </a:solidFill>
                <a:latin typeface="+mn-lt"/>
                <a:ea typeface="+mn-ea"/>
                <a:cs typeface="+mn-cs"/>
              </a:rPr>
              <a:t>                    N       1year</a:t>
            </a:r>
            <a:r>
              <a:rPr kumimoji="1" lang="en-US" altLang="ja-JP" sz="3100" b="1" kern="1200" smtClean="0">
                <a:solidFill>
                  <a:schemeClr val="tx1"/>
                </a:solidFill>
                <a:latin typeface="+mn-lt"/>
                <a:ea typeface="+mn-ea"/>
                <a:cs typeface="+mn-cs"/>
              </a:rPr>
              <a:t>        </a:t>
            </a:r>
            <a:r>
              <a:rPr kumimoji="1" lang="en-US" altLang="ja-JP" sz="3100" kern="1200" smtClean="0">
                <a:solidFill>
                  <a:schemeClr val="tx1"/>
                </a:solidFill>
                <a:latin typeface="+mn-lt"/>
                <a:ea typeface="+mn-ea"/>
                <a:cs typeface="+mn-cs"/>
              </a:rPr>
              <a:t>5years</a:t>
            </a:r>
            <a:r>
              <a:rPr kumimoji="1" lang="en-US" altLang="ja-JP" sz="3100" b="1" kern="1200" smtClean="0">
                <a:solidFill>
                  <a:schemeClr val="tx1"/>
                </a:solidFill>
                <a:latin typeface="+mn-lt"/>
                <a:ea typeface="+mn-ea"/>
                <a:cs typeface="+mn-cs"/>
              </a:rPr>
              <a:t>      </a:t>
            </a:r>
            <a:r>
              <a:rPr kumimoji="1" lang="en-US" altLang="ja-JP" sz="3100" kern="1200" smtClean="0">
                <a:solidFill>
                  <a:schemeClr val="tx1"/>
                </a:solidFill>
                <a:latin typeface="+mn-lt"/>
                <a:ea typeface="+mn-ea"/>
                <a:cs typeface="+mn-cs"/>
              </a:rPr>
              <a:t>10years</a:t>
            </a:r>
            <a:endParaRPr kumimoji="1" lang="ja-JP" altLang="ja-JP" sz="3100" kern="1200" smtClean="0">
              <a:solidFill>
                <a:schemeClr val="tx1"/>
              </a:solidFill>
              <a:latin typeface="+mn-lt"/>
              <a:ea typeface="+mn-ea"/>
              <a:cs typeface="+mn-cs"/>
            </a:endParaRPr>
          </a:p>
          <a:p>
            <a:r>
              <a:rPr kumimoji="1" lang="ja-JP" altLang="ja-JP" sz="2500" kern="1200" smtClean="0">
                <a:solidFill>
                  <a:schemeClr val="tx1"/>
                </a:solidFill>
                <a:latin typeface="+mn-lt"/>
                <a:ea typeface="+mn-ea"/>
                <a:cs typeface="+mn-cs"/>
              </a:rPr>
              <a:t>――――――――――――――――――――――――――――――</a:t>
            </a:r>
            <a:endParaRPr kumimoji="1" lang="en-US" altLang="ja-JP" sz="2500" b="0" i="0" u="none" strike="noStrike" kern="1200" smtClean="0">
              <a:solidFill>
                <a:schemeClr val="tx1"/>
              </a:solidFill>
              <a:latin typeface="Arial" pitchFamily="34" charset="0"/>
              <a:cs typeface="Arial" pitchFamily="34" charset="0"/>
            </a:endParaRPr>
          </a:p>
          <a:p>
            <a:r>
              <a:rPr kumimoji="1" lang="en-US" altLang="ja-JP" sz="2500" b="1" i="0" u="none" strike="noStrike" kern="1200" smtClean="0">
                <a:solidFill>
                  <a:schemeClr val="tx1"/>
                </a:solidFill>
                <a:latin typeface="Arial" pitchFamily="34" charset="0"/>
                <a:ea typeface="+mj-ea"/>
                <a:cs typeface="Arial" pitchFamily="34" charset="0"/>
              </a:rPr>
              <a:t>AML   </a:t>
            </a:r>
            <a:r>
              <a:rPr kumimoji="1" lang="en-US" altLang="ja-JP" sz="2500" b="0" i="0" u="none" strike="noStrike" kern="1200" baseline="0" smtClean="0">
                <a:solidFill>
                  <a:schemeClr val="tx1"/>
                </a:solidFill>
                <a:latin typeface="Arial" pitchFamily="34" charset="0"/>
                <a:ea typeface="+mj-ea"/>
                <a:cs typeface="Arial" pitchFamily="34" charset="0"/>
              </a:rPr>
              <a:t>   </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0" i="0" u="none" strike="noStrike" kern="1200" smtClean="0">
                <a:solidFill>
                  <a:schemeClr val="tx1"/>
                </a:solidFill>
                <a:latin typeface="Arial" pitchFamily="34" charset="0"/>
                <a:ea typeface="+mj-ea"/>
                <a:cs typeface="Arial" pitchFamily="34" charset="0"/>
              </a:rPr>
              <a:t>16,570</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62.2%</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44.4%</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40.2%</a:t>
            </a:r>
            <a:r>
              <a:rPr lang="ja-JP" altLang="en-US" sz="2500" smtClean="0">
                <a:latin typeface="Arial" pitchFamily="34" charset="0"/>
                <a:ea typeface="+mj-ea"/>
                <a:cs typeface="Arial" pitchFamily="34" charset="0"/>
              </a:rPr>
              <a:t> </a:t>
            </a:r>
            <a:endParaRPr lang="en-US" altLang="ja-JP" sz="2500" smtClean="0">
              <a:latin typeface="Arial" pitchFamily="34" charset="0"/>
              <a:ea typeface="+mj-ea"/>
              <a:cs typeface="Arial" pitchFamily="34" charset="0"/>
            </a:endParaRPr>
          </a:p>
          <a:p>
            <a:r>
              <a:rPr kumimoji="1" lang="en-US" altLang="ja-JP" sz="2500" b="1" i="0" u="none" strike="noStrike" kern="1200" smtClean="0">
                <a:solidFill>
                  <a:schemeClr val="tx1"/>
                </a:solidFill>
                <a:latin typeface="Arial" pitchFamily="34" charset="0"/>
                <a:ea typeface="+mj-ea"/>
                <a:cs typeface="Arial" pitchFamily="34" charset="0"/>
              </a:rPr>
              <a:t>ALL        </a:t>
            </a:r>
            <a:r>
              <a:rPr kumimoji="1" lang="ja-JP" altLang="en-US" sz="2500" b="1" i="0" u="none" strike="noStrike" kern="1200" baseline="0" smtClean="0">
                <a:solidFill>
                  <a:schemeClr val="tx1"/>
                </a:solidFill>
                <a:latin typeface="Arial" pitchFamily="34" charset="0"/>
                <a:ea typeface="+mj-ea"/>
                <a:cs typeface="Arial" pitchFamily="34" charset="0"/>
              </a:rPr>
              <a:t> </a:t>
            </a:r>
            <a:r>
              <a:rPr kumimoji="1" lang="en-US" altLang="ja-JP" sz="2500" b="0" i="0" u="none" strike="noStrike" kern="1200" smtClean="0">
                <a:solidFill>
                  <a:schemeClr val="tx1"/>
                </a:solidFill>
                <a:latin typeface="Arial" pitchFamily="34" charset="0"/>
                <a:ea typeface="+mj-ea"/>
                <a:cs typeface="Arial" pitchFamily="34" charset="0"/>
              </a:rPr>
              <a:t>9,584</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68.0%</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48.0%</a:t>
            </a:r>
            <a:r>
              <a:rPr kumimoji="1" lang="en-US" altLang="ja-JP" sz="2500" b="1" i="0" u="none" strike="noStrike" kern="1200" baseline="0" smtClean="0">
                <a:solidFill>
                  <a:schemeClr val="tx1"/>
                </a:solidFill>
                <a:latin typeface="Arial" pitchFamily="34" charset="0"/>
                <a:ea typeface="+mj-ea"/>
                <a:cs typeface="Arial" pitchFamily="34" charset="0"/>
              </a:rPr>
              <a:t>       44.0</a:t>
            </a:r>
            <a:r>
              <a:rPr kumimoji="1" lang="en-US" altLang="ja-JP" sz="2500" b="1" i="0" u="none" strike="noStrike" kern="1200" smtClean="0">
                <a:solidFill>
                  <a:schemeClr val="tx1"/>
                </a:solidFill>
                <a:latin typeface="Arial" pitchFamily="34" charset="0"/>
                <a:ea typeface="+mj-ea"/>
                <a:cs typeface="Arial" pitchFamily="34" charset="0"/>
              </a:rPr>
              <a:t>%</a:t>
            </a:r>
            <a:r>
              <a:rPr lang="ja-JP" altLang="en-US" sz="2500" smtClean="0">
                <a:latin typeface="Arial" pitchFamily="34" charset="0"/>
                <a:ea typeface="+mj-ea"/>
                <a:cs typeface="Arial" pitchFamily="34" charset="0"/>
              </a:rPr>
              <a:t> </a:t>
            </a:r>
            <a:endParaRPr lang="en-US" altLang="ja-JP" sz="2500" smtClean="0">
              <a:latin typeface="Arial" pitchFamily="34" charset="0"/>
              <a:ea typeface="+mj-ea"/>
              <a:cs typeface="Arial" pitchFamily="34" charset="0"/>
            </a:endParaRPr>
          </a:p>
          <a:p>
            <a:r>
              <a:rPr kumimoji="1" lang="en-US" altLang="ja-JP" sz="2500" b="1" i="0" u="none" strike="noStrike" kern="1200" smtClean="0">
                <a:solidFill>
                  <a:schemeClr val="tx1"/>
                </a:solidFill>
                <a:latin typeface="Arial" pitchFamily="34" charset="0"/>
                <a:ea typeface="+mj-ea"/>
                <a:cs typeface="Arial" pitchFamily="34" charset="0"/>
              </a:rPr>
              <a:t>ATL      </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 </a:t>
            </a:r>
            <a:r>
              <a:rPr kumimoji="1" lang="ja-JP" altLang="en-US" sz="2500" b="1" i="0" u="none" strike="noStrike" kern="1200" baseline="0" smtClean="0">
                <a:solidFill>
                  <a:schemeClr val="tx1"/>
                </a:solidFill>
                <a:latin typeface="Arial" pitchFamily="34" charset="0"/>
                <a:ea typeface="+mj-ea"/>
                <a:cs typeface="Arial" pitchFamily="34" charset="0"/>
              </a:rPr>
              <a:t> </a:t>
            </a:r>
            <a:r>
              <a:rPr kumimoji="1" lang="en-US" altLang="ja-JP" sz="2500" b="0" i="0" u="none" strike="noStrike" kern="1200" smtClean="0">
                <a:solidFill>
                  <a:schemeClr val="tx1"/>
                </a:solidFill>
                <a:latin typeface="Arial" pitchFamily="34" charset="0"/>
                <a:ea typeface="+mj-ea"/>
                <a:cs typeface="Arial" pitchFamily="34" charset="0"/>
              </a:rPr>
              <a:t>1,697</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44.0%</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29.9%</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26.4%</a:t>
            </a:r>
            <a:r>
              <a:rPr lang="ja-JP" altLang="en-US" sz="2500" smtClean="0">
                <a:latin typeface="Arial" pitchFamily="34" charset="0"/>
                <a:ea typeface="+mj-ea"/>
                <a:cs typeface="Arial" pitchFamily="34" charset="0"/>
              </a:rPr>
              <a:t> </a:t>
            </a:r>
            <a:endParaRPr lang="en-US" altLang="ja-JP" sz="2500" smtClean="0">
              <a:latin typeface="Arial" pitchFamily="34" charset="0"/>
              <a:ea typeface="+mj-ea"/>
              <a:cs typeface="Arial" pitchFamily="34" charset="0"/>
            </a:endParaRPr>
          </a:p>
          <a:p>
            <a:r>
              <a:rPr kumimoji="1" lang="en-US" altLang="ja-JP" sz="2500" b="1" i="0" u="none" strike="noStrike" kern="1200" smtClean="0">
                <a:solidFill>
                  <a:schemeClr val="tx1"/>
                </a:solidFill>
                <a:latin typeface="Arial" pitchFamily="34" charset="0"/>
                <a:ea typeface="+mj-ea"/>
                <a:cs typeface="Arial" pitchFamily="34" charset="0"/>
              </a:rPr>
              <a:t>CML</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0" i="0" u="none" strike="noStrike" kern="1200" smtClean="0">
                <a:solidFill>
                  <a:schemeClr val="tx1"/>
                </a:solidFill>
                <a:latin typeface="Arial" pitchFamily="34" charset="0"/>
                <a:ea typeface="+mj-ea"/>
                <a:cs typeface="Arial" pitchFamily="34" charset="0"/>
              </a:rPr>
              <a:t>3,284</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69.9%</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57.7%</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54.0%</a:t>
            </a:r>
            <a:r>
              <a:rPr lang="ja-JP" altLang="en-US" sz="2500" smtClean="0">
                <a:latin typeface="Arial" pitchFamily="34" charset="0"/>
                <a:ea typeface="+mj-ea"/>
                <a:cs typeface="Arial" pitchFamily="34" charset="0"/>
              </a:rPr>
              <a:t> </a:t>
            </a:r>
            <a:endParaRPr lang="en-US" altLang="ja-JP" sz="2500" smtClean="0">
              <a:latin typeface="Arial" pitchFamily="34" charset="0"/>
              <a:ea typeface="+mj-ea"/>
              <a:cs typeface="Arial" pitchFamily="34" charset="0"/>
            </a:endParaRPr>
          </a:p>
          <a:p>
            <a:r>
              <a:rPr kumimoji="1" lang="en-US" altLang="ja-JP" sz="2500" b="1" i="0" u="none" strike="noStrike" kern="1200" smtClean="0">
                <a:solidFill>
                  <a:schemeClr val="tx1"/>
                </a:solidFill>
                <a:latin typeface="Arial" pitchFamily="34" charset="0"/>
                <a:ea typeface="+mj-ea"/>
                <a:cs typeface="Arial" pitchFamily="34" charset="0"/>
              </a:rPr>
              <a:t>MDS        </a:t>
            </a:r>
            <a:r>
              <a:rPr kumimoji="1" lang="en-US" altLang="ja-JP" sz="2500" b="0" i="0" u="none" strike="noStrike" kern="1200" smtClean="0">
                <a:solidFill>
                  <a:schemeClr val="tx1"/>
                </a:solidFill>
                <a:latin typeface="Arial" pitchFamily="34" charset="0"/>
                <a:ea typeface="+mj-ea"/>
                <a:cs typeface="Arial" pitchFamily="34" charset="0"/>
              </a:rPr>
              <a:t>4,016</a:t>
            </a:r>
            <a:r>
              <a:rPr kumimoji="1" lang="ja-JP" altLang="en-US" sz="2500" b="0"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64.0%</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48.2%</a:t>
            </a:r>
            <a:r>
              <a:rPr kumimoji="1" lang="en-US" altLang="ja-JP" sz="2500" b="1" i="0" u="none" strike="noStrike" kern="1200" baseline="0" smtClean="0">
                <a:solidFill>
                  <a:schemeClr val="tx1"/>
                </a:solidFill>
                <a:latin typeface="Arial" pitchFamily="34" charset="0"/>
                <a:ea typeface="+mj-ea"/>
                <a:cs typeface="Arial" pitchFamily="34" charset="0"/>
              </a:rPr>
              <a:t>        </a:t>
            </a:r>
            <a:r>
              <a:rPr kumimoji="1" lang="en-US" altLang="ja-JP" sz="2500" b="1" i="0" u="none" strike="noStrike" kern="1200" smtClean="0">
                <a:solidFill>
                  <a:schemeClr val="tx1"/>
                </a:solidFill>
                <a:latin typeface="Arial" pitchFamily="34" charset="0"/>
                <a:ea typeface="+mj-ea"/>
                <a:cs typeface="Arial" pitchFamily="34" charset="0"/>
              </a:rPr>
              <a:t>42.6%</a:t>
            </a:r>
            <a:r>
              <a:rPr lang="ja-JP" altLang="en-US" sz="2500" u="none" smtClean="0">
                <a:latin typeface="Arial" pitchFamily="34" charset="0"/>
                <a:cs typeface="Arial" pitchFamily="34" charset="0"/>
              </a:rPr>
              <a:t> </a:t>
            </a:r>
            <a:endParaRPr lang="en-US" altLang="ja-JP" sz="2500" u="none"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2500" kern="1200" smtClean="0">
                <a:solidFill>
                  <a:schemeClr val="tx1"/>
                </a:solidFill>
                <a:latin typeface="+mn-lt"/>
                <a:ea typeface="+mn-ea"/>
                <a:cs typeface="+mn-cs"/>
              </a:rPr>
              <a:t>――――――――――――――――――――――――――――――</a:t>
            </a:r>
            <a:endParaRPr lang="en-US" altLang="ja-JP" sz="2500" b="1" u="sng" smtClean="0">
              <a:latin typeface="Arial" pitchFamily="34" charset="0"/>
              <a:ea typeface="メイリオ" pitchFamily="50" charset="-128"/>
              <a:cs typeface="Arial" pitchFamily="34" charset="0"/>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89086" y="4325815"/>
            <a:ext cx="8660422" cy="2198077"/>
          </a:xfrm>
        </p:spPr>
        <p:txBody>
          <a:bodyPr>
            <a:normAutofit fontScale="47500" lnSpcReduction="20000"/>
          </a:bodyPr>
          <a:lstStyle/>
          <a:p>
            <a:r>
              <a:rPr kumimoji="1" lang="en-US" altLang="ja-JP" sz="2100" kern="1200" smtClean="0">
                <a:solidFill>
                  <a:schemeClr val="tx1"/>
                </a:solidFill>
                <a:latin typeface="+mj-lt"/>
                <a:ea typeface="Arial Unicode MS" pitchFamily="50" charset="-128"/>
                <a:cs typeface="Arial Unicode MS" pitchFamily="50" charset="-128"/>
              </a:rPr>
              <a:t>In both non-Hodgkin lymphoma and Hodgkin lymphoma, the survival probabilities are around 60% five years after transplantation and around 50% ten years after transplantation. The survival probability one year after transplantation is slightly higher in Hodgkin lymphoma. </a:t>
            </a:r>
            <a:endParaRPr kumimoji="1" lang="ja-JP" altLang="ja-JP" sz="2100" kern="1200" smtClean="0">
              <a:solidFill>
                <a:schemeClr val="tx1"/>
              </a:solidFill>
              <a:latin typeface="+mj-lt"/>
              <a:ea typeface="Arial Unicode MS" pitchFamily="50" charset="-128"/>
              <a:cs typeface="Arial Unicode MS" pitchFamily="50" charset="-128"/>
            </a:endParaRPr>
          </a:p>
          <a:p>
            <a:r>
              <a:rPr kumimoji="1" lang="en-US" altLang="ja-JP" sz="2100" kern="1200" smtClean="0">
                <a:solidFill>
                  <a:schemeClr val="tx1"/>
                </a:solidFill>
                <a:latin typeface="+mj-lt"/>
                <a:ea typeface="Arial Unicode MS" pitchFamily="50" charset="-128"/>
                <a:cs typeface="Arial Unicode MS" pitchFamily="50" charset="-128"/>
              </a:rPr>
              <a:t>In approximately 96% of first transplants in plasma cell neoplasms including multiple myeloma, autologous transplants are performed. For the total autologous and allogeneic transplants, the survival probability one year after transplantation is as high as 90.2%, whereas the survival probability 10 years after transplantation is 34.0%.</a:t>
            </a:r>
            <a:endParaRPr kumimoji="1" lang="ja-JP" altLang="ja-JP" sz="2100" kern="1200" smtClean="0">
              <a:solidFill>
                <a:schemeClr val="tx1"/>
              </a:solidFill>
              <a:latin typeface="+mj-lt"/>
              <a:ea typeface="Arial Unicode MS" pitchFamily="50" charset="-128"/>
              <a:cs typeface="Arial Unicode MS" pitchFamily="50" charset="-128"/>
            </a:endParaRPr>
          </a:p>
          <a:p>
            <a:r>
              <a:rPr kumimoji="1" lang="en-US" altLang="ja-JP" sz="1800" kern="1200" smtClean="0">
                <a:solidFill>
                  <a:schemeClr val="tx1"/>
                </a:solidFill>
                <a:latin typeface="Arial Unicode MS" pitchFamily="50" charset="-128"/>
                <a:ea typeface="Arial Unicode MS" pitchFamily="50" charset="-128"/>
                <a:cs typeface="Arial Unicode MS" pitchFamily="50" charset="-128"/>
              </a:rPr>
              <a:t> </a:t>
            </a:r>
            <a:endParaRPr kumimoji="1" lang="ja-JP" altLang="ja-JP" sz="1800" kern="1200" smtClean="0">
              <a:solidFill>
                <a:schemeClr val="tx1"/>
              </a:solidFill>
              <a:latin typeface="Arial Unicode MS" pitchFamily="50" charset="-128"/>
              <a:ea typeface="Arial Unicode MS" pitchFamily="50" charset="-128"/>
              <a:cs typeface="Arial Unicode MS" pitchFamily="50" charset="-128"/>
            </a:endParaRPr>
          </a:p>
          <a:p>
            <a:r>
              <a:rPr kumimoji="1" lang="ja-JP" altLang="ja-JP" sz="1800" kern="1200" smtClean="0">
                <a:solidFill>
                  <a:schemeClr val="tx1"/>
                </a:solidFill>
                <a:latin typeface="Arial Unicode MS" pitchFamily="50" charset="-128"/>
                <a:ea typeface="Arial Unicode MS" pitchFamily="50" charset="-128"/>
                <a:cs typeface="Arial Unicode MS" pitchFamily="50" charset="-128"/>
              </a:rPr>
              <a:t>※</a:t>
            </a:r>
            <a:r>
              <a:rPr kumimoji="1" lang="en-US" altLang="ja-JP" sz="1800" kern="1200" smtClean="0">
                <a:solidFill>
                  <a:schemeClr val="tx1"/>
                </a:solidFill>
                <a:latin typeface="Arial Unicode MS" pitchFamily="50" charset="-128"/>
                <a:ea typeface="Arial Unicode MS" pitchFamily="50" charset="-128"/>
                <a:cs typeface="Arial Unicode MS" pitchFamily="50" charset="-128"/>
              </a:rPr>
              <a:t>Cases of peripheral blood stem cell transplantation from unrelated donors were not included in this analysis. </a:t>
            </a:r>
            <a:endParaRPr kumimoji="1" lang="ja-JP" altLang="ja-JP" sz="1800" kern="1200" smtClean="0">
              <a:solidFill>
                <a:schemeClr val="tx1"/>
              </a:solidFill>
              <a:latin typeface="Arial Unicode MS" pitchFamily="50" charset="-128"/>
              <a:ea typeface="Arial Unicode MS" pitchFamily="50" charset="-128"/>
              <a:cs typeface="Arial Unicode MS" pitchFamily="50" charset="-128"/>
            </a:endParaRPr>
          </a:p>
          <a:p>
            <a:r>
              <a:rPr kumimoji="1" lang="en-US" altLang="ja-JP" sz="1800" kern="1200" smtClean="0">
                <a:solidFill>
                  <a:schemeClr val="tx1"/>
                </a:solidFill>
                <a:latin typeface="Arial Unicode MS" pitchFamily="50" charset="-128"/>
                <a:ea typeface="Arial Unicode MS" pitchFamily="50" charset="-128"/>
                <a:cs typeface="Arial Unicode MS" pitchFamily="50" charset="-128"/>
              </a:rPr>
              <a:t> </a:t>
            </a:r>
            <a:endParaRPr lang="en-US" altLang="ja-JP" sz="1800" smtClean="0">
              <a:solidFill>
                <a:srgbClr val="0B5395"/>
              </a:solidFill>
              <a:latin typeface="Arial Unicode MS" pitchFamily="50" charset="-128"/>
              <a:ea typeface="Arial Unicode MS" pitchFamily="50" charset="-128"/>
              <a:cs typeface="Arial Unicode MS" pitchFamily="50" charset="-128"/>
            </a:endParaRPr>
          </a:p>
          <a:p>
            <a:pPr rtl="0" eaLnBrk="1" fontAlgn="b" latinLnBrk="0" hangingPunct="1"/>
            <a:r>
              <a:rPr kumimoji="1" lang="ja-JP" altLang="en-US" sz="1800" b="0" i="0" u="none" strike="noStrike" kern="1200" smtClean="0">
                <a:solidFill>
                  <a:schemeClr val="tx1"/>
                </a:solidFill>
                <a:latin typeface="Arial Unicode MS" pitchFamily="50" charset="-128"/>
                <a:ea typeface="Arial Unicode MS" pitchFamily="50" charset="-128"/>
                <a:cs typeface="Arial Unicode MS" pitchFamily="50" charset="-128"/>
              </a:rPr>
              <a:t>≪</a:t>
            </a:r>
            <a:r>
              <a:rPr kumimoji="1" lang="en-US" altLang="ja-JP" sz="1800" b="0" i="0" u="none" strike="noStrike" kern="1200" smtClean="0">
                <a:solidFill>
                  <a:schemeClr val="tx1"/>
                </a:solidFill>
                <a:latin typeface="Arial Unicode MS" pitchFamily="50" charset="-128"/>
                <a:ea typeface="Arial Unicode MS" pitchFamily="50" charset="-128"/>
                <a:cs typeface="Arial Unicode MS" pitchFamily="50" charset="-128"/>
              </a:rPr>
              <a:t>Probability of survival</a:t>
            </a:r>
            <a:r>
              <a:rPr kumimoji="1" lang="ja-JP" altLang="en-US" sz="1800" b="0" i="0" u="none" strike="noStrike" kern="1200" smtClean="0">
                <a:solidFill>
                  <a:schemeClr val="tx1"/>
                </a:solidFill>
                <a:latin typeface="Arial Unicode MS" pitchFamily="50" charset="-128"/>
                <a:ea typeface="Arial Unicode MS" pitchFamily="50" charset="-128"/>
                <a:cs typeface="Arial Unicode MS" pitchFamily="50" charset="-128"/>
              </a:rPr>
              <a:t>≫</a:t>
            </a:r>
            <a:endParaRPr kumimoji="1" lang="en-US" altLang="ja-JP" sz="1800" b="0" i="0" u="none" strike="noStrike" kern="1200" smtClean="0">
              <a:solidFill>
                <a:schemeClr val="tx1"/>
              </a:solidFill>
              <a:latin typeface="Arial Unicode MS" pitchFamily="50" charset="-128"/>
              <a:ea typeface="Arial Unicode MS" pitchFamily="50" charset="-128"/>
              <a:cs typeface="Arial Unicode MS" pitchFamily="50" charset="-128"/>
            </a:endParaRPr>
          </a:p>
          <a:p>
            <a:r>
              <a:rPr kumimoji="1" lang="en-US" altLang="ja-JP" sz="1800" kern="1200" smtClean="0">
                <a:solidFill>
                  <a:schemeClr val="tx1"/>
                </a:solidFill>
                <a:latin typeface="Arial Unicode MS" pitchFamily="50" charset="-128"/>
                <a:ea typeface="Arial Unicode MS" pitchFamily="50" charset="-128"/>
                <a:cs typeface="Arial Unicode MS" pitchFamily="50" charset="-128"/>
              </a:rPr>
              <a:t>                                        Years after the first transplantation </a:t>
            </a:r>
            <a:endParaRPr kumimoji="1" lang="ja-JP" altLang="ja-JP" sz="1800" kern="1200" smtClean="0">
              <a:solidFill>
                <a:schemeClr val="tx1"/>
              </a:solidFill>
              <a:latin typeface="Arial Unicode MS" pitchFamily="50" charset="-128"/>
              <a:ea typeface="Arial Unicode MS" pitchFamily="50" charset="-128"/>
              <a:cs typeface="Arial Unicode MS" pitchFamily="50" charset="-128"/>
            </a:endParaRPr>
          </a:p>
          <a:p>
            <a:r>
              <a:rPr kumimoji="1" lang="en-US" altLang="ja-JP" sz="1800" kern="1200" smtClean="0">
                <a:solidFill>
                  <a:schemeClr val="tx1"/>
                </a:solidFill>
                <a:latin typeface="Arial Unicode MS" pitchFamily="50" charset="-128"/>
                <a:ea typeface="Arial Unicode MS" pitchFamily="50" charset="-128"/>
                <a:cs typeface="Arial Unicode MS" pitchFamily="50" charset="-128"/>
              </a:rPr>
              <a:t>                               N       1year</a:t>
            </a:r>
            <a:r>
              <a:rPr kumimoji="1" lang="en-US" altLang="ja-JP" sz="1800" b="1" kern="1200" smtClean="0">
                <a:solidFill>
                  <a:schemeClr val="tx1"/>
                </a:solidFill>
                <a:latin typeface="Arial Unicode MS" pitchFamily="50" charset="-128"/>
                <a:ea typeface="Arial Unicode MS" pitchFamily="50" charset="-128"/>
                <a:cs typeface="Arial Unicode MS" pitchFamily="50" charset="-128"/>
              </a:rPr>
              <a:t>        </a:t>
            </a:r>
            <a:r>
              <a:rPr kumimoji="1" lang="en-US" altLang="ja-JP" sz="1800" kern="1200" smtClean="0">
                <a:solidFill>
                  <a:schemeClr val="tx1"/>
                </a:solidFill>
                <a:latin typeface="Arial Unicode MS" pitchFamily="50" charset="-128"/>
                <a:ea typeface="Arial Unicode MS" pitchFamily="50" charset="-128"/>
                <a:cs typeface="Arial Unicode MS" pitchFamily="50" charset="-128"/>
              </a:rPr>
              <a:t>5years</a:t>
            </a:r>
            <a:r>
              <a:rPr kumimoji="1" lang="en-US" altLang="ja-JP" sz="1800" b="1" kern="1200" smtClean="0">
                <a:solidFill>
                  <a:schemeClr val="tx1"/>
                </a:solidFill>
                <a:latin typeface="Arial Unicode MS" pitchFamily="50" charset="-128"/>
                <a:ea typeface="Arial Unicode MS" pitchFamily="50" charset="-128"/>
                <a:cs typeface="Arial Unicode MS" pitchFamily="50" charset="-128"/>
              </a:rPr>
              <a:t>      </a:t>
            </a:r>
            <a:r>
              <a:rPr kumimoji="1" lang="en-US" altLang="ja-JP" sz="1800" kern="1200" smtClean="0">
                <a:solidFill>
                  <a:schemeClr val="tx1"/>
                </a:solidFill>
                <a:latin typeface="Arial Unicode MS" pitchFamily="50" charset="-128"/>
                <a:ea typeface="Arial Unicode MS" pitchFamily="50" charset="-128"/>
                <a:cs typeface="Arial Unicode MS" pitchFamily="50" charset="-128"/>
              </a:rPr>
              <a:t>10years</a:t>
            </a:r>
            <a:endParaRPr kumimoji="1" lang="ja-JP" altLang="ja-JP" sz="1800" kern="1200" smtClean="0">
              <a:solidFill>
                <a:schemeClr val="tx1"/>
              </a:solidFill>
              <a:latin typeface="Arial Unicode MS" pitchFamily="50" charset="-128"/>
              <a:ea typeface="Arial Unicode MS" pitchFamily="50" charset="-128"/>
              <a:cs typeface="Arial Unicode MS" pitchFamily="50" charset="-128"/>
            </a:endParaRPr>
          </a:p>
          <a:p>
            <a:r>
              <a:rPr kumimoji="1" lang="ja-JP" altLang="ja-JP" sz="1800" kern="1200" smtClean="0">
                <a:solidFill>
                  <a:schemeClr val="tx1"/>
                </a:solidFill>
                <a:latin typeface="Arial Unicode MS" pitchFamily="50" charset="-128"/>
                <a:ea typeface="Arial Unicode MS" pitchFamily="50" charset="-128"/>
                <a:cs typeface="Arial Unicode MS" pitchFamily="50" charset="-128"/>
              </a:rPr>
              <a:t>――――――――――――――――――――――――――――――</a:t>
            </a:r>
          </a:p>
          <a:p>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NHL                  </a:t>
            </a:r>
            <a:r>
              <a:rPr kumimoji="1" lang="en-US" altLang="ja-JP" sz="1800" b="0" i="0" u="none" strike="noStrike" kern="1200" smtClean="0">
                <a:solidFill>
                  <a:schemeClr val="tx1"/>
                </a:solidFill>
                <a:latin typeface="Arial Unicode MS" pitchFamily="50" charset="-128"/>
                <a:ea typeface="Arial Unicode MS" pitchFamily="50" charset="-128"/>
                <a:cs typeface="Arial Unicode MS" pitchFamily="50" charset="-128"/>
              </a:rPr>
              <a:t>14,523</a:t>
            </a:r>
            <a:r>
              <a:rPr kumimoji="1" lang="ja-JP" altLang="en-US" sz="1800" b="0"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72.2%</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56.5%</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49.2%</a:t>
            </a:r>
            <a:r>
              <a:rPr lang="ja-JP" altLang="en-US" sz="1800" smtClean="0">
                <a:latin typeface="Arial Unicode MS" pitchFamily="50" charset="-128"/>
                <a:ea typeface="Arial Unicode MS" pitchFamily="50" charset="-128"/>
                <a:cs typeface="Arial Unicode MS" pitchFamily="50" charset="-128"/>
              </a:rPr>
              <a:t> </a:t>
            </a:r>
            <a:endParaRPr lang="en-US" altLang="ja-JP" sz="1800" smtClean="0">
              <a:latin typeface="Arial Unicode MS" pitchFamily="50" charset="-128"/>
              <a:ea typeface="Arial Unicode MS" pitchFamily="50" charset="-128"/>
              <a:cs typeface="Arial Unicode MS" pitchFamily="50" charset="-128"/>
            </a:endParaRPr>
          </a:p>
          <a:p>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HL                     </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0" i="0" u="none" strike="noStrike" kern="1200" smtClean="0">
                <a:solidFill>
                  <a:schemeClr val="tx1"/>
                </a:solidFill>
                <a:latin typeface="Arial Unicode MS" pitchFamily="50" charset="-128"/>
                <a:ea typeface="Arial Unicode MS" pitchFamily="50" charset="-128"/>
                <a:cs typeface="Arial Unicode MS" pitchFamily="50" charset="-128"/>
              </a:rPr>
              <a:t>1,146</a:t>
            </a:r>
            <a:r>
              <a:rPr kumimoji="1" lang="ja-JP" altLang="en-US" sz="1800" b="0"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84.4%</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65.1%</a:t>
            </a:r>
            <a:r>
              <a:rPr kumimoji="1" lang="ja-JP" altLang="en-US" sz="1800" b="0"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56.6%</a:t>
            </a:r>
            <a:r>
              <a:rPr lang="ja-JP" altLang="en-US" sz="1800" smtClean="0">
                <a:latin typeface="Arial Unicode MS" pitchFamily="50" charset="-128"/>
                <a:ea typeface="Arial Unicode MS" pitchFamily="50" charset="-128"/>
                <a:cs typeface="Arial Unicode MS" pitchFamily="50" charset="-128"/>
              </a:rPr>
              <a:t> </a:t>
            </a:r>
            <a:endParaRPr lang="en-US" altLang="ja-JP" sz="1800" smtClean="0">
              <a:latin typeface="Arial Unicode MS" pitchFamily="50" charset="-128"/>
              <a:ea typeface="Arial Unicode MS" pitchFamily="50" charset="-128"/>
              <a:cs typeface="Arial Unicode MS" pitchFamily="50" charset="-128"/>
            </a:endParaRPr>
          </a:p>
          <a:p>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Other</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lymphoma</a:t>
            </a:r>
            <a:r>
              <a:rPr kumimoji="1" lang="ja-JP" altLang="en-US" sz="1800" b="1" i="0" u="none" strike="noStrike" kern="1200" smtClean="0">
                <a:solidFill>
                  <a:schemeClr val="tx1"/>
                </a:solidFill>
                <a:latin typeface="Arial Unicode MS" pitchFamily="50" charset="-128"/>
                <a:ea typeface="Arial Unicode MS" pitchFamily="50" charset="-128"/>
                <a:cs typeface="Arial Unicode MS" pitchFamily="50" charset="-128"/>
              </a:rPr>
              <a:t> </a:t>
            </a:r>
            <a:r>
              <a:rPr lang="ja-JP" altLang="en-US" sz="1800" smtClean="0">
                <a:latin typeface="Arial Unicode MS" pitchFamily="50" charset="-128"/>
                <a:ea typeface="Arial Unicode MS" pitchFamily="50" charset="-128"/>
                <a:cs typeface="Arial Unicode MS" pitchFamily="50" charset="-128"/>
              </a:rPr>
              <a:t>     </a:t>
            </a:r>
            <a:r>
              <a:rPr kumimoji="1" lang="en-US" altLang="ja-JP" sz="1800" b="0" i="0" u="none" strike="noStrike" kern="1200" smtClean="0">
                <a:solidFill>
                  <a:schemeClr val="tx1"/>
                </a:solidFill>
                <a:latin typeface="Arial Unicode MS" pitchFamily="50" charset="-128"/>
                <a:ea typeface="Arial Unicode MS" pitchFamily="50" charset="-128"/>
                <a:cs typeface="Arial Unicode MS" pitchFamily="50" charset="-128"/>
              </a:rPr>
              <a:t>654</a:t>
            </a:r>
            <a:r>
              <a:rPr kumimoji="1" lang="ja-JP" altLang="en-US" sz="1800" b="0"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67.7%</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51.5%</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43.9%</a:t>
            </a:r>
            <a:r>
              <a:rPr lang="ja-JP" altLang="en-US" sz="1800" smtClean="0">
                <a:latin typeface="Arial Unicode MS" pitchFamily="50" charset="-128"/>
                <a:ea typeface="Arial Unicode MS" pitchFamily="50" charset="-128"/>
                <a:cs typeface="Arial Unicode MS" pitchFamily="50" charset="-128"/>
              </a:rPr>
              <a:t> </a:t>
            </a:r>
            <a:endParaRPr lang="en-US" altLang="ja-JP" sz="1800" smtClean="0">
              <a:latin typeface="Arial Unicode MS" pitchFamily="50" charset="-128"/>
              <a:ea typeface="Arial Unicode MS" pitchFamily="50" charset="-128"/>
              <a:cs typeface="Arial Unicode MS" pitchFamily="50" charset="-128"/>
            </a:endParaRPr>
          </a:p>
          <a:p>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MM/PCD</a:t>
            </a:r>
            <a:r>
              <a:rPr kumimoji="1" lang="ja-JP" altLang="en-US"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0" i="0" u="none" strike="noStrike" kern="1200" baseline="0" smtClean="0">
                <a:solidFill>
                  <a:schemeClr val="tx1"/>
                </a:solidFill>
                <a:latin typeface="Arial Unicode MS" pitchFamily="50" charset="-128"/>
                <a:ea typeface="Arial Unicode MS" pitchFamily="50" charset="-128"/>
                <a:cs typeface="Arial Unicode MS" pitchFamily="50" charset="-128"/>
              </a:rPr>
              <a:t>6</a:t>
            </a:r>
            <a:r>
              <a:rPr kumimoji="1" lang="en-US" altLang="ja-JP" sz="1800" b="0" i="0" u="none" strike="noStrike" kern="1200" smtClean="0">
                <a:solidFill>
                  <a:schemeClr val="tx1"/>
                </a:solidFill>
                <a:latin typeface="Arial Unicode MS" pitchFamily="50" charset="-128"/>
                <a:ea typeface="Arial Unicode MS" pitchFamily="50" charset="-128"/>
                <a:cs typeface="Arial Unicode MS" pitchFamily="50" charset="-128"/>
              </a:rPr>
              <a:t>,534</a:t>
            </a:r>
            <a:r>
              <a:rPr kumimoji="1" lang="ja-JP" altLang="en-US" sz="1800" b="0"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90.2%</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57.4%</a:t>
            </a:r>
            <a:r>
              <a:rPr kumimoji="1" lang="en-US" altLang="ja-JP" sz="1800" b="1" i="0" u="none" strike="noStrike" kern="1200" baseline="0" smtClean="0">
                <a:solidFill>
                  <a:schemeClr val="tx1"/>
                </a:solidFill>
                <a:latin typeface="Arial Unicode MS" pitchFamily="50" charset="-128"/>
                <a:ea typeface="Arial Unicode MS" pitchFamily="50" charset="-128"/>
                <a:cs typeface="Arial Unicode MS" pitchFamily="50" charset="-128"/>
              </a:rPr>
              <a:t>        </a:t>
            </a:r>
            <a:r>
              <a:rPr kumimoji="1" lang="en-US" altLang="ja-JP" sz="1800" b="1" i="0" u="none" strike="noStrike" kern="1200" smtClean="0">
                <a:solidFill>
                  <a:schemeClr val="tx1"/>
                </a:solidFill>
                <a:latin typeface="Arial Unicode MS" pitchFamily="50" charset="-128"/>
                <a:ea typeface="Arial Unicode MS" pitchFamily="50" charset="-128"/>
                <a:cs typeface="Arial Unicode MS" pitchFamily="50" charset="-128"/>
              </a:rPr>
              <a:t>34.0%</a:t>
            </a:r>
            <a:r>
              <a:rPr lang="ja-JP" altLang="en-US" sz="1800" u="none" smtClean="0">
                <a:latin typeface="Arial Unicode MS" pitchFamily="50" charset="-128"/>
                <a:ea typeface="Arial Unicode MS" pitchFamily="50" charset="-128"/>
                <a:cs typeface="Arial Unicode MS" pitchFamily="50" charset="-128"/>
              </a:rPr>
              <a:t> </a:t>
            </a:r>
            <a:endParaRPr lang="en-US" altLang="ja-JP" sz="1800" u="none" smtClean="0">
              <a:latin typeface="Arial Unicode MS" pitchFamily="50" charset="-128"/>
              <a:ea typeface="Arial Unicode MS" pitchFamily="50" charset="-128"/>
              <a:cs typeface="Arial Unicode MS"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800" kern="1200" smtClean="0">
                <a:solidFill>
                  <a:schemeClr val="tx1"/>
                </a:solidFill>
                <a:latin typeface="Arial Unicode MS" pitchFamily="50" charset="-128"/>
                <a:ea typeface="Arial Unicode MS" pitchFamily="50" charset="-128"/>
                <a:cs typeface="Arial Unicode MS" pitchFamily="50" charset="-128"/>
              </a:rPr>
              <a:t>――――――――――――――――――――――――――――――</a:t>
            </a:r>
            <a:endParaRPr lang="en-US" altLang="ja-JP" sz="1800" b="1" u="sng" smtClean="0">
              <a:latin typeface="Arial Unicode MS" pitchFamily="50" charset="-128"/>
              <a:ea typeface="Arial Unicode MS" pitchFamily="50" charset="-128"/>
              <a:cs typeface="Arial Unicode MS" pitchFamily="50" charset="-128"/>
            </a:endParaRPr>
          </a:p>
          <a:p>
            <a:endParaRPr lang="ja-JP" altLang="ja-JP" sz="1000" b="0" u="sng" dirty="0" smtClean="0">
              <a:solidFill>
                <a:srgbClr val="0B5395"/>
              </a:solidFill>
              <a:latin typeface="Arial" pitchFamily="34" charset="0"/>
              <a:ea typeface="+mj-ea"/>
              <a:cs typeface="Arial" pitchFamily="34" charset="0"/>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606669" y="4325815"/>
            <a:ext cx="8625254" cy="2154116"/>
          </a:xfrm>
        </p:spPr>
        <p:txBody>
          <a:bodyPr>
            <a:normAutofit/>
          </a:bodyPr>
          <a:lstStyle/>
          <a:p>
            <a:r>
              <a:rPr kumimoji="1" lang="en-US" altLang="ja-JP" kern="1200" smtClean="0">
                <a:solidFill>
                  <a:schemeClr val="tx1"/>
                </a:solidFill>
                <a:latin typeface="+mn-lt"/>
                <a:ea typeface="+mn-ea"/>
                <a:cs typeface="+mn-cs"/>
              </a:rPr>
              <a:t>In acute myeloid leukemia, the survival probabilities are almost similar between recipients aged 0 to 15 years and those aged 16 years or older (≥16).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In acute lymphoblastic leukemia, the survival probability in those aged 16 years or older (≥16) is 30.9% and 26.2% five and ten years after autologous transplantation, respectively, indicating lower long-term survival probabilities in this age group than in pediatric patients.</a:t>
            </a:r>
          </a:p>
          <a:p>
            <a:endParaRPr lang="en-US" altLang="ja-JP" smtClean="0">
              <a:solidFill>
                <a:srgbClr val="0B5395"/>
              </a:solidFill>
              <a:latin typeface="+mn-ea"/>
              <a:ea typeface="+mn-ea"/>
              <a:cs typeface="メイリオ" pitchFamily="50" charset="-128"/>
            </a:endParaRPr>
          </a:p>
          <a:p>
            <a:pPr rtl="0" eaLnBrk="1" fontAlgn="b" latinLnBrk="0" hangingPunct="1"/>
            <a:r>
              <a:rPr kumimoji="1" lang="ja-JP" altLang="en-US" b="0" i="0" u="none" strike="noStrike" kern="1200" smtClean="0">
                <a:solidFill>
                  <a:schemeClr val="tx1"/>
                </a:solidFill>
                <a:latin typeface="Arial" pitchFamily="34" charset="0"/>
                <a:ea typeface="メイリオ" pitchFamily="50" charset="-128"/>
                <a:cs typeface="Arial" pitchFamily="34" charset="0"/>
              </a:rPr>
              <a:t>≪</a:t>
            </a:r>
            <a:r>
              <a:rPr kumimoji="1" lang="en-US" altLang="ja-JP"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b="0" i="0" u="none" strike="noStrike" kern="1200" smtClean="0">
                <a:solidFill>
                  <a:schemeClr val="tx1"/>
                </a:solidFill>
                <a:latin typeface="Arial" pitchFamily="34" charset="0"/>
                <a:ea typeface="メイリオ" pitchFamily="50" charset="-128"/>
                <a:cs typeface="Arial" pitchFamily="34" charset="0"/>
              </a:rPr>
              <a:t>≫</a:t>
            </a:r>
            <a:endParaRPr kumimoji="1" lang="en-US" altLang="ja-JP" b="0" i="0" u="none" strike="noStrike" kern="1200" smtClean="0">
              <a:solidFill>
                <a:schemeClr val="tx1"/>
              </a:solidFill>
              <a:latin typeface="Arial" pitchFamily="34" charset="0"/>
              <a:ea typeface="メイリオ" pitchFamily="50" charset="-128"/>
              <a:cs typeface="Arial" pitchFamily="34" charset="0"/>
            </a:endParaRPr>
          </a:p>
          <a:p>
            <a:r>
              <a:rPr kumimoji="1" lang="en-US" altLang="ja-JP" kern="1200" smtClean="0">
                <a:solidFill>
                  <a:schemeClr val="tx1"/>
                </a:solidFill>
                <a:latin typeface="+mn-lt"/>
                <a:ea typeface="+mn-ea"/>
                <a:cs typeface="+mn-cs"/>
              </a:rPr>
              <a:t>                             Years after the first transplantation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                            N       1year</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5years</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10years</a:t>
            </a:r>
            <a:endParaRPr kumimoji="1" lang="ja-JP" altLang="ja-JP" kern="1200" smtClean="0">
              <a:solidFill>
                <a:schemeClr val="tx1"/>
              </a:solidFill>
              <a:latin typeface="+mn-lt"/>
              <a:ea typeface="+mn-ea"/>
              <a:cs typeface="+mn-cs"/>
            </a:endParaRPr>
          </a:p>
          <a:p>
            <a:r>
              <a:rPr kumimoji="1" lang="ja-JP" altLang="ja-JP" kern="1200" smtClean="0">
                <a:solidFill>
                  <a:schemeClr val="tx1"/>
                </a:solidFill>
                <a:latin typeface="+mn-lt"/>
                <a:ea typeface="+mn-ea"/>
                <a:cs typeface="+mn-cs"/>
              </a:rPr>
              <a:t>――――――――――――――――――――――――――――――</a:t>
            </a:r>
          </a:p>
          <a:p>
            <a:r>
              <a:rPr kumimoji="1" lang="en-US" altLang="ja-JP" b="1" i="0" u="none" strike="noStrike" kern="1200" smtClean="0">
                <a:solidFill>
                  <a:schemeClr val="tx1"/>
                </a:solidFill>
                <a:latin typeface="Arial" pitchFamily="34" charset="0"/>
                <a:ea typeface="ＭＳ ゴシック" pitchFamily="49" charset="-128"/>
                <a:cs typeface="Arial" pitchFamily="34" charset="0"/>
              </a:rPr>
              <a:t>AML   </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Age</a:t>
            </a:r>
            <a:r>
              <a:rPr kumimoji="1" lang="ja-JP" altLang="en-US" b="0" i="0" u="none" strike="noStrike" kern="1200" smtClean="0">
                <a:solidFill>
                  <a:schemeClr val="tx1"/>
                </a:solidFill>
                <a:latin typeface="Arial" pitchFamily="34" charset="0"/>
                <a:ea typeface="ＭＳ ゴシック" pitchFamily="49" charset="-128"/>
                <a:cs typeface="Arial" pitchFamily="34" charset="0"/>
              </a:rPr>
              <a:t>≤</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15</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235</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86.8%</a:t>
            </a:r>
            <a:r>
              <a:rPr kumimoji="1" lang="en-US" altLang="ja-JP" b="1"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64.1%</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61.3%</a:t>
            </a:r>
            <a:endParaRPr lang="en-US" altLang="ja-JP" smtClean="0">
              <a:latin typeface="Arial" pitchFamily="34" charset="0"/>
              <a:ea typeface="ＭＳ ゴシック" pitchFamily="49" charset="-128"/>
              <a:cs typeface="Arial" pitchFamily="34" charset="0"/>
            </a:endParaRPr>
          </a:p>
          <a:p>
            <a:r>
              <a:rPr kumimoji="1" lang="en-US" altLang="ja-JP" b="0" i="0" u="none" strike="noStrike" kern="1200" baseline="0" smtClean="0">
                <a:solidFill>
                  <a:schemeClr val="tx1"/>
                </a:solidFill>
                <a:latin typeface="Arial" pitchFamily="34" charset="0"/>
                <a:ea typeface="ＭＳ ゴシック" pitchFamily="49" charset="-128"/>
                <a:cs typeface="Arial" pitchFamily="34" charset="0"/>
              </a:rPr>
              <a:t>          Age</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16</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1,270</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81.2%</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63.9%</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60.6%</a:t>
            </a:r>
            <a:r>
              <a:rPr lang="ja-JP" altLang="en-US" smtClean="0">
                <a:latin typeface="Arial" pitchFamily="34" charset="0"/>
                <a:ea typeface="ＭＳ ゴシック" pitchFamily="49" charset="-128"/>
                <a:cs typeface="Arial" pitchFamily="34" charset="0"/>
              </a:rPr>
              <a:t> </a:t>
            </a:r>
            <a:endParaRPr lang="en-US" altLang="ja-JP" smtClean="0">
              <a:latin typeface="Arial" pitchFamily="34" charset="0"/>
              <a:ea typeface="ＭＳ ゴシック" pitchFamily="49" charset="-128"/>
              <a:cs typeface="Arial" pitchFamily="34" charset="0"/>
            </a:endParaRPr>
          </a:p>
          <a:p>
            <a:r>
              <a:rPr kumimoji="1" lang="en-US" altLang="ja-JP" b="1" i="0" u="none" strike="noStrike" kern="1200" smtClean="0">
                <a:solidFill>
                  <a:schemeClr val="tx1"/>
                </a:solidFill>
                <a:latin typeface="Arial" pitchFamily="34" charset="0"/>
                <a:ea typeface="ＭＳ ゴシック" pitchFamily="49" charset="-128"/>
                <a:cs typeface="Arial" pitchFamily="34" charset="0"/>
              </a:rPr>
              <a:t>ALL   </a:t>
            </a:r>
            <a:r>
              <a:rPr kumimoji="1" lang="en-US" altLang="ja-JP" b="1"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0" i="0" u="none" strike="noStrike" kern="1200" baseline="0" smtClean="0">
                <a:solidFill>
                  <a:schemeClr val="tx1"/>
                </a:solidFill>
                <a:latin typeface="Arial" pitchFamily="34" charset="0"/>
                <a:ea typeface="ＭＳ ゴシック" pitchFamily="49" charset="-128"/>
                <a:cs typeface="Arial" pitchFamily="34" charset="0"/>
              </a:rPr>
              <a:t>Age</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15</a:t>
            </a:r>
            <a:r>
              <a:rPr lang="ja-JP" altLang="en-US" b="0" smtClean="0">
                <a:latin typeface="Arial" pitchFamily="34" charset="0"/>
                <a:ea typeface="ＭＳ ゴシック" pitchFamily="49" charset="-128"/>
                <a:cs typeface="Arial" pitchFamily="34" charset="0"/>
              </a:rPr>
              <a:t>      </a:t>
            </a:r>
            <a:r>
              <a:rPr kumimoji="1" lang="en-US" altLang="ja-JP" b="0" i="0" u="none" strike="noStrike" kern="1200" smtClean="0">
                <a:solidFill>
                  <a:schemeClr val="tx1"/>
                </a:solidFill>
                <a:latin typeface="Arial" pitchFamily="34" charset="0"/>
                <a:ea typeface="ＭＳ ゴシック" pitchFamily="49" charset="-128"/>
                <a:cs typeface="Arial" pitchFamily="34" charset="0"/>
              </a:rPr>
              <a:t>395</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81.3%</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59.6%</a:t>
            </a:r>
            <a:r>
              <a:rPr kumimoji="1" lang="ja-JP" altLang="en-US" b="0" i="0" u="none" strike="noStrike" kern="1200" baseline="0" smtClean="0">
                <a:solidFill>
                  <a:schemeClr val="tx1"/>
                </a:solidFill>
                <a:latin typeface="Arial" pitchFamily="34" charset="0"/>
                <a:ea typeface="ＭＳ ゴシック" pitchFamily="49" charset="-128"/>
                <a:cs typeface="Arial" pitchFamily="34" charset="0"/>
              </a:rPr>
              <a:t>        </a:t>
            </a:r>
            <a:r>
              <a:rPr kumimoji="1" lang="en-US" altLang="ja-JP" b="1" i="0" u="none" strike="noStrike" kern="1200" smtClean="0">
                <a:solidFill>
                  <a:schemeClr val="tx1"/>
                </a:solidFill>
                <a:latin typeface="Arial" pitchFamily="34" charset="0"/>
                <a:ea typeface="ＭＳ ゴシック" pitchFamily="49" charset="-128"/>
                <a:cs typeface="Arial" pitchFamily="34" charset="0"/>
              </a:rPr>
              <a:t>55.7%</a:t>
            </a:r>
            <a:r>
              <a:rPr lang="ja-JP" altLang="en-US" smtClean="0">
                <a:latin typeface="Arial" pitchFamily="34" charset="0"/>
                <a:ea typeface="ＭＳ ゴシック" pitchFamily="49" charset="-128"/>
                <a:cs typeface="Arial" pitchFamily="34" charset="0"/>
              </a:rPr>
              <a:t> </a:t>
            </a:r>
            <a:endParaRPr kumimoji="1" lang="en-US" altLang="ja-JP" b="1" i="0" u="none" strike="noStrike" kern="1200" smtClean="0">
              <a:solidFill>
                <a:schemeClr val="tx1"/>
              </a:solidFill>
              <a:latin typeface="Arial" pitchFamily="34" charset="0"/>
              <a:ea typeface="ＭＳ ゴシック" pitchFamily="49" charset="-128"/>
              <a:cs typeface="Arial" pitchFamily="34" charset="0"/>
            </a:endParaRPr>
          </a:p>
          <a:p>
            <a:r>
              <a:rPr kumimoji="1" lang="ja-JP" altLang="en-US" b="1" i="0" u="none" strike="noStrike" kern="1200" smtClean="0">
                <a:solidFill>
                  <a:schemeClr val="tx1"/>
                </a:solidFill>
                <a:latin typeface="Arial" pitchFamily="34" charset="0"/>
                <a:ea typeface="ＭＳ ゴシック" pitchFamily="49" charset="-128"/>
                <a:cs typeface="Arial" pitchFamily="34" charset="0"/>
              </a:rPr>
              <a:t>　</a:t>
            </a:r>
            <a:r>
              <a:rPr kumimoji="1" lang="ja-JP" altLang="en-US" u="none" kern="1200" smtClean="0">
                <a:solidFill>
                  <a:schemeClr val="tx1"/>
                </a:solidFill>
                <a:latin typeface="Arial" pitchFamily="34" charset="0"/>
                <a:ea typeface="ＭＳ ゴシック" pitchFamily="49" charset="-128"/>
                <a:cs typeface="Arial" pitchFamily="34" charset="0"/>
              </a:rPr>
              <a:t>　　　 </a:t>
            </a:r>
            <a:r>
              <a:rPr kumimoji="1" lang="en-US" altLang="ja-JP" u="none" kern="1200" smtClean="0">
                <a:solidFill>
                  <a:schemeClr val="tx1"/>
                </a:solidFill>
                <a:latin typeface="Arial" pitchFamily="34" charset="0"/>
                <a:ea typeface="ＭＳ ゴシック" pitchFamily="49" charset="-128"/>
                <a:cs typeface="Arial" pitchFamily="34" charset="0"/>
              </a:rPr>
              <a:t>Age</a:t>
            </a:r>
            <a:r>
              <a:rPr kumimoji="1" lang="ja-JP" altLang="en-US" u="none" kern="1200" smtClean="0">
                <a:solidFill>
                  <a:schemeClr val="tx1"/>
                </a:solidFill>
                <a:latin typeface="Arial" pitchFamily="34" charset="0"/>
                <a:ea typeface="ＭＳ ゴシック" pitchFamily="49" charset="-128"/>
                <a:cs typeface="Arial" pitchFamily="34" charset="0"/>
              </a:rPr>
              <a:t>≥</a:t>
            </a:r>
            <a:r>
              <a:rPr kumimoji="1" lang="en-US" altLang="ja-JP" u="none" kern="1200" smtClean="0">
                <a:solidFill>
                  <a:schemeClr val="tx1"/>
                </a:solidFill>
                <a:latin typeface="Arial" pitchFamily="34" charset="0"/>
                <a:ea typeface="ＭＳ ゴシック" pitchFamily="49" charset="-128"/>
                <a:cs typeface="Arial" pitchFamily="34" charset="0"/>
              </a:rPr>
              <a:t>16</a:t>
            </a:r>
            <a:r>
              <a:rPr kumimoji="1" lang="ja-JP" altLang="en-US" u="none" kern="1200" smtClean="0">
                <a:solidFill>
                  <a:schemeClr val="tx1"/>
                </a:solidFill>
                <a:latin typeface="Arial" pitchFamily="34" charset="0"/>
                <a:ea typeface="ＭＳ ゴシック" pitchFamily="49" charset="-128"/>
                <a:cs typeface="Arial" pitchFamily="34" charset="0"/>
              </a:rPr>
              <a:t>      </a:t>
            </a:r>
            <a:r>
              <a:rPr kumimoji="1" lang="en-US" altLang="ja-JP" u="none" kern="1200" smtClean="0">
                <a:solidFill>
                  <a:schemeClr val="tx1"/>
                </a:solidFill>
                <a:latin typeface="Arial" pitchFamily="34" charset="0"/>
                <a:ea typeface="ＭＳ ゴシック" pitchFamily="49" charset="-128"/>
                <a:cs typeface="Arial" pitchFamily="34" charset="0"/>
              </a:rPr>
              <a:t>328</a:t>
            </a:r>
            <a:r>
              <a:rPr kumimoji="1" lang="ja-JP" altLang="en-US" u="none" kern="1200" smtClean="0">
                <a:solidFill>
                  <a:schemeClr val="tx1"/>
                </a:solidFill>
                <a:latin typeface="Arial" pitchFamily="34" charset="0"/>
                <a:ea typeface="ＭＳ ゴシック" pitchFamily="49" charset="-128"/>
                <a:cs typeface="Arial" pitchFamily="34" charset="0"/>
              </a:rPr>
              <a:t>       </a:t>
            </a:r>
            <a:r>
              <a:rPr kumimoji="1" lang="en-US" altLang="ja-JP" b="1" u="none" kern="1200" smtClean="0">
                <a:solidFill>
                  <a:schemeClr val="tx1"/>
                </a:solidFill>
                <a:latin typeface="Arial" pitchFamily="34" charset="0"/>
                <a:ea typeface="ＭＳ ゴシック" pitchFamily="49" charset="-128"/>
                <a:cs typeface="Arial" pitchFamily="34" charset="0"/>
              </a:rPr>
              <a:t>61.1%        30.9%        26.2%</a:t>
            </a:r>
            <a:r>
              <a:rPr kumimoji="1" lang="ja-JP" altLang="en-US" b="1" u="none" kern="1200" smtClean="0">
                <a:solidFill>
                  <a:schemeClr val="tx1"/>
                </a:solidFill>
                <a:latin typeface="Arial" pitchFamily="34" charset="0"/>
                <a:ea typeface="ＭＳ ゴシック" pitchFamily="49" charset="-128"/>
                <a:cs typeface="Arial" pitchFamily="34" charset="0"/>
              </a:rPr>
              <a:t>  </a:t>
            </a:r>
            <a:endParaRPr kumimoji="1" lang="en-US" altLang="ja-JP" b="1" u="none" kern="1200" smtClean="0">
              <a:solidFill>
                <a:schemeClr val="tx1"/>
              </a:solidFill>
              <a:latin typeface="Arial" pitchFamily="34" charset="0"/>
              <a:ea typeface="ＭＳ ゴシック" pitchFamily="49" charset="-128"/>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n-lt"/>
                <a:ea typeface="+mn-ea"/>
                <a:cs typeface="+mn-cs"/>
              </a:rPr>
              <a:t>――――――――――――――――――――――――――――――</a:t>
            </a:r>
            <a:endParaRPr lang="en-US" altLang="ja-JP" b="1" u="sng" smtClean="0">
              <a:latin typeface="Arial" pitchFamily="34" charset="0"/>
              <a:ea typeface="メイリオ" pitchFamily="50" charset="-128"/>
              <a:cs typeface="Arial" pitchFamily="34" charset="0"/>
            </a:endParaRPr>
          </a:p>
          <a:p>
            <a:endParaRPr lang="ja-JP" altLang="ja-JP" u="sng" dirty="0" smtClean="0">
              <a:solidFill>
                <a:srgbClr val="0B5395"/>
              </a:solidFill>
              <a:latin typeface="Arial" pitchFamily="34" charset="0"/>
              <a:ea typeface="ＭＳ ゴシック" pitchFamily="49" charset="-128"/>
              <a:cs typeface="Arial" pitchFamily="34" charset="0"/>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en-US" altLang="ja-JP" sz="1200" kern="1200" smtClean="0">
                <a:solidFill>
                  <a:schemeClr val="tx1"/>
                </a:solidFill>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extends to round 5,400.</a:t>
            </a:r>
            <a:endParaRPr lang="en-US"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597877" y="4317023"/>
            <a:ext cx="8660423" cy="2206869"/>
          </a:xfrm>
        </p:spPr>
        <p:txBody>
          <a:bodyPr>
            <a:noAutofit/>
          </a:bodyPr>
          <a:lstStyle/>
          <a:p>
            <a:pPr>
              <a:lnSpc>
                <a:spcPct val="80000"/>
              </a:lnSpc>
            </a:pPr>
            <a:r>
              <a:rPr kumimoji="1" lang="en-US" altLang="ja-JP" kern="1200" smtClean="0">
                <a:solidFill>
                  <a:schemeClr val="tx1"/>
                </a:solidFill>
                <a:ea typeface="+mn-ea"/>
                <a:cs typeface="+mn-cs"/>
              </a:rPr>
              <a:t>In malignant lymphoma, non-Hodgkin lymphoma accounts for 90% of the total cases of first transplantation and Hodgkin lymphoma, less than 10%. These proportions are almost the same as those in the incidence rates of malignant lymphoma. The vast majority of transplants are autologous in recipients aged 16 years or older (</a:t>
            </a:r>
            <a:r>
              <a:rPr kumimoji="1" lang="ja-JP" altLang="ja-JP" kern="1200" smtClean="0">
                <a:solidFill>
                  <a:schemeClr val="tx1"/>
                </a:solidFill>
                <a:ea typeface="+mn-ea"/>
                <a:cs typeface="+mn-cs"/>
              </a:rPr>
              <a:t>≥</a:t>
            </a:r>
            <a:r>
              <a:rPr kumimoji="1" lang="en-US" altLang="ja-JP" kern="1200" smtClean="0">
                <a:solidFill>
                  <a:schemeClr val="tx1"/>
                </a:solidFill>
                <a:ea typeface="+mn-ea"/>
                <a:cs typeface="+mn-cs"/>
              </a:rPr>
              <a:t>16). </a:t>
            </a:r>
            <a:endParaRPr kumimoji="1" lang="ja-JP" altLang="ja-JP" kern="1200" smtClean="0">
              <a:solidFill>
                <a:schemeClr val="tx1"/>
              </a:solidFill>
              <a:ea typeface="+mn-ea"/>
              <a:cs typeface="+mn-cs"/>
            </a:endParaRPr>
          </a:p>
          <a:p>
            <a:pPr>
              <a:lnSpc>
                <a:spcPct val="80000"/>
              </a:lnSpc>
            </a:pPr>
            <a:r>
              <a:rPr kumimoji="1" lang="en-US" altLang="ja-JP" kern="1200" smtClean="0">
                <a:solidFill>
                  <a:schemeClr val="tx1"/>
                </a:solidFill>
                <a:ea typeface="+mn-ea"/>
                <a:cs typeface="+mn-cs"/>
              </a:rPr>
              <a:t>In both non-Hodgkin lymphoma and Hodgkin lymphoma, the survival probabilities 5 years after autologous transplantation are around 70% in recipients aged 0 to 15 years and do not decline subsequently. </a:t>
            </a:r>
            <a:endParaRPr kumimoji="1" lang="ja-JP" altLang="ja-JP" kern="1200" smtClean="0">
              <a:solidFill>
                <a:schemeClr val="tx1"/>
              </a:solidFill>
              <a:ea typeface="+mn-ea"/>
              <a:cs typeface="+mn-cs"/>
            </a:endParaRPr>
          </a:p>
          <a:p>
            <a:pPr>
              <a:lnSpc>
                <a:spcPct val="80000"/>
              </a:lnSpc>
            </a:pPr>
            <a:r>
              <a:rPr kumimoji="1" lang="en-US" altLang="ja-JP" kern="1200" smtClean="0">
                <a:solidFill>
                  <a:schemeClr val="tx1"/>
                </a:solidFill>
                <a:ea typeface="+mn-ea"/>
                <a:cs typeface="+mn-cs"/>
              </a:rPr>
              <a:t>The survival probability in autologous transplant recipients aged 16 years or older (≥16) in Hodgkin lymphoma is as high as 87.2% one year after transplantation and is slightly lower than 60% ten years after transplantation.</a:t>
            </a:r>
          </a:p>
          <a:p>
            <a:pPr>
              <a:lnSpc>
                <a:spcPct val="80000"/>
              </a:lnSpc>
            </a:pPr>
            <a:endParaRPr kumimoji="1" lang="en-US" altLang="ja-JP" kern="1200" smtClean="0">
              <a:solidFill>
                <a:srgbClr val="0B5395"/>
              </a:solidFill>
              <a:ea typeface="ＭＳ Ｐゴシック" pitchFamily="50" charset="-128"/>
              <a:cs typeface="メイリオ" pitchFamily="50" charset="-128"/>
            </a:endParaRPr>
          </a:p>
          <a:p>
            <a:pPr rtl="0" eaLnBrk="1" fontAlgn="b" latinLnBrk="0" hangingPunct="1">
              <a:lnSpc>
                <a:spcPct val="80000"/>
              </a:lnSpc>
            </a:pPr>
            <a:r>
              <a:rPr kumimoji="1" lang="ja-JP" altLang="en-US" b="0" i="0" u="none" strike="noStrike" kern="1200" smtClean="0">
                <a:solidFill>
                  <a:schemeClr val="tx1"/>
                </a:solidFill>
                <a:ea typeface="メイリオ" pitchFamily="50" charset="-128"/>
                <a:cs typeface="Arial" pitchFamily="34" charset="0"/>
              </a:rPr>
              <a:t>≪</a:t>
            </a:r>
            <a:r>
              <a:rPr kumimoji="1" lang="en-US" altLang="ja-JP" b="0" i="0" u="none" strike="noStrike" kern="1200" smtClean="0">
                <a:solidFill>
                  <a:schemeClr val="tx1"/>
                </a:solidFill>
                <a:ea typeface="メイリオ" pitchFamily="50" charset="-128"/>
                <a:cs typeface="Arial" pitchFamily="34" charset="0"/>
              </a:rPr>
              <a:t>Probability of survival</a:t>
            </a:r>
            <a:r>
              <a:rPr kumimoji="1" lang="ja-JP" altLang="en-US" b="0" i="0" u="none" strike="noStrike" kern="1200" smtClean="0">
                <a:solidFill>
                  <a:schemeClr val="tx1"/>
                </a:solidFill>
                <a:ea typeface="メイリオ" pitchFamily="50" charset="-128"/>
                <a:cs typeface="Arial" pitchFamily="34" charset="0"/>
              </a:rPr>
              <a:t>≫</a:t>
            </a:r>
            <a:endParaRPr kumimoji="1" lang="en-US" altLang="ja-JP" b="0" i="0" u="none" strike="noStrike" kern="1200" smtClean="0">
              <a:solidFill>
                <a:schemeClr val="tx1"/>
              </a:solidFill>
              <a:ea typeface="メイリオ" pitchFamily="50" charset="-128"/>
              <a:cs typeface="Arial" pitchFamily="34" charset="0"/>
            </a:endParaRPr>
          </a:p>
          <a:p>
            <a:pPr>
              <a:lnSpc>
                <a:spcPct val="80000"/>
              </a:lnSpc>
            </a:pPr>
            <a:r>
              <a:rPr kumimoji="1" lang="en-US" altLang="ja-JP" kern="1200" smtClean="0">
                <a:solidFill>
                  <a:schemeClr val="tx1"/>
                </a:solidFill>
                <a:ea typeface="+mn-ea"/>
                <a:cs typeface="+mn-cs"/>
              </a:rPr>
              <a:t>                             Years after the first transplantation </a:t>
            </a:r>
            <a:endParaRPr kumimoji="1" lang="ja-JP" altLang="ja-JP" kern="1200" smtClean="0">
              <a:solidFill>
                <a:schemeClr val="tx1"/>
              </a:solidFill>
              <a:ea typeface="+mn-ea"/>
              <a:cs typeface="+mn-cs"/>
            </a:endParaRPr>
          </a:p>
          <a:p>
            <a:pPr>
              <a:lnSpc>
                <a:spcPct val="80000"/>
              </a:lnSpc>
            </a:pPr>
            <a:r>
              <a:rPr kumimoji="1" lang="en-US" altLang="ja-JP" kern="1200" smtClean="0">
                <a:solidFill>
                  <a:schemeClr val="tx1"/>
                </a:solidFill>
                <a:ea typeface="+mn-ea"/>
                <a:cs typeface="+mn-cs"/>
              </a:rPr>
              <a:t>                            N       1year</a:t>
            </a:r>
            <a:r>
              <a:rPr kumimoji="1" lang="en-US" altLang="ja-JP" b="1" kern="1200" smtClean="0">
                <a:solidFill>
                  <a:schemeClr val="tx1"/>
                </a:solidFill>
                <a:ea typeface="+mn-ea"/>
                <a:cs typeface="+mn-cs"/>
              </a:rPr>
              <a:t>        </a:t>
            </a:r>
            <a:r>
              <a:rPr kumimoji="1" lang="en-US" altLang="ja-JP" kern="1200" smtClean="0">
                <a:solidFill>
                  <a:schemeClr val="tx1"/>
                </a:solidFill>
                <a:ea typeface="+mn-ea"/>
                <a:cs typeface="+mn-cs"/>
              </a:rPr>
              <a:t>5years</a:t>
            </a:r>
            <a:r>
              <a:rPr kumimoji="1" lang="en-US" altLang="ja-JP" b="1" kern="1200" smtClean="0">
                <a:solidFill>
                  <a:schemeClr val="tx1"/>
                </a:solidFill>
                <a:ea typeface="+mn-ea"/>
                <a:cs typeface="+mn-cs"/>
              </a:rPr>
              <a:t>      </a:t>
            </a:r>
            <a:r>
              <a:rPr kumimoji="1" lang="en-US" altLang="ja-JP" kern="1200" smtClean="0">
                <a:solidFill>
                  <a:schemeClr val="tx1"/>
                </a:solidFill>
                <a:ea typeface="+mn-ea"/>
                <a:cs typeface="+mn-cs"/>
              </a:rPr>
              <a:t>10years</a:t>
            </a:r>
            <a:endParaRPr kumimoji="1" lang="ja-JP" altLang="ja-JP" kern="1200" smtClean="0">
              <a:solidFill>
                <a:schemeClr val="tx1"/>
              </a:solidFill>
              <a:ea typeface="+mn-ea"/>
              <a:cs typeface="+mn-cs"/>
            </a:endParaRPr>
          </a:p>
          <a:p>
            <a:pPr>
              <a:lnSpc>
                <a:spcPct val="80000"/>
              </a:lnSpc>
            </a:pPr>
            <a:r>
              <a:rPr kumimoji="1" lang="ja-JP" altLang="ja-JP" kern="1200" smtClean="0">
                <a:solidFill>
                  <a:schemeClr val="tx1"/>
                </a:solidFill>
                <a:ea typeface="+mn-ea"/>
                <a:cs typeface="+mn-cs"/>
              </a:rPr>
              <a:t>――――――――――――――――――――――――――――――</a:t>
            </a:r>
          </a:p>
          <a:p>
            <a:pPr>
              <a:lnSpc>
                <a:spcPct val="80000"/>
              </a:lnSpc>
            </a:pPr>
            <a:r>
              <a:rPr kumimoji="1" lang="en-US" altLang="ja-JP" b="1" i="0" u="none" strike="noStrike" kern="1200" smtClean="0">
                <a:solidFill>
                  <a:schemeClr val="tx1"/>
                </a:solidFill>
                <a:ea typeface="ＭＳ Ｐゴシック" pitchFamily="50" charset="-128"/>
                <a:cs typeface="Arial" pitchFamily="34" charset="0"/>
              </a:rPr>
              <a:t>NHL</a:t>
            </a:r>
            <a:r>
              <a:rPr kumimoji="1" lang="ja-JP" altLang="en-US" b="1" i="0" u="none" strike="noStrike" kern="1200" smtClean="0">
                <a:solidFill>
                  <a:schemeClr val="tx1"/>
                </a:solidFill>
                <a:ea typeface="ＭＳ Ｐゴシック" pitchFamily="50" charset="-128"/>
                <a:cs typeface="Arial" pitchFamily="34" charset="0"/>
              </a:rPr>
              <a:t> </a:t>
            </a:r>
            <a:r>
              <a:rPr lang="ja-JP" altLang="en-US" smtClean="0">
                <a:ea typeface="ＭＳ Ｐゴシック" pitchFamily="50" charset="-128"/>
                <a:cs typeface="Arial" pitchFamily="34" charset="0"/>
              </a:rPr>
              <a:t> </a:t>
            </a:r>
            <a:r>
              <a:rPr kumimoji="1" lang="en-US" altLang="ja-JP" b="0" i="0" u="none" strike="noStrike" kern="1200" smtClean="0">
                <a:solidFill>
                  <a:schemeClr val="tx1"/>
                </a:solidFill>
                <a:cs typeface="Arial" pitchFamily="34" charset="0"/>
              </a:rPr>
              <a:t>Age</a:t>
            </a:r>
            <a:r>
              <a:rPr kumimoji="1" lang="ja-JP" altLang="en-US" b="0" i="0" u="none" strike="noStrike" kern="1200" smtClean="0">
                <a:solidFill>
                  <a:schemeClr val="tx1"/>
                </a:solidFill>
                <a:cs typeface="Arial" pitchFamily="34" charset="0"/>
              </a:rPr>
              <a:t>≤</a:t>
            </a:r>
            <a:r>
              <a:rPr kumimoji="1" lang="en-US" altLang="ja-JP" b="0" i="0" u="none" strike="noStrike" kern="1200" smtClean="0">
                <a:solidFill>
                  <a:schemeClr val="tx1"/>
                </a:solidFill>
                <a:cs typeface="Arial" pitchFamily="34" charset="0"/>
              </a:rPr>
              <a:t>15</a:t>
            </a:r>
            <a:r>
              <a:rPr kumimoji="1" lang="ja-JP" altLang="en-US" b="0" i="0" u="none" strike="noStrike" kern="1200" baseline="0" smtClean="0">
                <a:solidFill>
                  <a:schemeClr val="tx1"/>
                </a:solidFill>
                <a:cs typeface="Arial" pitchFamily="34" charset="0"/>
              </a:rPr>
              <a:t>       </a:t>
            </a:r>
            <a:r>
              <a:rPr kumimoji="1" lang="en-US" altLang="ja-JP" b="0" i="0" u="none" strike="noStrike" kern="1200" smtClean="0">
                <a:solidFill>
                  <a:schemeClr val="tx1"/>
                </a:solidFill>
                <a:ea typeface="ＭＳ Ｐゴシック" pitchFamily="50" charset="-128"/>
                <a:cs typeface="Arial" pitchFamily="34" charset="0"/>
              </a:rPr>
              <a:t>208</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baseline="0" smtClean="0">
                <a:solidFill>
                  <a:schemeClr val="tx1"/>
                </a:solidFill>
                <a:ea typeface="ＭＳ Ｐゴシック" pitchFamily="50" charset="-128"/>
                <a:cs typeface="Arial" pitchFamily="34" charset="0"/>
              </a:rPr>
              <a:t>77.1</a:t>
            </a:r>
            <a:r>
              <a:rPr kumimoji="1" lang="en-US" altLang="ja-JP" b="1" i="0" u="none" strike="noStrike" kern="1200" smtClean="0">
                <a:solidFill>
                  <a:schemeClr val="tx1"/>
                </a:solidFill>
                <a:ea typeface="ＭＳ Ｐゴシック" pitchFamily="50" charset="-128"/>
                <a:cs typeface="Arial" pitchFamily="34" charset="0"/>
              </a:rPr>
              <a:t>%</a:t>
            </a:r>
            <a:r>
              <a:rPr kumimoji="1" lang="en-US" altLang="ja-JP" b="1" i="0" u="none" strike="noStrike" kern="1200" baseline="0" smtClean="0">
                <a:solidFill>
                  <a:schemeClr val="tx1"/>
                </a:solidFill>
                <a:ea typeface="ＭＳ Ｐゴシック" pitchFamily="50" charset="-128"/>
                <a:cs typeface="Arial" pitchFamily="34" charset="0"/>
              </a:rPr>
              <a:t>        70.1</a:t>
            </a:r>
            <a:r>
              <a:rPr kumimoji="1" lang="en-US" altLang="ja-JP" b="1" i="0" u="none" strike="noStrike" kern="1200" smtClean="0">
                <a:solidFill>
                  <a:schemeClr val="tx1"/>
                </a:solidFill>
                <a:ea typeface="ＭＳ Ｐゴシック" pitchFamily="50" charset="-128"/>
                <a:cs typeface="Arial" pitchFamily="34" charset="0"/>
              </a:rPr>
              <a:t>%</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69.4%</a:t>
            </a:r>
            <a:r>
              <a:rPr lang="ja-JP" altLang="en-US" smtClean="0">
                <a:ea typeface="ＭＳ Ｐゴシック" pitchFamily="50" charset="-128"/>
                <a:cs typeface="Arial" pitchFamily="34" charset="0"/>
              </a:rPr>
              <a:t> </a:t>
            </a:r>
            <a:r>
              <a:rPr kumimoji="1" lang="ja-JP" altLang="en-US" b="1" i="0" u="none" strike="noStrike" kern="1200" smtClean="0">
                <a:solidFill>
                  <a:schemeClr val="tx1"/>
                </a:solidFill>
                <a:ea typeface="ＭＳ Ｐゴシック" pitchFamily="50" charset="-128"/>
                <a:cs typeface="Arial" pitchFamily="34" charset="0"/>
              </a:rPr>
              <a:t>　</a:t>
            </a:r>
            <a:r>
              <a:rPr lang="ja-JP" altLang="en-US" smtClean="0">
                <a:ea typeface="ＭＳ Ｐゴシック" pitchFamily="50" charset="-128"/>
                <a:cs typeface="Arial" pitchFamily="34" charset="0"/>
              </a:rPr>
              <a:t> </a:t>
            </a:r>
            <a:endParaRPr lang="en-US" altLang="ja-JP" smtClean="0">
              <a:ea typeface="ＭＳ Ｐゴシック" pitchFamily="50" charset="-128"/>
              <a:cs typeface="Arial" pitchFamily="34" charset="0"/>
            </a:endParaRPr>
          </a:p>
          <a:p>
            <a:pPr>
              <a:lnSpc>
                <a:spcPct val="80000"/>
              </a:lnSpc>
            </a:pPr>
            <a:r>
              <a:rPr kumimoji="1" lang="en-US" altLang="ja-JP" b="0" i="0" u="none" strike="noStrike" kern="1200" baseline="0" smtClean="0">
                <a:solidFill>
                  <a:schemeClr val="tx1"/>
                </a:solidFill>
                <a:cs typeface="Arial" pitchFamily="34" charset="0"/>
              </a:rPr>
              <a:t>         Age</a:t>
            </a:r>
            <a:r>
              <a:rPr kumimoji="1" lang="ja-JP" altLang="en-US" b="0" i="0" u="none" strike="noStrike" kern="1200" baseline="0" smtClean="0">
                <a:solidFill>
                  <a:schemeClr val="tx1"/>
                </a:solidFill>
                <a:cs typeface="Arial" pitchFamily="34" charset="0"/>
              </a:rPr>
              <a:t>≥</a:t>
            </a:r>
            <a:r>
              <a:rPr kumimoji="1" lang="en-US" altLang="ja-JP" b="0" i="0" u="none" strike="noStrike" kern="1200" smtClean="0">
                <a:solidFill>
                  <a:schemeClr val="tx1"/>
                </a:solidFill>
                <a:cs typeface="Arial" pitchFamily="34" charset="0"/>
              </a:rPr>
              <a:t>16</a:t>
            </a:r>
            <a:r>
              <a:rPr kumimoji="1" lang="ja-JP" altLang="en-US" b="0" i="0" u="none" strike="noStrike" kern="1200" baseline="0" smtClean="0">
                <a:solidFill>
                  <a:schemeClr val="tx1"/>
                </a:solidFill>
                <a:cs typeface="Arial" pitchFamily="34" charset="0"/>
              </a:rPr>
              <a:t>  </a:t>
            </a:r>
            <a:r>
              <a:rPr kumimoji="1" lang="en-US" altLang="ja-JP" b="0" i="0" u="none" strike="noStrike" kern="1200" smtClean="0">
                <a:solidFill>
                  <a:schemeClr val="tx1"/>
                </a:solidFill>
                <a:ea typeface="ＭＳ Ｐゴシック" pitchFamily="50" charset="-128"/>
                <a:cs typeface="Arial" pitchFamily="34" charset="0"/>
              </a:rPr>
              <a:t>10,694</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78.3%</a:t>
            </a:r>
            <a:r>
              <a:rPr kumimoji="1" lang="en-US" altLang="ja-JP" b="1" i="0" u="none" strike="noStrike" kern="1200" baseline="0" smtClean="0">
                <a:solidFill>
                  <a:schemeClr val="tx1"/>
                </a:solidFill>
                <a:ea typeface="ＭＳ Ｐゴシック" pitchFamily="50" charset="-128"/>
                <a:cs typeface="Arial" pitchFamily="34" charset="0"/>
              </a:rPr>
              <a:t>        61.0</a:t>
            </a:r>
            <a:r>
              <a:rPr kumimoji="1" lang="en-US" altLang="ja-JP" b="1" i="0" u="none" strike="noStrike" kern="1200" smtClean="0">
                <a:solidFill>
                  <a:schemeClr val="tx1"/>
                </a:solidFill>
                <a:ea typeface="ＭＳ Ｐゴシック" pitchFamily="50" charset="-128"/>
                <a:cs typeface="Arial" pitchFamily="34" charset="0"/>
              </a:rPr>
              <a:t>%</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51.8%</a:t>
            </a:r>
            <a:r>
              <a:rPr lang="ja-JP" altLang="en-US" smtClean="0">
                <a:ea typeface="ＭＳ Ｐゴシック" pitchFamily="50" charset="-128"/>
                <a:cs typeface="Arial" pitchFamily="34" charset="0"/>
              </a:rPr>
              <a:t> </a:t>
            </a:r>
            <a:endParaRPr lang="en-US" altLang="ja-JP" smtClean="0">
              <a:ea typeface="ＭＳ Ｐゴシック" pitchFamily="50" charset="-128"/>
              <a:cs typeface="Arial" pitchFamily="34" charset="0"/>
            </a:endParaRPr>
          </a:p>
          <a:p>
            <a:pPr>
              <a:lnSpc>
                <a:spcPct val="80000"/>
              </a:lnSpc>
            </a:pPr>
            <a:r>
              <a:rPr kumimoji="1" lang="en-US" altLang="ja-JP" b="1" i="0" u="none" strike="noStrike" kern="1200" smtClean="0">
                <a:solidFill>
                  <a:schemeClr val="tx1"/>
                </a:solidFill>
                <a:ea typeface="ＭＳ Ｐゴシック" pitchFamily="50" charset="-128"/>
                <a:cs typeface="Arial" pitchFamily="34" charset="0"/>
              </a:rPr>
              <a:t>HL</a:t>
            </a:r>
            <a:r>
              <a:rPr kumimoji="1" lang="ja-JP" altLang="en-US" b="1" i="0" u="none" strike="noStrike" kern="1200" smtClean="0">
                <a:solidFill>
                  <a:schemeClr val="tx1"/>
                </a:solidFill>
                <a:ea typeface="ＭＳ Ｐゴシック" pitchFamily="50" charset="-128"/>
                <a:cs typeface="Arial" pitchFamily="34" charset="0"/>
              </a:rPr>
              <a:t> </a:t>
            </a:r>
            <a:r>
              <a:rPr lang="ja-JP" altLang="en-US" smtClean="0">
                <a:ea typeface="ＭＳ Ｐゴシック" pitchFamily="50" charset="-128"/>
                <a:cs typeface="Arial" pitchFamily="34" charset="0"/>
              </a:rPr>
              <a:t>   </a:t>
            </a:r>
            <a:r>
              <a:rPr lang="ja-JP" altLang="en-US" baseline="0" smtClean="0">
                <a:ea typeface="ＭＳ Ｐゴシック" pitchFamily="50" charset="-128"/>
                <a:cs typeface="Arial" pitchFamily="34" charset="0"/>
              </a:rPr>
              <a:t> </a:t>
            </a:r>
            <a:r>
              <a:rPr kumimoji="1" lang="en-US" altLang="ja-JP" b="0" i="0" u="none" strike="noStrike" kern="1200" smtClean="0">
                <a:solidFill>
                  <a:schemeClr val="tx1"/>
                </a:solidFill>
                <a:cs typeface="Arial" pitchFamily="34" charset="0"/>
              </a:rPr>
              <a:t>Age</a:t>
            </a:r>
            <a:r>
              <a:rPr kumimoji="1" lang="ja-JP" altLang="en-US" b="0" i="0" u="none" strike="noStrike" kern="1200" smtClean="0">
                <a:solidFill>
                  <a:schemeClr val="tx1"/>
                </a:solidFill>
                <a:cs typeface="Arial" pitchFamily="34" charset="0"/>
              </a:rPr>
              <a:t>≤</a:t>
            </a:r>
            <a:r>
              <a:rPr kumimoji="1" lang="en-US" altLang="ja-JP" b="0" i="0" u="none" strike="noStrike" kern="1200" smtClean="0">
                <a:solidFill>
                  <a:schemeClr val="tx1"/>
                </a:solidFill>
                <a:cs typeface="Arial" pitchFamily="34" charset="0"/>
              </a:rPr>
              <a:t>15</a:t>
            </a:r>
            <a:r>
              <a:rPr kumimoji="1" lang="ja-JP" altLang="en-US" b="0" i="0" u="none" strike="noStrike" kern="1200" baseline="0" smtClean="0">
                <a:solidFill>
                  <a:schemeClr val="tx1"/>
                </a:solidFill>
                <a:cs typeface="Arial" pitchFamily="34" charset="0"/>
              </a:rPr>
              <a:t> </a:t>
            </a:r>
            <a:r>
              <a:rPr kumimoji="1" lang="ja-JP" altLang="en-US" b="0" i="0" u="none" strike="noStrike" kern="1200" smtClean="0">
                <a:solidFill>
                  <a:schemeClr val="tx1"/>
                </a:solidFill>
                <a:ea typeface="ＭＳ Ｐゴシック" pitchFamily="50" charset="-128"/>
                <a:cs typeface="Arial" pitchFamily="34" charset="0"/>
              </a:rPr>
              <a:t> </a:t>
            </a:r>
            <a:r>
              <a:rPr lang="ja-JP" altLang="en-US" smtClean="0">
                <a:ea typeface="ＭＳ Ｐゴシック" pitchFamily="50" charset="-128"/>
                <a:cs typeface="Arial" pitchFamily="34" charset="0"/>
              </a:rPr>
              <a:t>    </a:t>
            </a:r>
            <a:r>
              <a:rPr lang="ja-JP" altLang="en-US" baseline="0" smtClean="0">
                <a:ea typeface="ＭＳ Ｐゴシック" pitchFamily="50" charset="-128"/>
                <a:cs typeface="Arial" pitchFamily="34" charset="0"/>
              </a:rPr>
              <a:t> </a:t>
            </a:r>
            <a:r>
              <a:rPr lang="ja-JP" altLang="en-US" smtClean="0">
                <a:ea typeface="ＭＳ Ｐゴシック" pitchFamily="50" charset="-128"/>
                <a:cs typeface="Arial" pitchFamily="34" charset="0"/>
              </a:rPr>
              <a:t> </a:t>
            </a:r>
            <a:r>
              <a:rPr kumimoji="1" lang="en-US" altLang="ja-JP" b="0" i="0" u="none" strike="noStrike" kern="1200" smtClean="0">
                <a:solidFill>
                  <a:schemeClr val="tx1"/>
                </a:solidFill>
                <a:ea typeface="ＭＳ Ｐゴシック" pitchFamily="50" charset="-128"/>
                <a:cs typeface="Arial" pitchFamily="34" charset="0"/>
              </a:rPr>
              <a:t>28</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82.1%</a:t>
            </a:r>
            <a:r>
              <a:rPr kumimoji="1" lang="en-US" altLang="ja-JP" b="1"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70.1%</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70.1%</a:t>
            </a:r>
            <a:r>
              <a:rPr lang="ja-JP" altLang="en-US" smtClean="0">
                <a:ea typeface="ＭＳ Ｐゴシック" pitchFamily="50" charset="-128"/>
                <a:cs typeface="Arial" pitchFamily="34" charset="0"/>
              </a:rPr>
              <a:t> </a:t>
            </a:r>
            <a:r>
              <a:rPr kumimoji="1" lang="ja-JP" altLang="en-US" b="1" i="0" u="none" strike="noStrike" kern="1200" smtClean="0">
                <a:solidFill>
                  <a:schemeClr val="tx1"/>
                </a:solidFill>
                <a:ea typeface="ＭＳ Ｐゴシック" pitchFamily="50" charset="-128"/>
                <a:cs typeface="Arial" pitchFamily="34" charset="0"/>
              </a:rPr>
              <a:t>　</a:t>
            </a:r>
            <a:r>
              <a:rPr lang="ja-JP" altLang="en-US" smtClean="0">
                <a:ea typeface="ＭＳ Ｐゴシック" pitchFamily="50" charset="-128"/>
                <a:cs typeface="Arial" pitchFamily="34" charset="0"/>
              </a:rPr>
              <a:t> </a:t>
            </a:r>
            <a:endParaRPr lang="en-US" altLang="ja-JP" smtClean="0">
              <a:ea typeface="ＭＳ Ｐゴシック" pitchFamily="50" charset="-128"/>
              <a:cs typeface="Arial" pitchFamily="34" charset="0"/>
            </a:endParaRPr>
          </a:p>
          <a:p>
            <a:pPr>
              <a:lnSpc>
                <a:spcPct val="80000"/>
              </a:lnSpc>
            </a:pPr>
            <a:r>
              <a:rPr kumimoji="1" lang="ja-JP" altLang="en-US" b="0" i="0" u="none" strike="noStrike" kern="1200" smtClean="0">
                <a:solidFill>
                  <a:schemeClr val="tx1"/>
                </a:solidFill>
                <a:ea typeface="ＭＳ Ｐゴシック" pitchFamily="50" charset="-128"/>
                <a:cs typeface="Arial" pitchFamily="34" charset="0"/>
              </a:rPr>
              <a:t>        </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0" i="0" u="none" strike="noStrike" kern="1200" baseline="0" smtClean="0">
                <a:solidFill>
                  <a:schemeClr val="tx1"/>
                </a:solidFill>
                <a:cs typeface="Arial" pitchFamily="34" charset="0"/>
              </a:rPr>
              <a:t>Age</a:t>
            </a:r>
            <a:r>
              <a:rPr kumimoji="1" lang="ja-JP" altLang="en-US" b="0" i="0" u="none" strike="noStrike" kern="1200" baseline="0" smtClean="0">
                <a:solidFill>
                  <a:schemeClr val="tx1"/>
                </a:solidFill>
                <a:cs typeface="Arial" pitchFamily="34" charset="0"/>
              </a:rPr>
              <a:t>≥</a:t>
            </a:r>
            <a:r>
              <a:rPr kumimoji="1" lang="en-US" altLang="ja-JP" b="0" i="0" u="none" strike="noStrike" kern="1200" smtClean="0">
                <a:solidFill>
                  <a:schemeClr val="tx1"/>
                </a:solidFill>
                <a:cs typeface="Arial" pitchFamily="34" charset="0"/>
              </a:rPr>
              <a:t>16</a:t>
            </a:r>
            <a:r>
              <a:rPr kumimoji="1" lang="ja-JP" altLang="en-US" b="0" i="0" u="none" strike="noStrike" kern="1200" baseline="0" smtClean="0">
                <a:solidFill>
                  <a:schemeClr val="tx1"/>
                </a:solidFill>
                <a:cs typeface="Arial" pitchFamily="34" charset="0"/>
              </a:rPr>
              <a:t>    </a:t>
            </a:r>
            <a:r>
              <a:rPr kumimoji="1" lang="en-US" altLang="ja-JP" b="0" i="0" u="none" strike="noStrike" kern="1200" smtClean="0">
                <a:solidFill>
                  <a:schemeClr val="tx1"/>
                </a:solidFill>
                <a:ea typeface="ＭＳ Ｐゴシック" pitchFamily="50" charset="-128"/>
                <a:cs typeface="Arial" pitchFamily="34" charset="0"/>
              </a:rPr>
              <a:t>1,004</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87.2%</a:t>
            </a:r>
            <a:r>
              <a:rPr kumimoji="1" lang="en-US" altLang="ja-JP" b="1"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67.6%</a:t>
            </a:r>
            <a:r>
              <a:rPr kumimoji="1" lang="ja-JP" altLang="en-US" b="0" i="0" u="none" strike="noStrike" kern="1200" baseline="0" smtClean="0">
                <a:solidFill>
                  <a:schemeClr val="tx1"/>
                </a:solidFill>
                <a:ea typeface="ＭＳ Ｐゴシック" pitchFamily="50" charset="-128"/>
                <a:cs typeface="Arial" pitchFamily="34" charset="0"/>
              </a:rPr>
              <a:t>         </a:t>
            </a:r>
            <a:r>
              <a:rPr kumimoji="1" lang="en-US" altLang="ja-JP" b="1" i="0" u="none" strike="noStrike" kern="1200" smtClean="0">
                <a:solidFill>
                  <a:schemeClr val="tx1"/>
                </a:solidFill>
                <a:ea typeface="ＭＳ Ｐゴシック" pitchFamily="50" charset="-128"/>
                <a:cs typeface="Arial" pitchFamily="34" charset="0"/>
              </a:rPr>
              <a:t>58.7%</a:t>
            </a:r>
            <a:r>
              <a:rPr lang="ja-JP" altLang="en-US" u="none" smtClean="0">
                <a:cs typeface="Arial" pitchFamily="34" charset="0"/>
              </a:rPr>
              <a:t> </a:t>
            </a:r>
            <a:endParaRPr lang="en-US" altLang="ja-JP" u="none" smtClean="0">
              <a:cs typeface="Arial"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kern="1200" smtClean="0">
                <a:solidFill>
                  <a:schemeClr val="tx1"/>
                </a:solidFill>
                <a:ea typeface="+mn-ea"/>
                <a:cs typeface="+mn-cs"/>
              </a:rPr>
              <a:t>――――――――――――――――――――――――――――――</a:t>
            </a:r>
            <a:endParaRPr lang="en-US" altLang="ja-JP" b="1" u="sng" smtClean="0">
              <a:ea typeface="メイリオ" pitchFamily="50" charset="-128"/>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597877" y="4342168"/>
            <a:ext cx="8642838" cy="2172932"/>
          </a:xfrm>
        </p:spPr>
        <p:txBody>
          <a:bodyPr>
            <a:normAutofit/>
          </a:bodyPr>
          <a:lstStyle/>
          <a:p>
            <a:r>
              <a:rPr kumimoji="1" lang="en-US" altLang="ja-JP" kern="1200" smtClean="0">
                <a:solidFill>
                  <a:schemeClr val="tx1"/>
                </a:solidFill>
                <a:ea typeface="+mn-ea"/>
                <a:cs typeface="+mn-cs"/>
              </a:rPr>
              <a:t>Autologous transplants account for approximately 96% of the total cases of transplantation for plasma cell neoplasms including multiple myeloma. </a:t>
            </a:r>
            <a:endParaRPr kumimoji="1" lang="ja-JP" altLang="ja-JP" kern="1200" smtClean="0">
              <a:solidFill>
                <a:schemeClr val="tx1"/>
              </a:solidFill>
              <a:ea typeface="+mn-ea"/>
              <a:cs typeface="+mn-cs"/>
            </a:endParaRPr>
          </a:p>
          <a:p>
            <a:r>
              <a:rPr kumimoji="1" lang="en-US" altLang="ja-JP" kern="1200" smtClean="0">
                <a:solidFill>
                  <a:schemeClr val="tx1"/>
                </a:solidFill>
                <a:ea typeface="+mn-ea"/>
                <a:cs typeface="+mn-cs"/>
              </a:rPr>
              <a:t>The survival probability is as high as 90% or more one year after transplantation, but decreases to 34% ten years after transplantation.</a:t>
            </a:r>
            <a:endParaRPr kumimoji="1" lang="ja-JP" altLang="ja-JP" kern="1200" smtClean="0">
              <a:solidFill>
                <a:schemeClr val="tx1"/>
              </a:solidFill>
              <a:ea typeface="+mn-ea"/>
              <a:cs typeface="+mn-cs"/>
            </a:endParaRPr>
          </a:p>
          <a:p>
            <a:endParaRPr kumimoji="1" lang="en-US" altLang="ja-JP" kern="1200" smtClean="0">
              <a:solidFill>
                <a:srgbClr val="0B5395"/>
              </a:solidFill>
              <a:cs typeface="メイリオ" pitchFamily="50" charset="-128"/>
            </a:endParaRPr>
          </a:p>
          <a:p>
            <a:pPr rtl="0" eaLnBrk="1" fontAlgn="b" latinLnBrk="0" hangingPunct="1"/>
            <a:r>
              <a:rPr kumimoji="1" lang="ja-JP" altLang="en-US" b="0" i="0" u="none" strike="noStrike" kern="1200" smtClean="0">
                <a:solidFill>
                  <a:schemeClr val="tx1"/>
                </a:solidFill>
                <a:ea typeface="メイリオ" pitchFamily="50" charset="-128"/>
                <a:cs typeface="Arial" pitchFamily="34" charset="0"/>
              </a:rPr>
              <a:t>≪</a:t>
            </a:r>
            <a:r>
              <a:rPr kumimoji="1" lang="en-US" altLang="ja-JP" b="0" i="0" u="none" strike="noStrike" kern="1200" smtClean="0">
                <a:solidFill>
                  <a:schemeClr val="tx1"/>
                </a:solidFill>
                <a:ea typeface="メイリオ" pitchFamily="50" charset="-128"/>
                <a:cs typeface="Arial" pitchFamily="34" charset="0"/>
              </a:rPr>
              <a:t>Probability of survival</a:t>
            </a:r>
            <a:r>
              <a:rPr kumimoji="1" lang="ja-JP" altLang="en-US" b="0" i="0" u="none" strike="noStrike" kern="1200" smtClean="0">
                <a:solidFill>
                  <a:schemeClr val="tx1"/>
                </a:solidFill>
                <a:ea typeface="メイリオ" pitchFamily="50" charset="-128"/>
                <a:cs typeface="Arial" pitchFamily="34" charset="0"/>
              </a:rPr>
              <a:t>≫</a:t>
            </a:r>
            <a:endParaRPr kumimoji="1" lang="en-US" altLang="ja-JP" b="0" i="0" u="none" strike="noStrike" kern="1200" smtClean="0">
              <a:solidFill>
                <a:schemeClr val="tx1"/>
              </a:solidFill>
              <a:ea typeface="メイリオ" pitchFamily="50" charset="-128"/>
              <a:cs typeface="Arial" pitchFamily="34" charset="0"/>
            </a:endParaRPr>
          </a:p>
          <a:p>
            <a:r>
              <a:rPr kumimoji="1" lang="en-US" altLang="ja-JP" kern="1200" smtClean="0">
                <a:solidFill>
                  <a:schemeClr val="tx1"/>
                </a:solidFill>
                <a:ea typeface="+mn-ea"/>
                <a:cs typeface="+mn-cs"/>
              </a:rPr>
              <a:t>                             Years after the first transplantation </a:t>
            </a:r>
            <a:endParaRPr kumimoji="1" lang="ja-JP" altLang="ja-JP" kern="1200" smtClean="0">
              <a:solidFill>
                <a:schemeClr val="tx1"/>
              </a:solidFill>
              <a:ea typeface="+mn-ea"/>
              <a:cs typeface="+mn-cs"/>
            </a:endParaRPr>
          </a:p>
          <a:p>
            <a:r>
              <a:rPr kumimoji="1" lang="en-US" altLang="ja-JP" kern="1200" smtClean="0">
                <a:solidFill>
                  <a:schemeClr val="tx1"/>
                </a:solidFill>
                <a:ea typeface="+mn-ea"/>
                <a:cs typeface="+mn-cs"/>
              </a:rPr>
              <a:t>                    N       1year</a:t>
            </a:r>
            <a:r>
              <a:rPr kumimoji="1" lang="en-US" altLang="ja-JP" b="1" kern="1200" smtClean="0">
                <a:solidFill>
                  <a:schemeClr val="tx1"/>
                </a:solidFill>
                <a:ea typeface="+mn-ea"/>
                <a:cs typeface="+mn-cs"/>
              </a:rPr>
              <a:t>        </a:t>
            </a:r>
            <a:r>
              <a:rPr kumimoji="1" lang="en-US" altLang="ja-JP" kern="1200" smtClean="0">
                <a:solidFill>
                  <a:schemeClr val="tx1"/>
                </a:solidFill>
                <a:ea typeface="+mn-ea"/>
                <a:cs typeface="+mn-cs"/>
              </a:rPr>
              <a:t>5years</a:t>
            </a:r>
            <a:r>
              <a:rPr kumimoji="1" lang="en-US" altLang="ja-JP" b="1" kern="1200" smtClean="0">
                <a:solidFill>
                  <a:schemeClr val="tx1"/>
                </a:solidFill>
                <a:ea typeface="+mn-ea"/>
                <a:cs typeface="+mn-cs"/>
              </a:rPr>
              <a:t>      </a:t>
            </a:r>
            <a:r>
              <a:rPr kumimoji="1" lang="en-US" altLang="ja-JP" kern="1200" smtClean="0">
                <a:solidFill>
                  <a:schemeClr val="tx1"/>
                </a:solidFill>
                <a:ea typeface="+mn-ea"/>
                <a:cs typeface="+mn-cs"/>
              </a:rPr>
              <a:t>10years</a:t>
            </a:r>
            <a:endParaRPr kumimoji="1" lang="ja-JP" altLang="ja-JP" kern="1200" smtClean="0">
              <a:solidFill>
                <a:schemeClr val="tx1"/>
              </a:solidFill>
              <a:ea typeface="+mn-ea"/>
              <a:cs typeface="+mn-cs"/>
            </a:endParaRPr>
          </a:p>
          <a:p>
            <a:r>
              <a:rPr kumimoji="1" lang="ja-JP" altLang="ja-JP" kern="1200" smtClean="0">
                <a:solidFill>
                  <a:schemeClr val="tx1"/>
                </a:solidFill>
                <a:ea typeface="+mn-ea"/>
                <a:cs typeface="+mn-cs"/>
              </a:rPr>
              <a:t>――――――――――――――――――――――――――――――</a:t>
            </a:r>
          </a:p>
          <a:p>
            <a:r>
              <a:rPr kumimoji="1" lang="en-US" altLang="ja-JP" b="1" i="0" u="none" strike="noStrike" kern="1200" baseline="0" smtClean="0">
                <a:solidFill>
                  <a:schemeClr val="tx1"/>
                </a:solidFill>
                <a:cs typeface="Arial" pitchFamily="34" charset="0"/>
              </a:rPr>
              <a:t>Auto</a:t>
            </a:r>
            <a:r>
              <a:rPr kumimoji="1" lang="ja-JP" altLang="en-US" b="1" i="0" u="none" strike="noStrike" kern="1200" baseline="0" smtClean="0">
                <a:solidFill>
                  <a:schemeClr val="tx1"/>
                </a:solidFill>
                <a:cs typeface="Arial" pitchFamily="34" charset="0"/>
              </a:rPr>
              <a:t>        </a:t>
            </a:r>
            <a:r>
              <a:rPr kumimoji="1" lang="en-US" altLang="ja-JP" b="0" i="0" u="none" strike="noStrike" kern="1200" baseline="0" smtClean="0">
                <a:solidFill>
                  <a:schemeClr val="tx1"/>
                </a:solidFill>
                <a:cs typeface="Arial" pitchFamily="34" charset="0"/>
              </a:rPr>
              <a:t>6</a:t>
            </a:r>
            <a:r>
              <a:rPr kumimoji="1" lang="en-US" altLang="ja-JP" b="0" i="0" u="none" strike="noStrike" kern="1200" smtClean="0">
                <a:solidFill>
                  <a:schemeClr val="tx1"/>
                </a:solidFill>
                <a:cs typeface="Arial" pitchFamily="34" charset="0"/>
              </a:rPr>
              <a:t>,241</a:t>
            </a:r>
            <a:r>
              <a:rPr kumimoji="1" lang="ja-JP" altLang="en-US" b="0" i="0" u="none" strike="noStrike" kern="1200" baseline="0" smtClean="0">
                <a:solidFill>
                  <a:schemeClr val="tx1"/>
                </a:solidFill>
                <a:cs typeface="Arial" pitchFamily="34" charset="0"/>
              </a:rPr>
              <a:t>        </a:t>
            </a:r>
            <a:r>
              <a:rPr kumimoji="1" lang="en-US" altLang="ja-JP" b="1" i="0" u="none" strike="noStrike" kern="1200" smtClean="0">
                <a:solidFill>
                  <a:schemeClr val="tx1"/>
                </a:solidFill>
                <a:cs typeface="Arial" pitchFamily="34" charset="0"/>
              </a:rPr>
              <a:t>92.0%</a:t>
            </a:r>
            <a:r>
              <a:rPr kumimoji="1" lang="ja-JP" altLang="en-US" b="0" i="0" u="none" strike="noStrike" kern="1200" baseline="0" smtClean="0">
                <a:solidFill>
                  <a:schemeClr val="tx1"/>
                </a:solidFill>
                <a:cs typeface="Arial" pitchFamily="34" charset="0"/>
              </a:rPr>
              <a:t>         </a:t>
            </a:r>
            <a:r>
              <a:rPr kumimoji="1" lang="en-US" altLang="ja-JP" b="1" i="0" u="none" strike="noStrike" kern="1200" smtClean="0">
                <a:solidFill>
                  <a:schemeClr val="tx1"/>
                </a:solidFill>
                <a:cs typeface="Arial" pitchFamily="34" charset="0"/>
              </a:rPr>
              <a:t>59.0%</a:t>
            </a:r>
            <a:r>
              <a:rPr kumimoji="1" lang="ja-JP" altLang="en-US" b="0" i="0" u="none" strike="noStrike" kern="1200" baseline="0" smtClean="0">
                <a:solidFill>
                  <a:schemeClr val="tx1"/>
                </a:solidFill>
                <a:cs typeface="Arial" pitchFamily="34" charset="0"/>
              </a:rPr>
              <a:t>        </a:t>
            </a:r>
            <a:r>
              <a:rPr kumimoji="1" lang="en-US" altLang="ja-JP" b="1" i="0" u="none" strike="noStrike" kern="1200" smtClean="0">
                <a:solidFill>
                  <a:schemeClr val="tx1"/>
                </a:solidFill>
                <a:cs typeface="Arial" pitchFamily="34" charset="0"/>
              </a:rPr>
              <a:t>34.4%</a:t>
            </a:r>
            <a:r>
              <a:rPr lang="ja-JP" altLang="en-US" u="none" smtClean="0">
                <a:cs typeface="Arial" pitchFamily="34" charset="0"/>
              </a:rPr>
              <a:t> </a:t>
            </a:r>
            <a:endParaRPr lang="en-US" altLang="ja-JP" u="none" smtClean="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ea typeface="+mn-ea"/>
                <a:cs typeface="+mn-cs"/>
              </a:rPr>
              <a:t>――――――――――――――――――――――――――――――</a:t>
            </a:r>
            <a:endParaRPr lang="en-US" altLang="ja-JP" u="sng" smtClean="0">
              <a:cs typeface="Arial" pitchFamily="34" charset="0"/>
            </a:endParaRPr>
          </a:p>
          <a:p>
            <a:endParaRPr kumimoji="1" lang="en-US" altLang="ja-JP" sz="1000" b="0" u="sng" dirty="0" smtClean="0">
              <a:solidFill>
                <a:srgbClr val="0B5395"/>
              </a:solidFill>
              <a:latin typeface="Arial" pitchFamily="34" charset="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606669" y="4342168"/>
            <a:ext cx="8634046" cy="2190517"/>
          </a:xfrm>
        </p:spPr>
        <p:txBody>
          <a:bodyPr>
            <a:normAutofit lnSpcReduction="10000"/>
          </a:bodyPr>
          <a:lstStyle/>
          <a:p>
            <a:r>
              <a:rPr kumimoji="1" lang="en-US" altLang="ja-JP" kern="1200" smtClean="0">
                <a:solidFill>
                  <a:schemeClr val="tx1"/>
                </a:solidFill>
                <a:latin typeface="+mn-lt"/>
                <a:ea typeface="+mn-ea"/>
                <a:cs typeface="+mn-cs"/>
              </a:rPr>
              <a:t>For acute myeloid leukemia , allogeneic transplants account for approximately 90% of the total cases of transplantation, and bone marrow transplants from related donors are frequently performed in patients aged 15 years or younger (≤15). The survival probability 5 years after transplantation in 1,600 registered patients who received first allogeneic transplants in the period between 1991 and 2014 is 60.4% for transplants from related donors and about 50% for transplants from unrelated donors.</a:t>
            </a:r>
          </a:p>
          <a:p>
            <a:endParaRPr kumimoji="1" lang="en-US" altLang="ja-JP" kern="1200" smtClean="0">
              <a:solidFill>
                <a:srgbClr val="0B5395"/>
              </a:solidFill>
              <a:latin typeface="Arial" pitchFamily="34" charset="0"/>
              <a:ea typeface="+mj-ea"/>
              <a:cs typeface="Arial" pitchFamily="34" charset="0"/>
            </a:endParaRPr>
          </a:p>
          <a:p>
            <a:pPr rtl="0" eaLnBrk="1" fontAlgn="b" latinLnBrk="0" hangingPunct="1"/>
            <a:r>
              <a:rPr kumimoji="1" lang="ja-JP" altLang="en-US" b="0" i="0" u="none" strike="noStrike" kern="1200" smtClean="0">
                <a:solidFill>
                  <a:schemeClr val="tx1"/>
                </a:solidFill>
                <a:latin typeface="Arial" pitchFamily="34" charset="0"/>
                <a:ea typeface="メイリオ" pitchFamily="50" charset="-128"/>
                <a:cs typeface="Arial" pitchFamily="34" charset="0"/>
              </a:rPr>
              <a:t>≪</a:t>
            </a:r>
            <a:r>
              <a:rPr kumimoji="1" lang="en-US" altLang="ja-JP"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b="0" i="0" u="none" strike="noStrike" kern="1200" smtClean="0">
                <a:solidFill>
                  <a:schemeClr val="tx1"/>
                </a:solidFill>
                <a:latin typeface="Arial" pitchFamily="34" charset="0"/>
                <a:ea typeface="メイリオ" pitchFamily="50" charset="-128"/>
                <a:cs typeface="Arial" pitchFamily="34" charset="0"/>
              </a:rPr>
              <a:t>≫</a:t>
            </a:r>
            <a:endParaRPr kumimoji="1" lang="en-US" altLang="ja-JP" b="0" i="0" u="none" strike="noStrike" kern="1200" smtClean="0">
              <a:solidFill>
                <a:schemeClr val="tx1"/>
              </a:solidFill>
              <a:latin typeface="Arial" pitchFamily="34" charset="0"/>
              <a:ea typeface="メイリオ" pitchFamily="50" charset="-128"/>
              <a:cs typeface="Arial" pitchFamily="34" charset="0"/>
            </a:endParaRPr>
          </a:p>
          <a:p>
            <a:r>
              <a:rPr kumimoji="1" lang="en-US" altLang="ja-JP" kern="1200" smtClean="0">
                <a:solidFill>
                  <a:schemeClr val="tx1"/>
                </a:solidFill>
                <a:latin typeface="+mn-lt"/>
                <a:ea typeface="+mn-ea"/>
                <a:cs typeface="+mn-cs"/>
              </a:rPr>
              <a:t>                             Years after the first transplantation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                    N       1year</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5years</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10years</a:t>
            </a:r>
            <a:endParaRPr kumimoji="1" lang="ja-JP" altLang="ja-JP" kern="1200" smtClean="0">
              <a:solidFill>
                <a:schemeClr val="tx1"/>
              </a:solidFill>
              <a:latin typeface="+mn-lt"/>
              <a:ea typeface="+mn-ea"/>
              <a:cs typeface="+mn-cs"/>
            </a:endParaRPr>
          </a:p>
          <a:p>
            <a:r>
              <a:rPr kumimoji="1" lang="ja-JP" altLang="ja-JP" kern="1200" smtClean="0">
                <a:solidFill>
                  <a:schemeClr val="tx1"/>
                </a:solidFill>
                <a:latin typeface="+mn-lt"/>
                <a:ea typeface="+mn-ea"/>
                <a:cs typeface="+mn-cs"/>
              </a:rPr>
              <a:t>――――――――――――――――――――――――――――――</a:t>
            </a:r>
          </a:p>
          <a:p>
            <a:pPr>
              <a:lnSpc>
                <a:spcPct val="110000"/>
              </a:lnSpc>
            </a:pPr>
            <a:r>
              <a:rPr kumimoji="1" lang="en-US" altLang="zh-TW"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b="1" i="0" u="none" strike="noStrike" kern="1200" smtClean="0">
                <a:solidFill>
                  <a:schemeClr val="tx1"/>
                </a:solidFill>
                <a:latin typeface="Arial" pitchFamily="34" charset="0"/>
                <a:ea typeface="+mj-ea"/>
                <a:cs typeface="Arial" pitchFamily="34" charset="0"/>
              </a:rPr>
              <a:t> </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0" i="0" u="none" strike="noStrike" kern="1200" baseline="0" smtClean="0">
                <a:solidFill>
                  <a:schemeClr val="tx1"/>
                </a:solidFill>
                <a:latin typeface="Arial" pitchFamily="34" charset="0"/>
                <a:ea typeface="+mj-ea"/>
                <a:cs typeface="Arial" pitchFamily="34" charset="0"/>
              </a:rPr>
              <a:t>664</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78.2%</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60.4%</a:t>
            </a:r>
            <a:r>
              <a:rPr kumimoji="1" lang="en-US" altLang="ja-JP" b="1"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58.2%</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pPr>
              <a:lnSpc>
                <a:spcPct val="110000"/>
              </a:lnSpc>
            </a:pPr>
            <a:r>
              <a:rPr kumimoji="1" lang="en-US" altLang="ja-JP" b="1" i="0" u="none" strike="noStrike" kern="1200" baseline="0" smtClean="0">
                <a:solidFill>
                  <a:schemeClr val="tx1"/>
                </a:solidFill>
                <a:latin typeface="Arial" pitchFamily="34" charset="0"/>
                <a:ea typeface="+mj-ea"/>
                <a:cs typeface="Arial" pitchFamily="34" charset="0"/>
              </a:rPr>
              <a:t>Rel-PB</a:t>
            </a:r>
            <a:r>
              <a:rPr kumimoji="1" lang="ja-JP" altLang="en-US" b="1" i="0" u="none" strike="noStrike" kern="1200" baseline="0" smtClean="0">
                <a:solidFill>
                  <a:schemeClr val="tx1"/>
                </a:solidFill>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135</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58.9%</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45.3%</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42.3%</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pPr>
              <a:lnSpc>
                <a:spcPct val="110000"/>
              </a:lnSpc>
            </a:pPr>
            <a:r>
              <a:rPr kumimoji="1" lang="en-US" altLang="ja-JP" b="1" i="0" u="none" strike="noStrike" kern="1200" smtClean="0">
                <a:solidFill>
                  <a:schemeClr val="tx1"/>
                </a:solidFill>
                <a:latin typeface="Arial" pitchFamily="34" charset="0"/>
                <a:ea typeface="+mj-ea"/>
                <a:cs typeface="Arial" pitchFamily="34" charset="0"/>
              </a:rPr>
              <a:t>UR-BM</a:t>
            </a:r>
            <a:r>
              <a:rPr lang="ja-JP" altLang="en-US" smtClean="0">
                <a:latin typeface="Arial" pitchFamily="34" charset="0"/>
                <a:ea typeface="+mj-ea"/>
                <a:cs typeface="Arial" pitchFamily="34" charset="0"/>
              </a:rPr>
              <a:t>     </a:t>
            </a:r>
            <a:r>
              <a:rPr lang="ja-JP" altLang="en-US" baseline="0" smtClean="0">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420</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71.1%</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52.9%</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50.1%</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pPr>
              <a:lnSpc>
                <a:spcPct val="110000"/>
              </a:lnSpc>
            </a:pPr>
            <a:r>
              <a:rPr kumimoji="1" lang="en-US" altLang="ja-JP" b="1" i="0" u="none" strike="noStrike" kern="1200" smtClean="0">
                <a:solidFill>
                  <a:schemeClr val="tx1"/>
                </a:solidFill>
                <a:latin typeface="Arial" pitchFamily="34" charset="0"/>
                <a:ea typeface="+mj-ea"/>
                <a:cs typeface="Arial" pitchFamily="34" charset="0"/>
              </a:rPr>
              <a:t>UR-CB</a:t>
            </a:r>
            <a:r>
              <a:rPr kumimoji="1" lang="ja-JP" altLang="en-US" b="1" i="0" u="none" strike="noStrike" kern="1200" smtClean="0">
                <a:solidFill>
                  <a:schemeClr val="tx1"/>
                </a:solidFill>
                <a:latin typeface="Arial" pitchFamily="34" charset="0"/>
                <a:ea typeface="+mj-ea"/>
                <a:cs typeface="Arial" pitchFamily="34" charset="0"/>
              </a:rPr>
              <a:t> </a:t>
            </a:r>
            <a:r>
              <a:rPr lang="ja-JP" altLang="en-US" u="none" smtClean="0">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381</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69.2%</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52.8%</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51.1%</a:t>
            </a:r>
            <a:endParaRPr kumimoji="1" lang="en-US" altLang="ja-JP" b="0" i="0" u="none" strike="noStrike" kern="120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ja-JP" kern="1200" smtClean="0">
                <a:solidFill>
                  <a:schemeClr val="tx1"/>
                </a:solidFill>
                <a:latin typeface="+mn-lt"/>
                <a:ea typeface="+mn-ea"/>
                <a:cs typeface="+mn-cs"/>
              </a:rPr>
              <a:t>――――――――――――――――――――――――――――――</a:t>
            </a:r>
            <a:endParaRPr lang="en-US" altLang="ja-JP" b="1" u="sng" smtClean="0">
              <a:latin typeface="Arial" pitchFamily="34" charset="0"/>
              <a:ea typeface="メイリオ" pitchFamily="50" charset="-128"/>
              <a:cs typeface="Arial" pitchFamily="34" charset="0"/>
            </a:endParaRPr>
          </a:p>
          <a:p>
            <a:pPr>
              <a:lnSpc>
                <a:spcPct val="110000"/>
              </a:lnSpc>
            </a:pPr>
            <a:endParaRPr kumimoji="1" lang="ja-JP" altLang="en-US" sz="1000"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597877" y="4360984"/>
            <a:ext cx="8651631" cy="2171701"/>
          </a:xfrm>
        </p:spPr>
        <p:txBody>
          <a:bodyPr>
            <a:normAutofit/>
          </a:bodyPr>
          <a:lstStyle/>
          <a:p>
            <a:r>
              <a:rPr kumimoji="1" lang="en-US" altLang="ja-JP" kern="1200" smtClean="0">
                <a:solidFill>
                  <a:schemeClr val="tx1"/>
                </a:solidFill>
                <a:latin typeface="+mn-lt"/>
                <a:ea typeface="+mn-ea"/>
                <a:cs typeface="+mn-cs"/>
              </a:rPr>
              <a:t>For allogeneic transplants in patients with acute myeloid leukemia aged 16 years or older (≥16), bone marrow transplantation from unrelated donors is frequently performed. The survival probability 5 years after transplantation in 13,462 registered patients who received first allogeneic transplants in the period between 1991 and 2014 ranges from 30% to 50% for both transplants from related and unrelated donors.</a:t>
            </a:r>
          </a:p>
          <a:p>
            <a:endParaRPr kumimoji="1" lang="en-US" altLang="ja-JP" kern="1200" smtClean="0">
              <a:solidFill>
                <a:srgbClr val="0B5395"/>
              </a:solidFill>
              <a:latin typeface="+mj-ea"/>
              <a:ea typeface="+mj-ea"/>
              <a:cs typeface="メイリオ" pitchFamily="50" charset="-128"/>
            </a:endParaRPr>
          </a:p>
          <a:p>
            <a:pPr rtl="0" eaLnBrk="1" fontAlgn="b" latinLnBrk="0" hangingPunct="1"/>
            <a:r>
              <a:rPr kumimoji="1" lang="ja-JP" altLang="en-US" b="0" i="0" u="none" strike="noStrike" kern="1200" smtClean="0">
                <a:solidFill>
                  <a:schemeClr val="tx1"/>
                </a:solidFill>
                <a:latin typeface="Arial" pitchFamily="34" charset="0"/>
                <a:ea typeface="メイリオ" pitchFamily="50" charset="-128"/>
                <a:cs typeface="Arial" pitchFamily="34" charset="0"/>
              </a:rPr>
              <a:t>≪</a:t>
            </a:r>
            <a:r>
              <a:rPr kumimoji="1" lang="en-US" altLang="ja-JP"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b="0" i="0" u="none" strike="noStrike" kern="1200" smtClean="0">
                <a:solidFill>
                  <a:schemeClr val="tx1"/>
                </a:solidFill>
                <a:latin typeface="Arial" pitchFamily="34" charset="0"/>
                <a:ea typeface="メイリオ" pitchFamily="50" charset="-128"/>
                <a:cs typeface="Arial" pitchFamily="34" charset="0"/>
              </a:rPr>
              <a:t>≫</a:t>
            </a:r>
            <a:endParaRPr kumimoji="1" lang="en-US" altLang="ja-JP" b="0" i="0" u="none" strike="noStrike" kern="1200" smtClean="0">
              <a:solidFill>
                <a:schemeClr val="tx1"/>
              </a:solidFill>
              <a:latin typeface="Arial" pitchFamily="34" charset="0"/>
              <a:ea typeface="メイリオ" pitchFamily="50" charset="-128"/>
              <a:cs typeface="Arial" pitchFamily="34" charset="0"/>
            </a:endParaRPr>
          </a:p>
          <a:p>
            <a:r>
              <a:rPr kumimoji="1" lang="en-US" altLang="ja-JP" kern="1200" smtClean="0">
                <a:solidFill>
                  <a:schemeClr val="tx1"/>
                </a:solidFill>
                <a:latin typeface="+mn-lt"/>
                <a:ea typeface="+mn-ea"/>
                <a:cs typeface="+mn-cs"/>
              </a:rPr>
              <a:t>                             Years after the first transplantation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                    N       1year</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5years</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10years</a:t>
            </a:r>
            <a:endParaRPr kumimoji="1" lang="ja-JP" altLang="ja-JP" kern="1200" smtClean="0">
              <a:solidFill>
                <a:schemeClr val="tx1"/>
              </a:solidFill>
              <a:latin typeface="+mn-lt"/>
              <a:ea typeface="+mn-ea"/>
              <a:cs typeface="+mn-cs"/>
            </a:endParaRPr>
          </a:p>
          <a:p>
            <a:r>
              <a:rPr kumimoji="1" lang="ja-JP" altLang="ja-JP" kern="1200" smtClean="0">
                <a:solidFill>
                  <a:schemeClr val="tx1"/>
                </a:solidFill>
                <a:latin typeface="+mn-lt"/>
                <a:ea typeface="+mn-ea"/>
                <a:cs typeface="+mn-cs"/>
              </a:rPr>
              <a:t>――――――――――――――――――――――――――――――</a:t>
            </a:r>
          </a:p>
          <a:p>
            <a:r>
              <a:rPr kumimoji="1" lang="en-US" altLang="zh-TW"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b="1" i="0" u="none" strike="noStrike" kern="120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2,526</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67.2%</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48.3%</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43.6%</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r>
              <a:rPr kumimoji="1" lang="en-US" altLang="ja-JP" b="1" i="0" u="none" strike="noStrike" kern="1200" baseline="0" smtClean="0">
                <a:solidFill>
                  <a:schemeClr val="tx1"/>
                </a:solidFill>
                <a:latin typeface="Arial" pitchFamily="34" charset="0"/>
                <a:ea typeface="+mj-ea"/>
                <a:cs typeface="Arial" pitchFamily="34" charset="0"/>
              </a:rPr>
              <a:t>Rel-PB</a:t>
            </a:r>
            <a:r>
              <a:rPr kumimoji="1" lang="ja-JP" altLang="en-US" b="1" i="0" u="none" strike="noStrike" kern="1200" baseline="0" smtClean="0">
                <a:solidFill>
                  <a:schemeClr val="tx1"/>
                </a:solidFill>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2,786</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57.8%</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36.2%</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29.8%</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r>
              <a:rPr kumimoji="1" lang="en-US" altLang="ja-JP" b="1" i="0" u="none" strike="noStrike" kern="1200" smtClean="0">
                <a:solidFill>
                  <a:schemeClr val="tx1"/>
                </a:solidFill>
                <a:latin typeface="Arial" pitchFamily="34" charset="0"/>
                <a:ea typeface="+mj-ea"/>
                <a:cs typeface="Arial" pitchFamily="34" charset="0"/>
              </a:rPr>
              <a:t>UR-BM</a:t>
            </a:r>
            <a:r>
              <a:rPr kumimoji="1" lang="ja-JP" altLang="en-US" b="1" i="0" u="none" strike="noStrike" kern="1200" baseline="0" smtClean="0">
                <a:solidFill>
                  <a:schemeClr val="tx1"/>
                </a:solidFill>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4,954</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61.6%</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43.6%</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38.6%</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r>
              <a:rPr kumimoji="1" lang="en-US" altLang="ja-JP" b="1" i="0" u="none" strike="noStrike" kern="1200" smtClean="0">
                <a:solidFill>
                  <a:schemeClr val="tx1"/>
                </a:solidFill>
                <a:latin typeface="Arial" pitchFamily="34" charset="0"/>
                <a:ea typeface="+mj-ea"/>
                <a:cs typeface="Arial" pitchFamily="34" charset="0"/>
              </a:rPr>
              <a:t>UR-CB</a:t>
            </a:r>
            <a:r>
              <a:rPr kumimoji="1" lang="ja-JP" altLang="en-US" b="1" i="0" u="none" strike="noStrike" kern="1200" baseline="0" smtClean="0">
                <a:solidFill>
                  <a:schemeClr val="tx1"/>
                </a:solidFill>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3,196</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48.6%</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34.0%</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29.5%</a:t>
            </a:r>
            <a:r>
              <a:rPr lang="ja-JP" altLang="en-US" u="none" smtClean="0">
                <a:latin typeface="Arial" pitchFamily="34" charset="0"/>
                <a:cs typeface="Arial" pitchFamily="34" charset="0"/>
              </a:rPr>
              <a:t> </a:t>
            </a:r>
            <a:endParaRPr lang="en-US" altLang="ja-JP" u="none"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n-lt"/>
                <a:ea typeface="+mn-ea"/>
                <a:cs typeface="+mn-cs"/>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597877" y="4328982"/>
            <a:ext cx="8634046" cy="2221287"/>
          </a:xfrm>
        </p:spPr>
        <p:txBody>
          <a:bodyPr>
            <a:noAutofit/>
          </a:bodyPr>
          <a:lstStyle/>
          <a:p>
            <a:pPr>
              <a:lnSpc>
                <a:spcPct val="80000"/>
              </a:lnSpc>
            </a:pPr>
            <a:r>
              <a:rPr kumimoji="1" lang="en-US" altLang="ja-JP" kern="1200" smtClean="0">
                <a:solidFill>
                  <a:schemeClr val="tx1"/>
                </a:solidFill>
                <a:latin typeface="+mj-lt"/>
                <a:ea typeface="+mn-ea"/>
                <a:cs typeface="+mn-cs"/>
              </a:rPr>
              <a:t>For acute lymphoblastic leukemia, allogeneic transplants account for approximately 90% of the total cases of transplantation, and bone marrow transplants from related donors are frequently performed in patients aged 15 years or younger (≤15). The survival probability 5 years after transplantation in 2,667 registered patients who received first allogeneic transplants in the period between 1991 and 2014 is around 56% for bone marrow transplants from related donors and those from unrelated donors, and 37.2% for peripheral blood stem cell transplants from related donors. The decline in survival probabilities becomes moderate from the time of 5 years after transplantation onwards, and the survival probabilities 10 years after transplantation are more than 50% for both bone marrow transplants from related and unrelated donors.</a:t>
            </a:r>
          </a:p>
          <a:p>
            <a:pPr>
              <a:lnSpc>
                <a:spcPct val="80000"/>
              </a:lnSpc>
            </a:pPr>
            <a:endParaRPr kumimoji="1" lang="en-US" altLang="ja-JP" kern="1200" smtClean="0">
              <a:solidFill>
                <a:srgbClr val="0B5395"/>
              </a:solidFill>
              <a:latin typeface="+mj-lt"/>
              <a:ea typeface="+mn-ea"/>
              <a:cs typeface="メイリオ" pitchFamily="50" charset="-128"/>
            </a:endParaRPr>
          </a:p>
          <a:p>
            <a:pPr rtl="0" eaLnBrk="1" fontAlgn="b" latinLnBrk="0" hangingPunct="1">
              <a:lnSpc>
                <a:spcPct val="80000"/>
              </a:lnSpc>
            </a:pPr>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pPr>
              <a:lnSpc>
                <a:spcPct val="80000"/>
              </a:lnSpc>
            </a:pPr>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p>
          <a:p>
            <a:pPr>
              <a:lnSpc>
                <a:spcPct val="80000"/>
              </a:lnSpc>
            </a:pPr>
            <a:r>
              <a:rPr kumimoji="1" lang="en-US" altLang="zh-TW" b="1" i="0" u="none" strike="noStrike" kern="1200" smtClean="0">
                <a:solidFill>
                  <a:schemeClr val="tx1"/>
                </a:solidFill>
                <a:latin typeface="+mj-lt"/>
                <a:ea typeface="ＭＳ Ｐゴシック" pitchFamily="50" charset="-128"/>
                <a:cs typeface="Arial" pitchFamily="34" charset="0"/>
              </a:rPr>
              <a:t>Rel-BM</a:t>
            </a:r>
            <a:r>
              <a:rPr kumimoji="1" lang="ja-JP" altLang="en-US" b="1" i="0" u="none" strike="noStrike" kern="1200" smtClean="0">
                <a:solidFill>
                  <a:schemeClr val="tx1"/>
                </a:solidFill>
                <a:latin typeface="+mj-lt"/>
                <a:ea typeface="+mn-ea"/>
                <a:cs typeface="Arial" pitchFamily="34" charset="0"/>
              </a:rPr>
              <a:t>    </a:t>
            </a:r>
            <a:r>
              <a:rPr kumimoji="1" lang="en-US" altLang="ja-JP" b="0" i="0" u="none" strike="noStrike" kern="1200" smtClean="0">
                <a:solidFill>
                  <a:schemeClr val="tx1"/>
                </a:solidFill>
                <a:latin typeface="+mj-lt"/>
                <a:ea typeface="+mn-ea"/>
                <a:cs typeface="Arial" pitchFamily="34" charset="0"/>
              </a:rPr>
              <a:t>1,037</a:t>
            </a:r>
            <a:r>
              <a:rPr kumimoji="1" lang="ja-JP" altLang="en-US" b="0" i="0" u="none" strike="noStrike" kern="120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72.7%</a:t>
            </a:r>
            <a:r>
              <a:rPr kumimoji="1" lang="en-US" altLang="ja-JP" b="1"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55.1%</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52.1%</a:t>
            </a:r>
            <a:r>
              <a:rPr lang="ja-JP" altLang="en-US" smtClean="0">
                <a:latin typeface="+mj-lt"/>
                <a:ea typeface="+mn-ea"/>
                <a:cs typeface="Arial" pitchFamily="34" charset="0"/>
              </a:rPr>
              <a:t> </a:t>
            </a:r>
            <a:endParaRPr lang="en-US" altLang="ja-JP" smtClean="0">
              <a:latin typeface="+mj-lt"/>
              <a:ea typeface="+mn-ea"/>
              <a:cs typeface="Arial" pitchFamily="34" charset="0"/>
            </a:endParaRPr>
          </a:p>
          <a:p>
            <a:pPr>
              <a:lnSpc>
                <a:spcPct val="80000"/>
              </a:lnSpc>
            </a:pPr>
            <a:r>
              <a:rPr kumimoji="1" lang="en-US" altLang="ja-JP" b="1" i="0" u="none" strike="noStrike" kern="1200" smtClean="0">
                <a:solidFill>
                  <a:schemeClr val="tx1"/>
                </a:solidFill>
                <a:latin typeface="+mj-lt"/>
                <a:ea typeface="+mn-ea"/>
                <a:cs typeface="Arial" pitchFamily="34" charset="0"/>
              </a:rPr>
              <a:t>Rel-PB</a:t>
            </a:r>
            <a:r>
              <a:rPr kumimoji="1" lang="en-US" altLang="ja-JP" b="0" i="0" u="none" strike="noStrike" kern="1200" baseline="0" smtClean="0">
                <a:solidFill>
                  <a:schemeClr val="tx1"/>
                </a:solidFill>
                <a:latin typeface="+mj-lt"/>
                <a:ea typeface="+mn-ea"/>
                <a:cs typeface="Arial" pitchFamily="34" charset="0"/>
              </a:rPr>
              <a:t>       1</a:t>
            </a:r>
            <a:r>
              <a:rPr kumimoji="1" lang="en-US" altLang="ja-JP" b="0" i="0" u="none" strike="noStrike" kern="1200" smtClean="0">
                <a:solidFill>
                  <a:schemeClr val="tx1"/>
                </a:solidFill>
                <a:latin typeface="+mj-lt"/>
                <a:ea typeface="+mn-ea"/>
                <a:cs typeface="Arial" pitchFamily="34" charset="0"/>
              </a:rPr>
              <a:t>85</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60.9%</a:t>
            </a:r>
            <a:r>
              <a:rPr kumimoji="1" lang="en-US" altLang="ja-JP" b="1"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37.2%</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34.2%</a:t>
            </a:r>
            <a:r>
              <a:rPr lang="ja-JP" altLang="en-US" smtClean="0">
                <a:latin typeface="+mj-lt"/>
                <a:ea typeface="+mn-ea"/>
                <a:cs typeface="Arial" pitchFamily="34" charset="0"/>
              </a:rPr>
              <a:t> </a:t>
            </a:r>
            <a:endParaRPr lang="en-US" altLang="ja-JP" smtClean="0">
              <a:latin typeface="+mj-lt"/>
              <a:ea typeface="+mn-ea"/>
              <a:cs typeface="Arial" pitchFamily="34" charset="0"/>
            </a:endParaRPr>
          </a:p>
          <a:p>
            <a:pPr>
              <a:lnSpc>
                <a:spcPct val="80000"/>
              </a:lnSpc>
            </a:pPr>
            <a:r>
              <a:rPr kumimoji="1" lang="en-US" altLang="ja-JP" b="1" i="0" u="none" strike="noStrike" kern="1200" baseline="0" smtClean="0">
                <a:solidFill>
                  <a:schemeClr val="tx1"/>
                </a:solidFill>
                <a:latin typeface="+mj-lt"/>
                <a:ea typeface="+mn-ea"/>
                <a:cs typeface="Arial" pitchFamily="34" charset="0"/>
              </a:rPr>
              <a:t>UR-BM</a:t>
            </a:r>
            <a:r>
              <a:rPr kumimoji="1" lang="ja-JP" altLang="en-US" b="1" i="0" u="none" strike="noStrike" kern="1200" baseline="0" smtClean="0">
                <a:solidFill>
                  <a:schemeClr val="tx1"/>
                </a:solidFill>
                <a:latin typeface="+mj-lt"/>
                <a:ea typeface="+mn-ea"/>
                <a:cs typeface="Arial" pitchFamily="34" charset="0"/>
              </a:rPr>
              <a:t>      </a:t>
            </a:r>
            <a:r>
              <a:rPr kumimoji="1" lang="en-US" altLang="ja-JP" b="0" i="0" u="none" strike="noStrike" kern="1200" smtClean="0">
                <a:solidFill>
                  <a:schemeClr val="tx1"/>
                </a:solidFill>
                <a:latin typeface="+mj-lt"/>
                <a:ea typeface="+mn-ea"/>
                <a:cs typeface="Arial" pitchFamily="34" charset="0"/>
              </a:rPr>
              <a:t>832</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74.1%</a:t>
            </a:r>
            <a:r>
              <a:rPr kumimoji="1" lang="en-US" altLang="ja-JP" b="1"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58.4%</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55.1%</a:t>
            </a:r>
            <a:r>
              <a:rPr lang="ja-JP" altLang="en-US" smtClean="0">
                <a:latin typeface="+mj-lt"/>
                <a:ea typeface="+mn-ea"/>
                <a:cs typeface="Arial" pitchFamily="34" charset="0"/>
              </a:rPr>
              <a:t> </a:t>
            </a:r>
            <a:endParaRPr lang="en-US" altLang="ja-JP" smtClean="0">
              <a:latin typeface="+mj-lt"/>
              <a:ea typeface="+mn-ea"/>
              <a:cs typeface="Arial" pitchFamily="34" charset="0"/>
            </a:endParaRPr>
          </a:p>
          <a:p>
            <a:pPr>
              <a:lnSpc>
                <a:spcPct val="80000"/>
              </a:lnSpc>
            </a:pPr>
            <a:r>
              <a:rPr kumimoji="1" lang="en-US" altLang="ja-JP" b="1" i="0" u="none" strike="noStrike" kern="1200" smtClean="0">
                <a:solidFill>
                  <a:schemeClr val="tx1"/>
                </a:solidFill>
                <a:latin typeface="+mj-lt"/>
                <a:ea typeface="+mn-ea"/>
                <a:cs typeface="Arial" pitchFamily="34" charset="0"/>
              </a:rPr>
              <a:t>UR-CB</a:t>
            </a:r>
            <a:r>
              <a:rPr kumimoji="1" lang="en-US" altLang="ja-JP" b="0" i="0" u="none" strike="noStrike" kern="1200" smtClean="0">
                <a:solidFill>
                  <a:schemeClr val="tx1"/>
                </a:solidFill>
                <a:latin typeface="+mj-lt"/>
                <a:ea typeface="+mn-ea"/>
                <a:cs typeface="Arial" pitchFamily="34" charset="0"/>
              </a:rPr>
              <a:t>       613</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73.2%</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54.2%</a:t>
            </a:r>
            <a:r>
              <a:rPr kumimoji="1" lang="ja-JP" altLang="en-US" b="0" i="0" u="none" strike="noStrike" kern="1200" baseline="0" smtClean="0">
                <a:solidFill>
                  <a:schemeClr val="tx1"/>
                </a:solidFill>
                <a:latin typeface="+mj-lt"/>
                <a:ea typeface="+mn-ea"/>
                <a:cs typeface="Arial" pitchFamily="34" charset="0"/>
              </a:rPr>
              <a:t>         </a:t>
            </a:r>
            <a:r>
              <a:rPr kumimoji="1" lang="en-US" altLang="ja-JP" b="1" i="0" u="none" strike="noStrike" kern="1200" smtClean="0">
                <a:solidFill>
                  <a:schemeClr val="tx1"/>
                </a:solidFill>
                <a:latin typeface="+mj-lt"/>
                <a:ea typeface="+mn-ea"/>
                <a:cs typeface="Arial" pitchFamily="34" charset="0"/>
              </a:rPr>
              <a:t>51.8%</a:t>
            </a:r>
            <a:r>
              <a:rPr lang="ja-JP" altLang="en-US" u="sng" smtClean="0">
                <a:latin typeface="+mj-lt"/>
                <a:cs typeface="Arial" pitchFamily="34" charset="0"/>
              </a:rPr>
              <a:t> </a:t>
            </a:r>
            <a:endParaRPr lang="en-US" altLang="ja-JP" u="sng" smtClean="0">
              <a:latin typeface="+mj-lt"/>
              <a:cs typeface="Arial"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a:p>
            <a:pPr>
              <a:lnSpc>
                <a:spcPct val="80000"/>
              </a:lnSpc>
            </a:pPr>
            <a:endParaRPr kumimoji="1" lang="ja-JP" altLang="en-US" b="0" dirty="0">
              <a:solidFill>
                <a:srgbClr val="0B5395"/>
              </a:solidFill>
              <a:latin typeface="+mj-lt"/>
              <a:ea typeface="+mn-ea"/>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606669" y="4334608"/>
            <a:ext cx="8642839" cy="2189284"/>
          </a:xfrm>
        </p:spPr>
        <p:txBody>
          <a:bodyPr>
            <a:normAutofit/>
          </a:bodyPr>
          <a:lstStyle/>
          <a:p>
            <a:r>
              <a:rPr kumimoji="1" lang="en-US" altLang="ja-JP" kern="1200" smtClean="0">
                <a:solidFill>
                  <a:schemeClr val="tx1"/>
                </a:solidFill>
                <a:latin typeface="+mn-lt"/>
                <a:ea typeface="+mn-ea"/>
                <a:cs typeface="+mn-cs"/>
              </a:rPr>
              <a:t>For allogeneic transplants in patients with acute lymphoblastic leukemia aged 16 years or older (≥16), bone marrow transplantation from unrelated donors is frequently performed. The survival probability 5 years after transplantation in 6,193 registered patients who received first allogeneic transplants in the period between 1991 and 2014 is around 44% for both transplants from related and unrelated donors.</a:t>
            </a:r>
          </a:p>
          <a:p>
            <a:endParaRPr kumimoji="1" lang="en-US" altLang="ja-JP" kern="1200" smtClean="0">
              <a:solidFill>
                <a:srgbClr val="0B5395"/>
              </a:solidFill>
              <a:latin typeface="+mj-ea"/>
              <a:ea typeface="+mj-ea"/>
              <a:cs typeface="メイリオ" pitchFamily="50" charset="-128"/>
            </a:endParaRPr>
          </a:p>
          <a:p>
            <a:pPr rtl="0" eaLnBrk="1" fontAlgn="b" latinLnBrk="0" hangingPunct="1"/>
            <a:r>
              <a:rPr kumimoji="1" lang="ja-JP" altLang="en-US" b="0" i="0" u="none" strike="noStrike" kern="1200" smtClean="0">
                <a:solidFill>
                  <a:schemeClr val="tx1"/>
                </a:solidFill>
                <a:latin typeface="Arial" pitchFamily="34" charset="0"/>
                <a:ea typeface="メイリオ" pitchFamily="50" charset="-128"/>
                <a:cs typeface="Arial" pitchFamily="34" charset="0"/>
              </a:rPr>
              <a:t>≪</a:t>
            </a:r>
            <a:r>
              <a:rPr kumimoji="1" lang="en-US" altLang="ja-JP"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b="0" i="0" u="none" strike="noStrike" kern="1200" smtClean="0">
                <a:solidFill>
                  <a:schemeClr val="tx1"/>
                </a:solidFill>
                <a:latin typeface="Arial" pitchFamily="34" charset="0"/>
                <a:ea typeface="メイリオ" pitchFamily="50" charset="-128"/>
                <a:cs typeface="Arial" pitchFamily="34" charset="0"/>
              </a:rPr>
              <a:t>≫</a:t>
            </a:r>
            <a:endParaRPr kumimoji="1" lang="en-US" altLang="ja-JP" b="0" i="0" u="none" strike="noStrike" kern="1200" smtClean="0">
              <a:solidFill>
                <a:schemeClr val="tx1"/>
              </a:solidFill>
              <a:latin typeface="Arial" pitchFamily="34" charset="0"/>
              <a:ea typeface="メイリオ" pitchFamily="50" charset="-128"/>
              <a:cs typeface="Arial" pitchFamily="34" charset="0"/>
            </a:endParaRPr>
          </a:p>
          <a:p>
            <a:r>
              <a:rPr kumimoji="1" lang="en-US" altLang="ja-JP" kern="1200" smtClean="0">
                <a:solidFill>
                  <a:schemeClr val="tx1"/>
                </a:solidFill>
                <a:latin typeface="+mn-lt"/>
                <a:ea typeface="+mn-ea"/>
                <a:cs typeface="+mn-cs"/>
              </a:rPr>
              <a:t>                             Years after the first transplantation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                    N       1year</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5years</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10years</a:t>
            </a:r>
            <a:endParaRPr kumimoji="1" lang="ja-JP" altLang="ja-JP" kern="1200" smtClean="0">
              <a:solidFill>
                <a:schemeClr val="tx1"/>
              </a:solidFill>
              <a:latin typeface="+mn-lt"/>
              <a:ea typeface="+mn-ea"/>
              <a:cs typeface="+mn-cs"/>
            </a:endParaRPr>
          </a:p>
          <a:p>
            <a:r>
              <a:rPr kumimoji="1" lang="ja-JP" altLang="ja-JP" kern="1200" smtClean="0">
                <a:solidFill>
                  <a:schemeClr val="tx1"/>
                </a:solidFill>
                <a:latin typeface="+mn-lt"/>
                <a:ea typeface="+mn-ea"/>
                <a:cs typeface="+mn-cs"/>
              </a:rPr>
              <a:t>――――――――――――――――――――――――――――――</a:t>
            </a:r>
          </a:p>
          <a:p>
            <a:r>
              <a:rPr kumimoji="1" lang="en-US" altLang="zh-TW" b="1" i="0" u="none" strike="noStrike" kern="1200" smtClean="0">
                <a:solidFill>
                  <a:schemeClr val="tx1"/>
                </a:solidFill>
                <a:latin typeface="Arial" pitchFamily="34" charset="0"/>
                <a:ea typeface="ＭＳ Ｐゴシック" pitchFamily="50" charset="-128"/>
                <a:cs typeface="Arial" pitchFamily="34" charset="0"/>
              </a:rPr>
              <a:t>Rel-BM</a:t>
            </a:r>
            <a:r>
              <a:rPr kumimoji="1" lang="ja-JP" altLang="en-US" b="1" i="0" u="none" strike="noStrike" kern="120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1,481</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69.7%</a:t>
            </a:r>
            <a:r>
              <a:rPr kumimoji="1" lang="en-US" altLang="ja-JP" b="1"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47.6%</a:t>
            </a:r>
            <a:r>
              <a:rPr kumimoji="1" lang="en-US" altLang="ja-JP" b="1"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42.4%</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r>
              <a:rPr kumimoji="1" lang="en-US" altLang="ja-JP" b="1" i="0" u="none" strike="noStrike" kern="1200" smtClean="0">
                <a:solidFill>
                  <a:schemeClr val="tx1"/>
                </a:solidFill>
                <a:latin typeface="Arial" pitchFamily="34" charset="0"/>
                <a:ea typeface="+mj-ea"/>
                <a:cs typeface="Arial" pitchFamily="34" charset="0"/>
              </a:rPr>
              <a:t>Rel-PB</a:t>
            </a:r>
            <a:r>
              <a:rPr kumimoji="1" lang="en-US" altLang="ja-JP" b="0" i="0" u="none" strike="noStrike" kern="1200" smtClean="0">
                <a:solidFill>
                  <a:schemeClr val="tx1"/>
                </a:solidFill>
                <a:latin typeface="Arial" pitchFamily="34" charset="0"/>
                <a:ea typeface="+mj-ea"/>
                <a:cs typeface="Arial" pitchFamily="34" charset="0"/>
              </a:rPr>
              <a:t>     1,097</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63.1%</a:t>
            </a:r>
            <a:r>
              <a:rPr kumimoji="1" lang="en-US" altLang="ja-JP" b="1" i="0" u="none" strike="noStrike" kern="1200" baseline="0" smtClean="0">
                <a:solidFill>
                  <a:schemeClr val="tx1"/>
                </a:solidFill>
                <a:latin typeface="Arial" pitchFamily="34" charset="0"/>
                <a:ea typeface="+mj-ea"/>
                <a:cs typeface="Arial" pitchFamily="34" charset="0"/>
              </a:rPr>
              <a:t>        39</a:t>
            </a:r>
            <a:r>
              <a:rPr kumimoji="1" lang="en-US" altLang="ja-JP" b="1" i="0" u="none" strike="noStrike" kern="1200" smtClean="0">
                <a:solidFill>
                  <a:schemeClr val="tx1"/>
                </a:solidFill>
                <a:latin typeface="Arial" pitchFamily="34" charset="0"/>
                <a:ea typeface="+mj-ea"/>
                <a:cs typeface="Arial" pitchFamily="34" charset="0"/>
              </a:rPr>
              <a:t>.0%</a:t>
            </a:r>
            <a:r>
              <a:rPr kumimoji="1" lang="en-US" altLang="ja-JP" b="1"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34.4%</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r>
              <a:rPr kumimoji="1" lang="en-US" altLang="ja-JP" b="1" i="0" u="none" strike="noStrike" kern="1200" smtClean="0">
                <a:solidFill>
                  <a:schemeClr val="tx1"/>
                </a:solidFill>
                <a:latin typeface="Arial" pitchFamily="34" charset="0"/>
                <a:ea typeface="+mj-ea"/>
                <a:cs typeface="Arial" pitchFamily="34" charset="0"/>
              </a:rPr>
              <a:t>UR-BM</a:t>
            </a:r>
            <a:r>
              <a:rPr kumimoji="1" lang="ja-JP" altLang="en-US" b="1" i="0" u="none" strike="noStrike" kern="1200" baseline="0" smtClean="0">
                <a:solidFill>
                  <a:schemeClr val="tx1"/>
                </a:solidFill>
                <a:latin typeface="Arial" pitchFamily="34" charset="0"/>
                <a:ea typeface="+mj-ea"/>
                <a:cs typeface="Arial" pitchFamily="34" charset="0"/>
              </a:rPr>
              <a:t>    </a:t>
            </a:r>
            <a:r>
              <a:rPr kumimoji="1" lang="en-US" altLang="ja-JP" b="0" i="0" u="none" strike="noStrike" kern="1200" smtClean="0">
                <a:solidFill>
                  <a:schemeClr val="tx1"/>
                </a:solidFill>
                <a:latin typeface="Arial" pitchFamily="34" charset="0"/>
                <a:ea typeface="+mj-ea"/>
                <a:cs typeface="Arial" pitchFamily="34" charset="0"/>
              </a:rPr>
              <a:t>2,534</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66.1%</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47.0%</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41.8%</a:t>
            </a:r>
            <a:r>
              <a:rPr lang="ja-JP" altLang="en-US" smtClean="0">
                <a:latin typeface="Arial" pitchFamily="34" charset="0"/>
                <a:ea typeface="+mj-ea"/>
                <a:cs typeface="Arial" pitchFamily="34" charset="0"/>
              </a:rPr>
              <a:t> </a:t>
            </a:r>
            <a:endParaRPr lang="en-US" altLang="ja-JP" smtClean="0">
              <a:latin typeface="Arial" pitchFamily="34" charset="0"/>
              <a:ea typeface="+mj-ea"/>
              <a:cs typeface="Arial" pitchFamily="34" charset="0"/>
            </a:endParaRPr>
          </a:p>
          <a:p>
            <a:r>
              <a:rPr kumimoji="1" lang="en-US" altLang="ja-JP" b="1" i="0" u="none" strike="noStrike" kern="1200" smtClean="0">
                <a:solidFill>
                  <a:schemeClr val="tx1"/>
                </a:solidFill>
                <a:latin typeface="Arial" pitchFamily="34" charset="0"/>
                <a:ea typeface="+mj-ea"/>
                <a:cs typeface="Arial" pitchFamily="34" charset="0"/>
              </a:rPr>
              <a:t>UR-CB</a:t>
            </a:r>
            <a:r>
              <a:rPr kumimoji="1" lang="ja-JP" altLang="en-US" b="1" i="0" u="none" strike="noStrike" kern="1200" smtClean="0">
                <a:solidFill>
                  <a:schemeClr val="tx1"/>
                </a:solidFill>
                <a:latin typeface="Arial" pitchFamily="34" charset="0"/>
                <a:ea typeface="+mj-ea"/>
                <a:cs typeface="Arial" pitchFamily="34" charset="0"/>
              </a:rPr>
              <a:t> </a:t>
            </a:r>
            <a:r>
              <a:rPr lang="ja-JP" altLang="en-US" u="none" smtClean="0">
                <a:latin typeface="Arial" pitchFamily="34" charset="0"/>
                <a:ea typeface="+mj-ea"/>
                <a:cs typeface="Arial" pitchFamily="34" charset="0"/>
              </a:rPr>
              <a:t>    </a:t>
            </a:r>
            <a:r>
              <a:rPr lang="en-US" altLang="ja-JP" u="none" smtClean="0">
                <a:latin typeface="Arial" pitchFamily="34" charset="0"/>
                <a:ea typeface="+mj-ea"/>
                <a:cs typeface="Arial" pitchFamily="34" charset="0"/>
              </a:rPr>
              <a:t>1,081</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61.0%</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43.8%</a:t>
            </a:r>
            <a:r>
              <a:rPr kumimoji="1" lang="ja-JP" altLang="en-US" b="0" i="0" u="none" strike="noStrike" kern="1200" baseline="0" smtClean="0">
                <a:solidFill>
                  <a:schemeClr val="tx1"/>
                </a:solidFill>
                <a:latin typeface="Arial" pitchFamily="34" charset="0"/>
                <a:ea typeface="+mj-ea"/>
                <a:cs typeface="Arial" pitchFamily="34" charset="0"/>
              </a:rPr>
              <a:t>        </a:t>
            </a:r>
            <a:r>
              <a:rPr kumimoji="1" lang="en-US" altLang="ja-JP" b="1" i="0" u="none" strike="noStrike" kern="1200" smtClean="0">
                <a:solidFill>
                  <a:schemeClr val="tx1"/>
                </a:solidFill>
                <a:latin typeface="Arial" pitchFamily="34" charset="0"/>
                <a:ea typeface="+mj-ea"/>
                <a:cs typeface="Arial" pitchFamily="34" charset="0"/>
              </a:rPr>
              <a:t>41.4%</a:t>
            </a:r>
            <a:r>
              <a:rPr lang="ja-JP" altLang="en-US" u="none" smtClean="0">
                <a:latin typeface="Arial" pitchFamily="34" charset="0"/>
                <a:cs typeface="Arial" pitchFamily="34" charset="0"/>
              </a:rPr>
              <a:t> </a:t>
            </a:r>
            <a:endParaRPr lang="en-US" altLang="ja-JP" u="none" smtClean="0">
              <a:latin typeface="Arial" pitchFamily="34" charset="0"/>
              <a:cs typeface="Arial" pitchFamily="34" charset="0"/>
            </a:endParaRPr>
          </a:p>
          <a:p>
            <a:r>
              <a:rPr kumimoji="1" lang="ja-JP" altLang="ja-JP" kern="1200" smtClean="0">
                <a:solidFill>
                  <a:schemeClr val="tx1"/>
                </a:solidFill>
                <a:latin typeface="+mn-lt"/>
                <a:ea typeface="+mn-ea"/>
                <a:cs typeface="+mn-cs"/>
              </a:rPr>
              <a:t>――――――――――――――――――――――――――――――</a:t>
            </a:r>
            <a:endParaRPr kumimoji="1" lang="ja-JP" altLang="en-US" b="0" u="sng" dirty="0">
              <a:solidFill>
                <a:srgbClr val="0B5395"/>
              </a:solidFill>
              <a:latin typeface="Arial" pitchFamily="34" charset="0"/>
              <a:ea typeface="+mj-ea"/>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606670" y="4343400"/>
            <a:ext cx="8642838" cy="2180492"/>
          </a:xfrm>
        </p:spPr>
        <p:txBody>
          <a:bodyPr>
            <a:noAutofit/>
          </a:bodyPr>
          <a:lstStyle/>
          <a:p>
            <a:pPr>
              <a:lnSpc>
                <a:spcPct val="80000"/>
              </a:lnSpc>
            </a:pPr>
            <a:r>
              <a:rPr kumimoji="1" lang="en-US" altLang="ja-JP" kern="1200" smtClean="0">
                <a:solidFill>
                  <a:schemeClr val="tx1"/>
                </a:solidFill>
                <a:latin typeface="+mj-lt"/>
                <a:ea typeface="+mn-ea"/>
                <a:cs typeface="+mn-cs"/>
              </a:rPr>
              <a:t>The number of patients with chronic myeloid leukemia  aged 15 years or younger (≤15) is small, for whom bone marrow transplants from related or unrelated donors are frequently performed. The survival probability 5 years after transplantation in 249 registered patients who received first allogeneic transplants in the period between 1991 and 2014 is 75.9% for bone marrow transplants from related donors, 61.1% for peripheral blood stem cell transplants from related donors, and 69.6% for bone marrow transplants from unrelated donors. The decline in survival probabilities becomes moderate from the time of 5 years after transplantation onwards, and the survival probabilities 10 years after transplantation are more than 60% for both transplants from related and unrelated donors.</a:t>
            </a:r>
            <a:endParaRPr kumimoji="1" lang="ja-JP" altLang="ja-JP" kern="1200" smtClean="0">
              <a:solidFill>
                <a:schemeClr val="tx1"/>
              </a:solidFill>
              <a:latin typeface="+mj-lt"/>
              <a:ea typeface="+mn-ea"/>
              <a:cs typeface="+mn-cs"/>
            </a:endParaRPr>
          </a:p>
          <a:p>
            <a:pPr>
              <a:lnSpc>
                <a:spcPct val="80000"/>
              </a:lnSpc>
            </a:pPr>
            <a:endParaRPr kumimoji="1" lang="en-US"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r>
              <a:rPr kumimoji="1" lang="en-US" altLang="ja-JP" kern="1200" smtClean="0">
                <a:solidFill>
                  <a:schemeClr val="tx1"/>
                </a:solidFill>
                <a:latin typeface="+mj-lt"/>
                <a:ea typeface="+mn-ea"/>
                <a:cs typeface="+mn-cs"/>
              </a:rPr>
              <a:t>Cases of cord blood transplantation (first transplantation) from unrelated donors in patients with chronic myeloid leukemia aged 0 to 15 years are small in number and are not included in this analysis. </a:t>
            </a:r>
          </a:p>
          <a:p>
            <a:pPr>
              <a:lnSpc>
                <a:spcPct val="80000"/>
              </a:lnSpc>
            </a:pPr>
            <a:endParaRPr kumimoji="1" lang="en-US" altLang="ja-JP" kern="1200" smtClean="0">
              <a:solidFill>
                <a:srgbClr val="0B5395"/>
              </a:solidFill>
              <a:latin typeface="+mj-lt"/>
              <a:ea typeface="+mj-ea"/>
              <a:cs typeface="メイリオ" pitchFamily="50" charset="-128"/>
            </a:endParaRPr>
          </a:p>
          <a:p>
            <a:pPr rtl="0" eaLnBrk="1" fontAlgn="b" latinLnBrk="0" hangingPunct="1">
              <a:lnSpc>
                <a:spcPct val="80000"/>
              </a:lnSpc>
            </a:pPr>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pPr>
              <a:lnSpc>
                <a:spcPct val="80000"/>
              </a:lnSpc>
            </a:pPr>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p>
          <a:p>
            <a:pPr>
              <a:lnSpc>
                <a:spcPct val="80000"/>
              </a:lnSpc>
            </a:pPr>
            <a:r>
              <a:rPr kumimoji="1" lang="en-US" altLang="zh-TW" b="1" i="0" u="none" strike="noStrike" kern="1200" smtClean="0">
                <a:solidFill>
                  <a:schemeClr val="tx1"/>
                </a:solidFill>
                <a:latin typeface="+mj-lt"/>
                <a:ea typeface="ＭＳ Ｐゴシック" pitchFamily="50" charset="-128"/>
                <a:cs typeface="Arial" pitchFamily="34" charset="0"/>
              </a:rPr>
              <a:t>Rel-BM</a:t>
            </a:r>
            <a:r>
              <a:rPr kumimoji="1" lang="zh-TW" altLang="en-US" b="1" i="0" u="none" strike="noStrike" kern="1200" baseline="0" smtClean="0">
                <a:solidFill>
                  <a:schemeClr val="tx1"/>
                </a:solidFill>
                <a:latin typeface="+mj-lt"/>
                <a:ea typeface="ＭＳ Ｐゴシック" pitchFamily="50" charset="-128"/>
                <a:cs typeface="Arial" pitchFamily="34" charset="0"/>
              </a:rPr>
              <a:t>      </a:t>
            </a:r>
            <a:r>
              <a:rPr kumimoji="1" lang="en-US" altLang="zh-TW" b="0" i="0" u="none" strike="noStrike" kern="1200" smtClean="0">
                <a:solidFill>
                  <a:schemeClr val="tx1"/>
                </a:solidFill>
                <a:latin typeface="+mj-lt"/>
                <a:ea typeface="ＭＳ Ｐゴシック" pitchFamily="50" charset="-128"/>
                <a:cs typeface="Arial" pitchFamily="34" charset="0"/>
              </a:rPr>
              <a:t>105</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83.8%</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75.9%</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73.6%</a:t>
            </a:r>
            <a:r>
              <a:rPr lang="zh-TW" altLang="en-US" smtClean="0">
                <a:latin typeface="+mj-lt"/>
                <a:ea typeface="ＭＳ Ｐゴシック" pitchFamily="50" charset="-128"/>
                <a:cs typeface="Arial" pitchFamily="34" charset="0"/>
              </a:rPr>
              <a:t> </a:t>
            </a:r>
            <a:endParaRPr lang="en-US" altLang="zh-TW" smtClean="0">
              <a:latin typeface="+mj-lt"/>
              <a:ea typeface="ＭＳ Ｐゴシック" pitchFamily="50" charset="-128"/>
              <a:cs typeface="Arial" pitchFamily="34" charset="0"/>
            </a:endParaRPr>
          </a:p>
          <a:p>
            <a:pPr>
              <a:lnSpc>
                <a:spcPct val="80000"/>
              </a:lnSpc>
            </a:pPr>
            <a:r>
              <a:rPr kumimoji="1" lang="en-US" altLang="zh-TW" b="1" i="0" u="none" strike="noStrike" kern="1200" baseline="0" smtClean="0">
                <a:solidFill>
                  <a:schemeClr val="tx1"/>
                </a:solidFill>
                <a:latin typeface="+mj-lt"/>
                <a:ea typeface="ＭＳ Ｐゴシック" pitchFamily="50" charset="-128"/>
                <a:cs typeface="Arial" pitchFamily="34" charset="0"/>
              </a:rPr>
              <a:t>Rel-PB</a:t>
            </a:r>
            <a:r>
              <a:rPr kumimoji="1" lang="zh-TW" altLang="en-US" b="1" i="0" u="none" strike="noStrike" kern="1200" baseline="0" smtClean="0">
                <a:solidFill>
                  <a:schemeClr val="tx1"/>
                </a:solidFill>
                <a:latin typeface="+mj-lt"/>
                <a:ea typeface="ＭＳ Ｐゴシック" pitchFamily="50" charset="-128"/>
                <a:cs typeface="Arial" pitchFamily="34" charset="0"/>
              </a:rPr>
              <a:t>        </a:t>
            </a:r>
            <a:r>
              <a:rPr kumimoji="1" lang="en-US" altLang="zh-TW" b="0" i="0" u="none" strike="noStrike" kern="1200" smtClean="0">
                <a:solidFill>
                  <a:schemeClr val="tx1"/>
                </a:solidFill>
                <a:latin typeface="+mj-lt"/>
                <a:ea typeface="ＭＳ Ｐゴシック" pitchFamily="50" charset="-128"/>
                <a:cs typeface="Arial" pitchFamily="34" charset="0"/>
              </a:rPr>
              <a:t>18</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77.8%</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61.1%</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61.1%</a:t>
            </a:r>
            <a:r>
              <a:rPr lang="zh-TW" altLang="en-US" smtClean="0">
                <a:latin typeface="+mj-lt"/>
                <a:ea typeface="ＭＳ Ｐゴシック" pitchFamily="50" charset="-128"/>
                <a:cs typeface="Arial" pitchFamily="34" charset="0"/>
              </a:rPr>
              <a:t> </a:t>
            </a:r>
            <a:endParaRPr lang="en-US" altLang="zh-TW" smtClean="0">
              <a:latin typeface="+mj-lt"/>
              <a:ea typeface="ＭＳ Ｐゴシック" pitchFamily="50" charset="-128"/>
              <a:cs typeface="Arial" pitchFamily="34" charset="0"/>
            </a:endParaRPr>
          </a:p>
          <a:p>
            <a:pPr>
              <a:lnSpc>
                <a:spcPct val="80000"/>
              </a:lnSpc>
            </a:pPr>
            <a:r>
              <a:rPr kumimoji="1" lang="en-US" altLang="zh-TW" b="1" i="0" u="none" strike="noStrike" kern="1200" smtClean="0">
                <a:solidFill>
                  <a:schemeClr val="tx1"/>
                </a:solidFill>
                <a:latin typeface="+mj-lt"/>
                <a:ea typeface="ＭＳ Ｐゴシック" pitchFamily="50" charset="-128"/>
                <a:cs typeface="Arial" pitchFamily="34" charset="0"/>
              </a:rPr>
              <a:t>UR-BM</a:t>
            </a:r>
            <a:r>
              <a:rPr kumimoji="1" lang="zh-TW" altLang="en-US" b="1" i="0" u="none" strike="noStrike" kern="1200" smtClean="0">
                <a:solidFill>
                  <a:schemeClr val="tx1"/>
                </a:solidFill>
                <a:latin typeface="+mj-lt"/>
                <a:ea typeface="ＭＳ Ｐゴシック" pitchFamily="50" charset="-128"/>
                <a:cs typeface="Arial" pitchFamily="34" charset="0"/>
              </a:rPr>
              <a:t> </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0" i="0" u="none" strike="noStrike" kern="1200" smtClean="0">
                <a:solidFill>
                  <a:schemeClr val="tx1"/>
                </a:solidFill>
                <a:latin typeface="+mj-lt"/>
                <a:ea typeface="ＭＳ Ｐゴシック" pitchFamily="50" charset="-128"/>
                <a:cs typeface="Arial" pitchFamily="34" charset="0"/>
              </a:rPr>
              <a:t>113</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76.9%</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69.6%</a:t>
            </a:r>
            <a:r>
              <a:rPr kumimoji="1" lang="zh-TW" altLang="en-US" b="0" i="0" u="none" strike="noStrike" kern="1200" baseline="0" smtClean="0">
                <a:solidFill>
                  <a:schemeClr val="tx1"/>
                </a:solidFill>
                <a:latin typeface="+mj-lt"/>
                <a:ea typeface="ＭＳ Ｐゴシック" pitchFamily="50" charset="-128"/>
                <a:cs typeface="Arial" pitchFamily="34" charset="0"/>
              </a:rPr>
              <a:t>        </a:t>
            </a:r>
            <a:r>
              <a:rPr kumimoji="1" lang="en-US" altLang="zh-TW" b="1" i="0" u="none" strike="noStrike" kern="1200" smtClean="0">
                <a:solidFill>
                  <a:schemeClr val="tx1"/>
                </a:solidFill>
                <a:latin typeface="+mj-lt"/>
                <a:ea typeface="ＭＳ Ｐゴシック" pitchFamily="50" charset="-128"/>
                <a:cs typeface="Arial" pitchFamily="34" charset="0"/>
              </a:rPr>
              <a:t>68.4%</a:t>
            </a:r>
            <a:r>
              <a:rPr lang="ja-JP" altLang="en-US" u="none" smtClean="0">
                <a:latin typeface="+mj-lt"/>
                <a:cs typeface="Arial" pitchFamily="34" charset="0"/>
              </a:rPr>
              <a:t> </a:t>
            </a:r>
            <a:endParaRPr kumimoji="1" lang="en-US" altLang="ja-JP" b="0" u="none" kern="1200" smtClean="0">
              <a:solidFill>
                <a:srgbClr val="0B5395"/>
              </a:solidFill>
              <a:latin typeface="+mj-lt"/>
              <a:ea typeface="ＭＳ Ｐゴシック" pitchFamily="50" charset="-128"/>
              <a:cs typeface="Arial"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a:p>
            <a:pPr>
              <a:lnSpc>
                <a:spcPct val="80000"/>
              </a:lnSpc>
            </a:pPr>
            <a:endParaRPr lang="en-US" altLang="ja-JP" u="sng" smtClean="0">
              <a:latin typeface="+mj-lt"/>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606669" y="4322388"/>
            <a:ext cx="8625254" cy="2245466"/>
          </a:xfrm>
        </p:spPr>
        <p:txBody>
          <a:bodyPr>
            <a:noAutofit/>
          </a:bodyPr>
          <a:lstStyle/>
          <a:p>
            <a:pPr>
              <a:lnSpc>
                <a:spcPct val="80000"/>
              </a:lnSpc>
            </a:pPr>
            <a:r>
              <a:rPr kumimoji="1" lang="en-US" altLang="ja-JP" kern="1200" smtClean="0">
                <a:solidFill>
                  <a:schemeClr val="tx1"/>
                </a:solidFill>
                <a:latin typeface="+mj-lt"/>
                <a:ea typeface="+mn-ea"/>
                <a:cs typeface="+mn-cs"/>
              </a:rPr>
              <a:t>For chronic myeloid leukemia, the vast majority of transplants in patients with the disease are allogeneic and bone marrow transplants from unrelated donors are frequently performed in those aged 16 years or older (≥16). The survival probability 5 years after transplantation in 3,005 registered patients who received first allogeneic transplants in the period between 1991 and 2014 is 65.9% for bone marrow transplants from related donors, 55.4% for peripheral blood stem cell transplants from related donors, 51.7% for bone marrow transplants from unrelated donors, and 44.5% for cord blood transplants from unrelated donors. Ten years after transplantation, the survival probability is below 50% for transplants from unrelated donors.</a:t>
            </a:r>
          </a:p>
          <a:p>
            <a:pPr>
              <a:lnSpc>
                <a:spcPct val="80000"/>
              </a:lnSpc>
            </a:pPr>
            <a:endParaRPr kumimoji="1" lang="en-US" altLang="ja-JP" kern="1200" smtClean="0">
              <a:solidFill>
                <a:srgbClr val="0B5395"/>
              </a:solidFill>
              <a:latin typeface="+mj-lt"/>
              <a:ea typeface="+mj-ea"/>
              <a:cs typeface="メイリオ" pitchFamily="50" charset="-128"/>
            </a:endParaRPr>
          </a:p>
          <a:p>
            <a:pPr rtl="0" eaLnBrk="1" fontAlgn="b" latinLnBrk="0" hangingPunct="1">
              <a:lnSpc>
                <a:spcPct val="80000"/>
              </a:lnSpc>
            </a:pPr>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pPr>
              <a:lnSpc>
                <a:spcPct val="80000"/>
              </a:lnSpc>
            </a:pPr>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p>
          <a:p>
            <a:pPr>
              <a:lnSpc>
                <a:spcPct val="80000"/>
              </a:lnSpc>
            </a:pPr>
            <a:r>
              <a:rPr kumimoji="1" lang="en-US" altLang="zh-TW" b="1" i="0" u="none" strike="noStrike" kern="1200" smtClean="0">
                <a:solidFill>
                  <a:schemeClr val="tx1"/>
                </a:solidFill>
                <a:latin typeface="+mj-lt"/>
                <a:ea typeface="ＭＳ Ｐゴシック" pitchFamily="50" charset="-128"/>
                <a:cs typeface="Arial" pitchFamily="34" charset="0"/>
              </a:rPr>
              <a:t>Rel-BM</a:t>
            </a:r>
            <a:r>
              <a:rPr kumimoji="1" lang="zh-TW" altLang="en-US" b="1" i="0" u="none" strike="noStrike" kern="1200" baseline="0" smtClean="0">
                <a:solidFill>
                  <a:schemeClr val="tx1"/>
                </a:solidFill>
                <a:latin typeface="+mj-lt"/>
                <a:ea typeface="ＭＳ Ｐゴシック" pitchFamily="50" charset="-128"/>
                <a:cs typeface="Arial" pitchFamily="34" charset="0"/>
              </a:rPr>
              <a:t>    </a:t>
            </a:r>
            <a:r>
              <a:rPr kumimoji="1" lang="en-US" altLang="ja-JP" b="0" i="0" u="none" strike="noStrike" kern="1200" smtClean="0">
                <a:solidFill>
                  <a:schemeClr val="tx1"/>
                </a:solidFill>
                <a:latin typeface="+mj-lt"/>
                <a:ea typeface="+mj-ea"/>
                <a:cs typeface="Arial" pitchFamily="34" charset="0"/>
              </a:rPr>
              <a:t>1,084</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77.8%</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65.9%</a:t>
            </a:r>
            <a:r>
              <a:rPr kumimoji="1" lang="en-US" altLang="ja-JP" b="1"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61.9%</a:t>
            </a:r>
            <a:r>
              <a:rPr lang="ja-JP" altLang="en-US" smtClean="0">
                <a:latin typeface="+mj-lt"/>
                <a:ea typeface="+mj-ea"/>
                <a:cs typeface="Arial" pitchFamily="34" charset="0"/>
              </a:rPr>
              <a:t> </a:t>
            </a:r>
            <a:endParaRPr lang="en-US" altLang="ja-JP" smtClean="0">
              <a:latin typeface="+mj-lt"/>
              <a:ea typeface="+mj-ea"/>
              <a:cs typeface="Arial" pitchFamily="34" charset="0"/>
            </a:endParaRPr>
          </a:p>
          <a:p>
            <a:pPr>
              <a:lnSpc>
                <a:spcPct val="80000"/>
              </a:lnSpc>
            </a:pPr>
            <a:r>
              <a:rPr kumimoji="1" lang="en-US" altLang="ja-JP" b="1" i="0" u="none" strike="noStrike" kern="1200" baseline="0" smtClean="0">
                <a:solidFill>
                  <a:schemeClr val="tx1"/>
                </a:solidFill>
                <a:latin typeface="+mj-lt"/>
                <a:ea typeface="+mj-ea"/>
                <a:cs typeface="Arial" pitchFamily="34" charset="0"/>
              </a:rPr>
              <a:t>Rel-PB</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420</a:t>
            </a:r>
            <a:r>
              <a:rPr kumimoji="1" lang="en-US" altLang="ja-JP"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67.1%</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55.4%</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52.5%</a:t>
            </a:r>
            <a:r>
              <a:rPr lang="ja-JP" altLang="en-US" smtClean="0">
                <a:latin typeface="+mj-lt"/>
                <a:ea typeface="+mj-ea"/>
                <a:cs typeface="Arial" pitchFamily="34" charset="0"/>
              </a:rPr>
              <a:t> </a:t>
            </a:r>
            <a:endParaRPr lang="en-US" altLang="ja-JP" smtClean="0">
              <a:latin typeface="+mj-lt"/>
              <a:ea typeface="+mj-ea"/>
              <a:cs typeface="Arial" pitchFamily="34" charset="0"/>
            </a:endParaRPr>
          </a:p>
          <a:p>
            <a:pPr>
              <a:lnSpc>
                <a:spcPct val="80000"/>
              </a:lnSpc>
            </a:pPr>
            <a:r>
              <a:rPr kumimoji="1" lang="en-US" altLang="ja-JP" b="1" i="0" u="none" strike="noStrike" kern="1200" baseline="0" smtClean="0">
                <a:solidFill>
                  <a:schemeClr val="tx1"/>
                </a:solidFill>
                <a:latin typeface="+mj-lt"/>
                <a:ea typeface="+mj-ea"/>
                <a:cs typeface="Arial" pitchFamily="34" charset="0"/>
              </a:rPr>
              <a:t>UR-BM</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1,258</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64.3%</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51.7%</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47.4%</a:t>
            </a:r>
            <a:r>
              <a:rPr lang="ja-JP" altLang="en-US" smtClean="0">
                <a:latin typeface="+mj-lt"/>
                <a:ea typeface="+mj-ea"/>
                <a:cs typeface="Arial" pitchFamily="34" charset="0"/>
              </a:rPr>
              <a:t> </a:t>
            </a:r>
            <a:endParaRPr lang="en-US" altLang="ja-JP" smtClean="0">
              <a:latin typeface="+mj-lt"/>
              <a:ea typeface="+mj-ea"/>
              <a:cs typeface="Arial" pitchFamily="34" charset="0"/>
            </a:endParaRPr>
          </a:p>
          <a:p>
            <a:pPr>
              <a:lnSpc>
                <a:spcPct val="80000"/>
              </a:lnSpc>
            </a:pPr>
            <a:r>
              <a:rPr kumimoji="1" lang="en-US" altLang="ja-JP" b="1" i="0" u="none" strike="noStrike" kern="1200" baseline="0" smtClean="0">
                <a:solidFill>
                  <a:schemeClr val="tx1"/>
                </a:solidFill>
                <a:latin typeface="+mj-lt"/>
                <a:ea typeface="+mj-ea"/>
                <a:cs typeface="Arial" pitchFamily="34" charset="0"/>
              </a:rPr>
              <a:t>UR-CB</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243</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61.7%</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44.5%</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39.5%</a:t>
            </a:r>
            <a:r>
              <a:rPr lang="ja-JP" altLang="en-US" u="none" smtClean="0">
                <a:latin typeface="+mj-lt"/>
                <a:cs typeface="Arial" pitchFamily="34" charset="0"/>
              </a:rPr>
              <a:t> </a:t>
            </a:r>
            <a:endParaRPr lang="en-US" altLang="ja-JP" u="none" smtClean="0">
              <a:latin typeface="+mj-lt"/>
              <a:cs typeface="Arial"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615463" y="4335576"/>
            <a:ext cx="8625252" cy="2223486"/>
          </a:xfrm>
        </p:spPr>
        <p:txBody>
          <a:bodyPr>
            <a:noAutofit/>
          </a:bodyPr>
          <a:lstStyle/>
          <a:p>
            <a:pPr>
              <a:lnSpc>
                <a:spcPct val="80000"/>
              </a:lnSpc>
            </a:pPr>
            <a:r>
              <a:rPr kumimoji="1" lang="en-US" altLang="ja-JP" kern="1200" smtClean="0">
                <a:solidFill>
                  <a:schemeClr val="tx1"/>
                </a:solidFill>
                <a:latin typeface="+mj-lt"/>
                <a:ea typeface="+mn-ea"/>
                <a:cs typeface="+mn-cs"/>
              </a:rPr>
              <a:t>For myelodysplastic syndrome, the vast majority of transplants in patients with the syndrome are allogeneic and bone marrow transplants from related or unrelated donors are frequently performed in those aged 15 years or younger (≤15). The survival probability 5 years after transplantation in 333 registered patients who received first allogeneic transplants in the period between 1991 and 2014 is 71.3% for bone marrow transplants from related donors, 50.5% for peripheral blood stem cell transplants from related donors, 71.0% for bone marrow transplants from unrelated donors, and 57.9% for cord blood transplants from unrelated donors. The decline in survival probabilities becomes moderate from the time of 5 years after transplantation onwards, and the survival probabilities are more than 50% for both transplants from related and unrelated donors.</a:t>
            </a:r>
          </a:p>
          <a:p>
            <a:pPr>
              <a:lnSpc>
                <a:spcPct val="80000"/>
              </a:lnSpc>
            </a:pPr>
            <a:endParaRPr kumimoji="1" lang="en-US" altLang="ja-JP" kern="1200" smtClean="0">
              <a:solidFill>
                <a:srgbClr val="0B5395"/>
              </a:solidFill>
              <a:latin typeface="+mj-lt"/>
              <a:ea typeface="+mj-ea"/>
              <a:cs typeface="メイリオ" pitchFamily="50" charset="-128"/>
            </a:endParaRPr>
          </a:p>
          <a:p>
            <a:pPr rtl="0" eaLnBrk="1" fontAlgn="b" latinLnBrk="0" hangingPunct="1">
              <a:lnSpc>
                <a:spcPct val="80000"/>
              </a:lnSpc>
            </a:pPr>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pPr>
              <a:lnSpc>
                <a:spcPct val="80000"/>
              </a:lnSpc>
            </a:pPr>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p>
          <a:p>
            <a:pPr>
              <a:lnSpc>
                <a:spcPct val="80000"/>
              </a:lnSpc>
            </a:pPr>
            <a:endParaRPr kumimoji="1" lang="en-US" altLang="ja-JP" b="0" i="0" u="sng" strike="noStrike" kern="1200" smtClean="0">
              <a:solidFill>
                <a:schemeClr val="tx1"/>
              </a:solidFill>
              <a:latin typeface="+mj-lt"/>
              <a:ea typeface="+mn-ea"/>
              <a:cs typeface="Arial" pitchFamily="34" charset="0"/>
            </a:endParaRPr>
          </a:p>
          <a:p>
            <a:pPr>
              <a:lnSpc>
                <a:spcPct val="80000"/>
              </a:lnSpc>
            </a:pPr>
            <a:r>
              <a:rPr kumimoji="1" lang="en-US" altLang="zh-TW" b="1" i="0" u="none" strike="noStrike" kern="1200" smtClean="0">
                <a:solidFill>
                  <a:schemeClr val="tx1"/>
                </a:solidFill>
                <a:latin typeface="+mj-lt"/>
                <a:ea typeface="ＭＳ Ｐゴシック" pitchFamily="50" charset="-128"/>
                <a:cs typeface="Arial" pitchFamily="34" charset="0"/>
              </a:rPr>
              <a:t>Rel-BM</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115</a:t>
            </a:r>
            <a:r>
              <a:rPr kumimoji="1" lang="en-US" altLang="ja-JP"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82.5%</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baseline="0" smtClean="0">
                <a:solidFill>
                  <a:schemeClr val="tx1"/>
                </a:solidFill>
                <a:latin typeface="+mj-lt"/>
                <a:ea typeface="+mj-ea"/>
                <a:cs typeface="Arial" pitchFamily="34" charset="0"/>
              </a:rPr>
              <a:t>71.3</a:t>
            </a:r>
            <a:r>
              <a:rPr kumimoji="1" lang="en-US" altLang="ja-JP" b="1" i="0" u="none" strike="noStrike" kern="1200" smtClean="0">
                <a:solidFill>
                  <a:schemeClr val="tx1"/>
                </a:solidFill>
                <a:latin typeface="+mj-lt"/>
                <a:ea typeface="+mj-ea"/>
                <a:cs typeface="Arial" pitchFamily="34" charset="0"/>
              </a:rPr>
              <a:t>%</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baseline="0" smtClean="0">
                <a:solidFill>
                  <a:schemeClr val="tx1"/>
                </a:solidFill>
                <a:latin typeface="+mj-lt"/>
                <a:ea typeface="+mj-ea"/>
                <a:cs typeface="Arial" pitchFamily="34" charset="0"/>
              </a:rPr>
              <a:t>68.2</a:t>
            </a:r>
            <a:r>
              <a:rPr kumimoji="1" lang="en-US" altLang="ja-JP" b="1" i="0" u="none" strike="noStrike" kern="1200" smtClean="0">
                <a:solidFill>
                  <a:schemeClr val="tx1"/>
                </a:solidFill>
                <a:latin typeface="+mj-lt"/>
                <a:ea typeface="+mj-ea"/>
                <a:cs typeface="Arial" pitchFamily="34" charset="0"/>
              </a:rPr>
              <a:t>%</a:t>
            </a:r>
            <a:r>
              <a:rPr lang="ja-JP" altLang="en-US" smtClean="0">
                <a:latin typeface="+mj-lt"/>
                <a:ea typeface="+mj-ea"/>
                <a:cs typeface="Arial" pitchFamily="34" charset="0"/>
              </a:rPr>
              <a:t> </a:t>
            </a:r>
            <a:endParaRPr lang="en-US" altLang="ja-JP" smtClean="0">
              <a:latin typeface="+mj-lt"/>
              <a:ea typeface="+mj-ea"/>
              <a:cs typeface="Arial" pitchFamily="34" charset="0"/>
            </a:endParaRPr>
          </a:p>
          <a:p>
            <a:pPr>
              <a:lnSpc>
                <a:spcPct val="80000"/>
              </a:lnSpc>
            </a:pPr>
            <a:r>
              <a:rPr kumimoji="1" lang="en-US" altLang="ja-JP" b="1" i="0" u="none" strike="noStrike" kern="1200" baseline="0" smtClean="0">
                <a:solidFill>
                  <a:schemeClr val="tx1"/>
                </a:solidFill>
                <a:latin typeface="+mj-lt"/>
                <a:ea typeface="+mj-ea"/>
                <a:cs typeface="Arial" pitchFamily="34" charset="0"/>
              </a:rPr>
              <a:t>Rel-PB</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18</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71.4%</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50.5%</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50.5%</a:t>
            </a:r>
            <a:r>
              <a:rPr lang="ja-JP" altLang="en-US" smtClean="0">
                <a:latin typeface="+mj-lt"/>
                <a:ea typeface="+mj-ea"/>
                <a:cs typeface="Arial" pitchFamily="34" charset="0"/>
              </a:rPr>
              <a:t> </a:t>
            </a:r>
            <a:endParaRPr lang="en-US" altLang="ja-JP" smtClean="0">
              <a:latin typeface="+mj-lt"/>
              <a:ea typeface="+mj-ea"/>
              <a:cs typeface="Arial" pitchFamily="34" charset="0"/>
            </a:endParaRPr>
          </a:p>
          <a:p>
            <a:pPr>
              <a:lnSpc>
                <a:spcPct val="80000"/>
              </a:lnSpc>
            </a:pPr>
            <a:r>
              <a:rPr kumimoji="1" lang="en-US" altLang="ja-JP" b="1" i="0" u="none" strike="noStrike" kern="1200" baseline="0" smtClean="0">
                <a:solidFill>
                  <a:schemeClr val="tx1"/>
                </a:solidFill>
                <a:latin typeface="+mj-lt"/>
                <a:ea typeface="+mj-ea"/>
                <a:cs typeface="Arial" pitchFamily="34" charset="0"/>
              </a:rPr>
              <a:t>UR-BM</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130</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81.8%</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71.0%</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66.6%</a:t>
            </a:r>
            <a:r>
              <a:rPr lang="ja-JP" altLang="en-US" smtClean="0">
                <a:latin typeface="+mj-lt"/>
                <a:ea typeface="+mj-ea"/>
                <a:cs typeface="Arial" pitchFamily="34" charset="0"/>
              </a:rPr>
              <a:t> </a:t>
            </a:r>
            <a:endParaRPr lang="en-US" altLang="ja-JP" smtClean="0">
              <a:latin typeface="+mj-lt"/>
              <a:ea typeface="+mj-ea"/>
              <a:cs typeface="Arial" pitchFamily="34" charset="0"/>
            </a:endParaRPr>
          </a:p>
          <a:p>
            <a:pPr>
              <a:lnSpc>
                <a:spcPct val="80000"/>
              </a:lnSpc>
            </a:pPr>
            <a:r>
              <a:rPr kumimoji="1" lang="en-US" altLang="ja-JP" b="1" i="0" u="none" strike="noStrike" kern="1200" baseline="0" smtClean="0">
                <a:solidFill>
                  <a:schemeClr val="tx1"/>
                </a:solidFill>
                <a:latin typeface="+mj-lt"/>
                <a:ea typeface="+mj-ea"/>
                <a:cs typeface="Arial" pitchFamily="34" charset="0"/>
              </a:rPr>
              <a:t>UR-CB</a:t>
            </a:r>
            <a:r>
              <a:rPr kumimoji="1" lang="ja-JP" altLang="en-US" b="1" i="0" u="none" strike="noStrike" kern="1200" baseline="0" smtClean="0">
                <a:solidFill>
                  <a:schemeClr val="tx1"/>
                </a:solidFill>
                <a:latin typeface="+mj-lt"/>
                <a:ea typeface="+mj-ea"/>
                <a:cs typeface="Arial" pitchFamily="34" charset="0"/>
              </a:rPr>
              <a:t>        </a:t>
            </a:r>
            <a:r>
              <a:rPr kumimoji="1" lang="en-US" altLang="ja-JP" b="0" i="0" u="none" strike="noStrike" kern="1200" smtClean="0">
                <a:solidFill>
                  <a:schemeClr val="tx1"/>
                </a:solidFill>
                <a:latin typeface="+mj-lt"/>
                <a:ea typeface="+mj-ea"/>
                <a:cs typeface="Arial" pitchFamily="34" charset="0"/>
              </a:rPr>
              <a:t>70</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71.3%</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57.9%</a:t>
            </a:r>
            <a:r>
              <a:rPr kumimoji="1" lang="ja-JP" altLang="en-US" b="0" i="0" u="none" strike="noStrike" kern="1200" baseline="0" smtClean="0">
                <a:solidFill>
                  <a:schemeClr val="tx1"/>
                </a:solidFill>
                <a:latin typeface="+mj-lt"/>
                <a:ea typeface="+mj-ea"/>
                <a:cs typeface="Arial" pitchFamily="34" charset="0"/>
              </a:rPr>
              <a:t>         </a:t>
            </a:r>
            <a:r>
              <a:rPr kumimoji="1" lang="en-US" altLang="ja-JP" b="1" i="0" u="none" strike="noStrike" kern="1200" smtClean="0">
                <a:solidFill>
                  <a:schemeClr val="tx1"/>
                </a:solidFill>
                <a:latin typeface="+mj-lt"/>
                <a:ea typeface="+mj-ea"/>
                <a:cs typeface="Arial" pitchFamily="34" charset="0"/>
              </a:rPr>
              <a:t>57.9%</a:t>
            </a:r>
            <a:r>
              <a:rPr lang="ja-JP" altLang="en-US" u="none" smtClean="0">
                <a:latin typeface="+mj-lt"/>
                <a:cs typeface="Arial" pitchFamily="34" charset="0"/>
              </a:rPr>
              <a:t> </a:t>
            </a:r>
            <a:endParaRPr lang="en-US" altLang="ja-JP" u="none" smtClean="0">
              <a:latin typeface="+mj-lt"/>
              <a:cs typeface="Arial"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606669" y="4322388"/>
            <a:ext cx="8634046" cy="2201504"/>
          </a:xfrm>
        </p:spPr>
        <p:txBody>
          <a:bodyPr>
            <a:noAutofit/>
          </a:bodyPr>
          <a:lstStyle/>
          <a:p>
            <a:pPr>
              <a:lnSpc>
                <a:spcPct val="80000"/>
              </a:lnSpc>
            </a:pPr>
            <a:r>
              <a:rPr kumimoji="1" lang="en-US" altLang="ja-JP" kern="1200" smtClean="0">
                <a:solidFill>
                  <a:schemeClr val="tx1"/>
                </a:solidFill>
                <a:latin typeface="+mj-lt"/>
                <a:ea typeface="+mn-ea"/>
                <a:cs typeface="+mn-cs"/>
              </a:rPr>
              <a:t>For allogeneic transplants in patients with myelodysplastic syndrome aged 16 years or older (≥16), bone marrow transplantation from unrelated donors is frequently performed. The survival probability 5 years after transplantation in 3,662 registered patients who received first allogeneic transplants in the period between 1991 and 2014  is 57.1% for bone marrow transplants from related donors and below 50% for both peripheral blood stem cell transplants from related donors and transplants from unrelated donors.</a:t>
            </a:r>
            <a:endParaRPr kumimoji="1" lang="ja-JP" altLang="ja-JP" kern="1200" smtClean="0">
              <a:solidFill>
                <a:schemeClr val="tx1"/>
              </a:solidFill>
              <a:latin typeface="+mj-lt"/>
              <a:ea typeface="+mn-ea"/>
              <a:cs typeface="+mn-cs"/>
            </a:endParaRPr>
          </a:p>
          <a:p>
            <a:pPr>
              <a:lnSpc>
                <a:spcPct val="80000"/>
              </a:lnSpc>
            </a:pPr>
            <a:endParaRPr kumimoji="1" lang="en-US" altLang="ja-JP" kern="1200" smtClean="0">
              <a:solidFill>
                <a:srgbClr val="0B5395"/>
              </a:solidFill>
              <a:latin typeface="+mj-lt"/>
              <a:ea typeface="+mn-ea"/>
              <a:cs typeface="メイリオ" pitchFamily="50" charset="-128"/>
            </a:endParaRPr>
          </a:p>
          <a:p>
            <a:pPr rtl="0" eaLnBrk="1" fontAlgn="b" latinLnBrk="0" hangingPunct="1">
              <a:lnSpc>
                <a:spcPct val="80000"/>
              </a:lnSpc>
            </a:pPr>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pPr>
              <a:lnSpc>
                <a:spcPct val="80000"/>
              </a:lnSpc>
            </a:pPr>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pPr>
              <a:lnSpc>
                <a:spcPct val="80000"/>
              </a:lnSpc>
            </a:pPr>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pPr>
              <a:lnSpc>
                <a:spcPct val="80000"/>
              </a:lnSpc>
            </a:pPr>
            <a:r>
              <a:rPr kumimoji="1" lang="ja-JP" altLang="ja-JP" kern="1200" smtClean="0">
                <a:solidFill>
                  <a:schemeClr val="tx1"/>
                </a:solidFill>
                <a:latin typeface="+mj-lt"/>
                <a:ea typeface="+mn-ea"/>
                <a:cs typeface="+mn-cs"/>
              </a:rPr>
              <a:t>――――――――――――――――――――――――――――――</a:t>
            </a:r>
          </a:p>
          <a:p>
            <a:pPr>
              <a:lnSpc>
                <a:spcPct val="80000"/>
              </a:lnSpc>
            </a:pPr>
            <a:r>
              <a:rPr kumimoji="1" lang="en-US" altLang="ja-JP" b="1" i="0" u="none" strike="noStrike" kern="1200" smtClean="0">
                <a:solidFill>
                  <a:schemeClr val="tx1"/>
                </a:solidFill>
                <a:latin typeface="+mj-lt"/>
                <a:cs typeface="Arial" pitchFamily="34" charset="0"/>
              </a:rPr>
              <a:t>Rel-BM</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673</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73.4%</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57.1%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53.0%</a:t>
            </a:r>
            <a:r>
              <a:rPr lang="ja-JP" altLang="en-US" smtClean="0">
                <a:latin typeface="+mj-lt"/>
                <a:cs typeface="Arial" pitchFamily="34" charset="0"/>
              </a:rPr>
              <a:t> </a:t>
            </a:r>
            <a:endParaRPr lang="en-US" altLang="ja-JP" smtClean="0">
              <a:latin typeface="+mj-lt"/>
              <a:cs typeface="Arial" pitchFamily="34" charset="0"/>
            </a:endParaRPr>
          </a:p>
          <a:p>
            <a:pPr>
              <a:lnSpc>
                <a:spcPct val="80000"/>
              </a:lnSpc>
            </a:pPr>
            <a:r>
              <a:rPr kumimoji="1" lang="en-US" altLang="ja-JP" b="1" i="0" u="none" strike="noStrike" kern="1200" baseline="0" smtClean="0">
                <a:solidFill>
                  <a:schemeClr val="tx1"/>
                </a:solidFill>
                <a:latin typeface="+mj-lt"/>
                <a:cs typeface="Arial" pitchFamily="34" charset="0"/>
              </a:rPr>
              <a:t>Rel-PB      </a:t>
            </a:r>
            <a:r>
              <a:rPr kumimoji="1" lang="en-US" altLang="ja-JP" b="0" i="0" u="none" strike="noStrike" kern="1200" smtClean="0">
                <a:solidFill>
                  <a:schemeClr val="tx1"/>
                </a:solidFill>
                <a:latin typeface="+mj-lt"/>
                <a:cs typeface="Arial" pitchFamily="34" charset="0"/>
              </a:rPr>
              <a:t>684</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63.8%</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43.1%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36.0%</a:t>
            </a:r>
            <a:r>
              <a:rPr lang="ja-JP" altLang="en-US" smtClean="0">
                <a:latin typeface="+mj-lt"/>
                <a:cs typeface="Arial" pitchFamily="34" charset="0"/>
              </a:rPr>
              <a:t> </a:t>
            </a:r>
            <a:endParaRPr lang="en-US" altLang="ja-JP" smtClean="0">
              <a:latin typeface="+mj-lt"/>
              <a:cs typeface="Arial" pitchFamily="34" charset="0"/>
            </a:endParaRPr>
          </a:p>
          <a:p>
            <a:pPr>
              <a:lnSpc>
                <a:spcPct val="80000"/>
              </a:lnSpc>
            </a:pPr>
            <a:r>
              <a:rPr kumimoji="1" lang="en-US" altLang="ja-JP" b="1" i="0" u="none" strike="noStrike" kern="1200" smtClean="0">
                <a:solidFill>
                  <a:schemeClr val="tx1"/>
                </a:solidFill>
                <a:latin typeface="+mj-lt"/>
                <a:cs typeface="Arial" pitchFamily="34" charset="0"/>
              </a:rPr>
              <a:t>UR-BM</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1,582</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62.7%</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48.4%</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41.3%</a:t>
            </a:r>
            <a:r>
              <a:rPr lang="ja-JP" altLang="en-US" smtClean="0">
                <a:latin typeface="+mj-lt"/>
                <a:cs typeface="Arial" pitchFamily="34" charset="0"/>
              </a:rPr>
              <a:t> </a:t>
            </a:r>
            <a:endParaRPr lang="en-US" altLang="ja-JP" smtClean="0">
              <a:latin typeface="+mj-lt"/>
              <a:cs typeface="Arial" pitchFamily="34" charset="0"/>
            </a:endParaRPr>
          </a:p>
          <a:p>
            <a:pPr>
              <a:lnSpc>
                <a:spcPct val="80000"/>
              </a:lnSpc>
            </a:pPr>
            <a:r>
              <a:rPr kumimoji="1" lang="en-US" altLang="ja-JP" b="1" i="0" u="none" strike="noStrike" kern="1200" smtClean="0">
                <a:solidFill>
                  <a:schemeClr val="tx1"/>
                </a:solidFill>
                <a:latin typeface="+mj-lt"/>
                <a:cs typeface="Arial" pitchFamily="34" charset="0"/>
              </a:rPr>
              <a:t>UR-CB</a:t>
            </a:r>
            <a:r>
              <a:rPr kumimoji="1" lang="en-US" altLang="ja-JP"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723</a:t>
            </a:r>
            <a:r>
              <a:rPr kumimoji="1" lang="en-US" altLang="ja-JP"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51.2%</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35.9%</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30.3%</a:t>
            </a:r>
            <a:r>
              <a:rPr lang="ja-JP" altLang="en-US" u="none" smtClean="0">
                <a:latin typeface="+mj-lt"/>
                <a:cs typeface="Arial" pitchFamily="34" charset="0"/>
              </a:rPr>
              <a:t> </a:t>
            </a:r>
            <a:endParaRPr lang="en-US" altLang="ja-JP" u="none" smtClean="0">
              <a:latin typeface="+mj-lt"/>
              <a:cs typeface="Arial" pitchFamily="34"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6400"/>
            <a:ext cx="7204021" cy="1693333"/>
          </a:xfrm>
        </p:spPr>
        <p:txBody>
          <a:bodyPr>
            <a:normAutofit/>
          </a:bodyPr>
          <a:lstStyle/>
          <a:p>
            <a:r>
              <a:rPr kumimoji="1" lang="en-US" altLang="ja-JP" sz="1200" kern="1200" smtClean="0">
                <a:solidFill>
                  <a:schemeClr val="tx1"/>
                </a:solidFill>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For autologous transplants, the annual number of cases registered has been approximately 1,800 for past several years, for which the stem cell source is peripheral blood in the vast majority of cases. </a:t>
            </a:r>
            <a:endParaRPr lang="en-US" altLang="ja-JP" sz="1000" dirty="0" smtClean="0">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043113" y="0"/>
            <a:ext cx="5756275" cy="4316413"/>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580292" y="4315793"/>
            <a:ext cx="8669215" cy="2216891"/>
          </a:xfrm>
        </p:spPr>
        <p:txBody>
          <a:bodyPr>
            <a:noAutofit/>
          </a:bodyPr>
          <a:lstStyle/>
          <a:p>
            <a:r>
              <a:rPr kumimoji="1" lang="en-US" altLang="ja-JP" kern="1200" smtClean="0">
                <a:solidFill>
                  <a:schemeClr val="tx1"/>
                </a:solidFill>
                <a:latin typeface="+mj-lt"/>
                <a:ea typeface="+mn-ea"/>
                <a:cs typeface="+mn-cs"/>
              </a:rPr>
              <a:t>Approximately half the patients with non-Hodgkin lymphoma aged 15 years or younger (≤15) receive allogeneic transplants, for whom bone marrow transplantation from related donors is frequently performed. The survival probability 5 years after transplantation in 272 registered patients who received first allogeneic transplants in the period between 1991 and 2014 is more than 50% for bone marrow transplants from related donors and for transplants from unrelated donors. From the time of 5 years after transplantation onward, the survival probability remains almost steady.</a:t>
            </a:r>
          </a:p>
          <a:p>
            <a:endParaRPr kumimoji="1" lang="en-US" altLang="ja-JP" kern="1200" smtClean="0">
              <a:solidFill>
                <a:srgbClr val="0B5395"/>
              </a:solidFill>
              <a:latin typeface="+mj-lt"/>
              <a:ea typeface="+mn-ea"/>
              <a:cs typeface="メイリオ" pitchFamily="50" charset="-128"/>
            </a:endParaRPr>
          </a:p>
          <a:p>
            <a:pPr rtl="0" eaLnBrk="1" fontAlgn="b" latinLnBrk="0" hangingPunct="1"/>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r>
              <a:rPr kumimoji="1" lang="ja-JP" altLang="ja-JP" kern="1200" smtClean="0">
                <a:solidFill>
                  <a:schemeClr val="tx1"/>
                </a:solidFill>
                <a:latin typeface="+mj-lt"/>
                <a:ea typeface="+mn-ea"/>
                <a:cs typeface="+mn-cs"/>
              </a:rPr>
              <a:t>――――――――――――――――――――――――――――――</a:t>
            </a:r>
          </a:p>
          <a:p>
            <a:endParaRPr kumimoji="1" lang="en-US" altLang="ja-JP" b="0" i="0" u="sng" strike="noStrike" kern="1200" smtClean="0">
              <a:solidFill>
                <a:schemeClr val="tx1"/>
              </a:solidFill>
              <a:latin typeface="+mj-lt"/>
              <a:cs typeface="Arial" pitchFamily="34" charset="0"/>
            </a:endParaRPr>
          </a:p>
          <a:p>
            <a:r>
              <a:rPr kumimoji="1" lang="en-US" altLang="ja-JP" b="1" i="0" u="none" strike="noStrike" kern="1200" smtClean="0">
                <a:solidFill>
                  <a:schemeClr val="tx1"/>
                </a:solidFill>
                <a:latin typeface="+mj-lt"/>
                <a:cs typeface="Arial" pitchFamily="34" charset="0"/>
              </a:rPr>
              <a:t>Rel-BM</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109</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67.6%</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59.9%</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57.3%</a:t>
            </a:r>
            <a:r>
              <a:rPr lang="ja-JP" altLang="en-US" smtClean="0">
                <a:latin typeface="+mj-lt"/>
                <a:cs typeface="Arial" pitchFamily="34" charset="0"/>
              </a:rPr>
              <a:t> </a:t>
            </a:r>
            <a:endParaRPr lang="en-US" altLang="ja-JP" smtClean="0">
              <a:latin typeface="+mj-lt"/>
              <a:cs typeface="Arial" pitchFamily="34" charset="0"/>
            </a:endParaRPr>
          </a:p>
          <a:p>
            <a:r>
              <a:rPr kumimoji="1" lang="en-US" altLang="ja-JP" b="1" i="0" u="none" strike="noStrike" kern="1200" baseline="0" smtClean="0">
                <a:solidFill>
                  <a:schemeClr val="tx1"/>
                </a:solidFill>
                <a:latin typeface="+mj-lt"/>
                <a:cs typeface="Arial" pitchFamily="34" charset="0"/>
              </a:rPr>
              <a:t>Rel-PB</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31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25.8%</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18.4%</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18.4%</a:t>
            </a:r>
            <a:r>
              <a:rPr lang="ja-JP" altLang="en-US" smtClean="0">
                <a:latin typeface="+mj-lt"/>
                <a:cs typeface="Arial" pitchFamily="34" charset="0"/>
              </a:rPr>
              <a:t> </a:t>
            </a:r>
            <a:endParaRPr lang="en-US" altLang="ja-JP" smtClean="0">
              <a:latin typeface="+mj-lt"/>
              <a:cs typeface="Arial" pitchFamily="34" charset="0"/>
            </a:endParaRPr>
          </a:p>
          <a:p>
            <a:r>
              <a:rPr kumimoji="1" lang="en-US" altLang="ja-JP" b="1" i="0" u="none" strike="noStrike" kern="1200" smtClean="0">
                <a:solidFill>
                  <a:schemeClr val="tx1"/>
                </a:solidFill>
                <a:latin typeface="+mj-lt"/>
                <a:cs typeface="Arial" pitchFamily="34" charset="0"/>
              </a:rPr>
              <a:t>UR-BM</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66</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68.1%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56.4%</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56.4%</a:t>
            </a:r>
            <a:r>
              <a:rPr lang="ja-JP" altLang="en-US" smtClean="0">
                <a:latin typeface="+mj-lt"/>
                <a:cs typeface="Arial" pitchFamily="34" charset="0"/>
              </a:rPr>
              <a:t> </a:t>
            </a:r>
            <a:endParaRPr lang="en-US" altLang="ja-JP" smtClean="0">
              <a:latin typeface="+mj-lt"/>
              <a:cs typeface="Arial" pitchFamily="34" charset="0"/>
            </a:endParaRPr>
          </a:p>
          <a:p>
            <a:r>
              <a:rPr kumimoji="1" lang="en-US" altLang="ja-JP" b="1" i="0" u="none" strike="noStrike" kern="1200" smtClean="0">
                <a:solidFill>
                  <a:schemeClr val="tx1"/>
                </a:solidFill>
                <a:latin typeface="+mj-lt"/>
                <a:cs typeface="Arial" pitchFamily="34" charset="0"/>
              </a:rPr>
              <a:t>UR-CB</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66</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52.2%</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52.2%</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52.2%</a:t>
            </a:r>
            <a:r>
              <a:rPr lang="ja-JP" altLang="en-US" u="none" smtClean="0">
                <a:latin typeface="+mj-lt"/>
                <a:cs typeface="Arial" pitchFamily="34" charset="0"/>
              </a:rPr>
              <a:t> </a:t>
            </a:r>
            <a:endParaRPr lang="en-US" altLang="ja-JP" u="none" smtClean="0">
              <a:latin typeface="+mj-l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597877" y="4322763"/>
            <a:ext cx="8642838" cy="2201129"/>
          </a:xfrm>
        </p:spPr>
        <p:txBody>
          <a:bodyPr>
            <a:normAutofit/>
          </a:bodyPr>
          <a:lstStyle/>
          <a:p>
            <a:r>
              <a:rPr kumimoji="1" lang="en-US" altLang="ja-JP" kern="1200" smtClean="0">
                <a:solidFill>
                  <a:schemeClr val="tx1"/>
                </a:solidFill>
                <a:latin typeface="+mj-lt"/>
                <a:ea typeface="+mn-ea"/>
                <a:cs typeface="+mn-cs"/>
              </a:rPr>
              <a:t>For allogeneic transplantation in patients with non-Hodgkin lymphoma aged 16 years or older (≥16), peripheral blood stem cell transplantation from related donors and bone marrow transplants from unrelated donors are frequently performed. The survival probability 5 years after transplantation in 3,345 registered patients who received first allogeneic transplants in the period between 1991 and 2014 ranged from 30% to 50% for both transplants from related and unrelated donors.</a:t>
            </a:r>
          </a:p>
          <a:p>
            <a:endParaRPr kumimoji="1" lang="en-US" altLang="ja-JP" kern="1200" smtClean="0">
              <a:solidFill>
                <a:srgbClr val="0B5395"/>
              </a:solidFill>
              <a:latin typeface="+mj-lt"/>
              <a:ea typeface="+mn-ea"/>
              <a:cs typeface="メイリオ" pitchFamily="50" charset="-128"/>
            </a:endParaRPr>
          </a:p>
          <a:p>
            <a:pPr rtl="0" eaLnBrk="1" fontAlgn="b" latinLnBrk="0" hangingPunct="1"/>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r>
              <a:rPr kumimoji="1" lang="ja-JP" altLang="ja-JP" kern="1200" smtClean="0">
                <a:solidFill>
                  <a:schemeClr val="tx1"/>
                </a:solidFill>
                <a:latin typeface="+mj-lt"/>
                <a:ea typeface="+mn-ea"/>
                <a:cs typeface="+mn-cs"/>
              </a:rPr>
              <a:t>――――――――――――――――――――――――――――――</a:t>
            </a:r>
          </a:p>
          <a:p>
            <a:r>
              <a:rPr kumimoji="1" lang="en-US" altLang="ja-JP" b="1" i="0" u="none" strike="noStrike" kern="1200" smtClean="0">
                <a:solidFill>
                  <a:schemeClr val="tx1"/>
                </a:solidFill>
                <a:latin typeface="+mj-lt"/>
                <a:cs typeface="Arial" pitchFamily="34" charset="0"/>
              </a:rPr>
              <a:t>Rel-BM</a:t>
            </a:r>
            <a:r>
              <a:rPr kumimoji="1" lang="en-US" altLang="ja-JP" b="0"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 539</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57.9%</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45.9%</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42.6%</a:t>
            </a:r>
            <a:endParaRPr kumimoji="1" lang="en-US" altLang="ja-JP" b="0" i="0" u="none" strike="noStrike" kern="1200" smtClean="0">
              <a:solidFill>
                <a:schemeClr val="tx1"/>
              </a:solidFill>
              <a:latin typeface="+mj-lt"/>
              <a:cs typeface="Arial" pitchFamily="34" charset="0"/>
            </a:endParaRPr>
          </a:p>
          <a:p>
            <a:r>
              <a:rPr kumimoji="1" lang="en-US" altLang="ja-JP" b="1" i="0" u="none" strike="noStrike" kern="1200" baseline="0" smtClean="0">
                <a:solidFill>
                  <a:schemeClr val="tx1"/>
                </a:solidFill>
                <a:latin typeface="+mj-lt"/>
                <a:cs typeface="Arial" pitchFamily="34" charset="0"/>
              </a:rPr>
              <a:t>Rel-PB</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1,041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50.8%</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37.5%</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35.2%</a:t>
            </a:r>
            <a:r>
              <a:rPr lang="ja-JP" altLang="en-US" smtClean="0">
                <a:latin typeface="+mj-lt"/>
                <a:cs typeface="Arial" pitchFamily="34" charset="0"/>
              </a:rPr>
              <a:t> </a:t>
            </a:r>
            <a:endParaRPr lang="en-US" altLang="ja-JP" smtClean="0">
              <a:latin typeface="+mj-lt"/>
              <a:cs typeface="Arial" pitchFamily="34" charset="0"/>
            </a:endParaRPr>
          </a:p>
          <a:p>
            <a:r>
              <a:rPr kumimoji="1" lang="en-US" altLang="ja-JP" b="1" i="0" u="none" strike="noStrike" kern="1200" smtClean="0">
                <a:solidFill>
                  <a:schemeClr val="tx1"/>
                </a:solidFill>
                <a:latin typeface="+mj-lt"/>
                <a:cs typeface="Arial" pitchFamily="34" charset="0"/>
              </a:rPr>
              <a:t>UR-BM </a:t>
            </a:r>
            <a:r>
              <a:rPr kumimoji="1" lang="en-US" altLang="ja-JP" b="0" i="0" u="none" strike="noStrike" kern="1200" smtClean="0">
                <a:solidFill>
                  <a:schemeClr val="tx1"/>
                </a:solidFill>
                <a:latin typeface="+mj-lt"/>
                <a:cs typeface="Arial" pitchFamily="34" charset="0"/>
              </a:rPr>
              <a:t>   1,020</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61.3%</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48.5%</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42.9%</a:t>
            </a:r>
            <a:r>
              <a:rPr lang="ja-JP" altLang="en-US" smtClean="0">
                <a:latin typeface="+mj-lt"/>
                <a:cs typeface="Arial" pitchFamily="34" charset="0"/>
              </a:rPr>
              <a:t> </a:t>
            </a:r>
            <a:endParaRPr lang="en-US" altLang="ja-JP" smtClean="0">
              <a:latin typeface="+mj-lt"/>
              <a:cs typeface="Arial" pitchFamily="34" charset="0"/>
            </a:endParaRPr>
          </a:p>
          <a:p>
            <a:r>
              <a:rPr kumimoji="1" lang="en-US" altLang="ja-JP" b="1" i="0" u="none" strike="noStrike" kern="1200" baseline="0" smtClean="0">
                <a:solidFill>
                  <a:schemeClr val="tx1"/>
                </a:solidFill>
                <a:latin typeface="+mj-lt"/>
                <a:cs typeface="Arial" pitchFamily="34" charset="0"/>
              </a:rPr>
              <a:t>UR-CB</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baseline="0" smtClean="0">
                <a:solidFill>
                  <a:schemeClr val="tx1"/>
                </a:solidFill>
                <a:latin typeface="+mj-lt"/>
                <a:cs typeface="Arial" pitchFamily="34" charset="0"/>
              </a:rPr>
              <a:t>745</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42.7%</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35.0%</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32.2%</a:t>
            </a:r>
            <a:r>
              <a:rPr lang="ja-JP" altLang="en-US" u="none" smtClean="0">
                <a:latin typeface="+mj-lt"/>
                <a:cs typeface="Arial" pitchFamily="34" charset="0"/>
              </a:rPr>
              <a:t> </a:t>
            </a:r>
            <a:endParaRPr lang="en-US" altLang="ja-JP" u="none" smtClean="0">
              <a:latin typeface="+mj-l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615462" y="4322388"/>
            <a:ext cx="8634045" cy="2201504"/>
          </a:xfrm>
        </p:spPr>
        <p:txBody>
          <a:bodyPr>
            <a:normAutofit lnSpcReduction="10000"/>
          </a:bodyPr>
          <a:lstStyle/>
          <a:p>
            <a:r>
              <a:rPr kumimoji="1" lang="en-US" altLang="ja-JP" kern="1200" smtClean="0">
                <a:solidFill>
                  <a:schemeClr val="tx1"/>
                </a:solidFill>
                <a:latin typeface="+mj-lt"/>
                <a:ea typeface="+mn-ea"/>
                <a:cs typeface="+mn-cs"/>
              </a:rPr>
              <a:t>Multiple myeloma occurs frequently in the elderly. Autologous transplants account for approximately 96% of the total cases of transplants in patients with multiple myeloma aged 16 years or older (≥16). For allogeneic transplants, peripheral blood stem cell transplantation from related donors is frequently performed. The survival probability 5 years after transplantation is below 35% for both transplants from related and unrelated donors, and subsequently, survival probabilities remarkably decline.</a:t>
            </a:r>
          </a:p>
          <a:p>
            <a:endParaRPr kumimoji="1" lang="en-US" altLang="ja-JP" kern="1200" smtClean="0">
              <a:solidFill>
                <a:srgbClr val="0B5395"/>
              </a:solidFill>
              <a:latin typeface="+mj-lt"/>
              <a:ea typeface="+mn-ea"/>
              <a:cs typeface="メイリオ" pitchFamily="50" charset="-128"/>
            </a:endParaRPr>
          </a:p>
          <a:p>
            <a:pPr rtl="0" eaLnBrk="1" fontAlgn="b" latinLnBrk="0" hangingPunct="1"/>
            <a:r>
              <a:rPr kumimoji="1" lang="ja-JP" altLang="en-US" b="0" i="0" u="none" strike="noStrike" kern="1200" smtClean="0">
                <a:solidFill>
                  <a:schemeClr val="tx1"/>
                </a:solidFill>
                <a:latin typeface="+mj-lt"/>
                <a:ea typeface="メイリオ" pitchFamily="50" charset="-128"/>
                <a:cs typeface="Arial" pitchFamily="34" charset="0"/>
              </a:rPr>
              <a:t>≪</a:t>
            </a:r>
            <a:r>
              <a:rPr kumimoji="1" lang="en-US" altLang="ja-JP" b="0" i="0" u="none" strike="noStrike" kern="1200" smtClean="0">
                <a:solidFill>
                  <a:schemeClr val="tx1"/>
                </a:solidFill>
                <a:latin typeface="+mj-lt"/>
                <a:ea typeface="メイリオ" pitchFamily="50" charset="-128"/>
                <a:cs typeface="Arial" pitchFamily="34" charset="0"/>
              </a:rPr>
              <a:t>Probability of survival</a:t>
            </a:r>
            <a:r>
              <a:rPr kumimoji="1" lang="ja-JP" altLang="en-US" b="0" i="0" u="none" strike="noStrike" kern="1200" smtClean="0">
                <a:solidFill>
                  <a:schemeClr val="tx1"/>
                </a:solidFill>
                <a:latin typeface="+mj-lt"/>
                <a:ea typeface="メイリオ" pitchFamily="50" charset="-128"/>
                <a:cs typeface="Arial" pitchFamily="34" charset="0"/>
              </a:rPr>
              <a:t>≫</a:t>
            </a:r>
            <a:endParaRPr kumimoji="1" lang="en-US" altLang="ja-JP" b="0" i="0" u="none" strike="noStrike" kern="1200" smtClean="0">
              <a:solidFill>
                <a:schemeClr val="tx1"/>
              </a:solidFill>
              <a:latin typeface="+mj-lt"/>
              <a:ea typeface="メイリオ" pitchFamily="50" charset="-128"/>
              <a:cs typeface="Arial" pitchFamily="34" charset="0"/>
            </a:endParaRPr>
          </a:p>
          <a:p>
            <a:r>
              <a:rPr kumimoji="1" lang="en-US" altLang="ja-JP" kern="1200" smtClean="0">
                <a:solidFill>
                  <a:schemeClr val="tx1"/>
                </a:solidFill>
                <a:latin typeface="+mj-lt"/>
                <a:ea typeface="+mn-ea"/>
                <a:cs typeface="+mn-cs"/>
              </a:rPr>
              <a:t>                             Years after the first transplantation </a:t>
            </a:r>
            <a:endParaRPr kumimoji="1" lang="ja-JP" altLang="ja-JP" kern="1200" smtClean="0">
              <a:solidFill>
                <a:schemeClr val="tx1"/>
              </a:solidFill>
              <a:latin typeface="+mj-lt"/>
              <a:ea typeface="+mn-ea"/>
              <a:cs typeface="+mn-cs"/>
            </a:endParaRPr>
          </a:p>
          <a:p>
            <a:r>
              <a:rPr kumimoji="1" lang="en-US" altLang="ja-JP" kern="1200" smtClean="0">
                <a:solidFill>
                  <a:schemeClr val="tx1"/>
                </a:solidFill>
                <a:latin typeface="+mj-lt"/>
                <a:ea typeface="+mn-ea"/>
                <a:cs typeface="+mn-cs"/>
              </a:rPr>
              <a:t>                    N       1year</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5years</a:t>
            </a:r>
            <a:r>
              <a:rPr kumimoji="1" lang="en-US" altLang="ja-JP" b="1" kern="1200" smtClean="0">
                <a:solidFill>
                  <a:schemeClr val="tx1"/>
                </a:solidFill>
                <a:latin typeface="+mj-lt"/>
                <a:ea typeface="+mn-ea"/>
                <a:cs typeface="+mn-cs"/>
              </a:rPr>
              <a:t>      </a:t>
            </a:r>
            <a:r>
              <a:rPr kumimoji="1" lang="en-US" altLang="ja-JP" kern="1200" smtClean="0">
                <a:solidFill>
                  <a:schemeClr val="tx1"/>
                </a:solidFill>
                <a:latin typeface="+mj-lt"/>
                <a:ea typeface="+mn-ea"/>
                <a:cs typeface="+mn-cs"/>
              </a:rPr>
              <a:t>10years</a:t>
            </a:r>
            <a:endParaRPr kumimoji="1" lang="ja-JP" altLang="ja-JP" kern="1200" smtClean="0">
              <a:solidFill>
                <a:schemeClr val="tx1"/>
              </a:solidFill>
              <a:latin typeface="+mj-lt"/>
              <a:ea typeface="+mn-ea"/>
              <a:cs typeface="+mn-cs"/>
            </a:endParaRPr>
          </a:p>
          <a:p>
            <a:r>
              <a:rPr kumimoji="1" lang="ja-JP" altLang="ja-JP" kern="1200" smtClean="0">
                <a:solidFill>
                  <a:schemeClr val="tx1"/>
                </a:solidFill>
                <a:latin typeface="+mj-lt"/>
                <a:ea typeface="+mn-ea"/>
                <a:cs typeface="+mn-cs"/>
              </a:rPr>
              <a:t>――――――――――――――――――――――――――――――</a:t>
            </a:r>
          </a:p>
          <a:p>
            <a:pPr marL="0" marR="0" indent="0" algn="l" defTabSz="914400" rtl="0" eaLnBrk="1" fontAlgn="auto" latinLnBrk="0" hangingPunct="1">
              <a:spcBef>
                <a:spcPts val="0"/>
              </a:spcBef>
              <a:spcAft>
                <a:spcPts val="0"/>
              </a:spcAft>
              <a:buClrTx/>
              <a:buSzTx/>
              <a:buFontTx/>
              <a:buNone/>
              <a:tabLst/>
              <a:defRPr/>
            </a:pPr>
            <a:r>
              <a:rPr kumimoji="1" lang="en-US" altLang="ja-JP" b="1" i="0" u="none" strike="noStrike" kern="1200" smtClean="0">
                <a:solidFill>
                  <a:schemeClr val="tx1"/>
                </a:solidFill>
                <a:latin typeface="+mj-lt"/>
                <a:cs typeface="Arial" pitchFamily="34" charset="0"/>
              </a:rPr>
              <a:t>Rel-BM</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70</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64.0%</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28.1%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19.2%</a:t>
            </a:r>
            <a:r>
              <a:rPr lang="ja-JP" altLang="en-US" smtClean="0">
                <a:latin typeface="+mj-lt"/>
                <a:cs typeface="Arial" pitchFamily="34" charset="0"/>
              </a:rPr>
              <a:t> </a:t>
            </a:r>
            <a:endParaRPr lang="en-US" altLang="ja-JP" smtClean="0">
              <a:latin typeface="+mj-lt"/>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b="1" i="0" u="none" strike="noStrike" kern="1200" baseline="0" smtClean="0">
                <a:solidFill>
                  <a:schemeClr val="tx1"/>
                </a:solidFill>
                <a:latin typeface="+mj-lt"/>
                <a:cs typeface="Arial" pitchFamily="34" charset="0"/>
              </a:rPr>
              <a:t>Rel-PB</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124</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55.5%</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28.6%</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25.0%</a:t>
            </a:r>
            <a:r>
              <a:rPr lang="ja-JP" altLang="en-US" smtClean="0">
                <a:latin typeface="+mj-lt"/>
                <a:cs typeface="Arial" pitchFamily="34" charset="0"/>
              </a:rPr>
              <a:t> </a:t>
            </a:r>
            <a:endParaRPr lang="en-US" altLang="ja-JP" smtClean="0">
              <a:latin typeface="+mj-lt"/>
              <a:cs typeface="Arial" pitchFamily="34" charset="0"/>
            </a:endParaRPr>
          </a:p>
          <a:p>
            <a:pPr marL="0" marR="0" indent="0" algn="l" defTabSz="914400" rtl="0" eaLnBrk="1" fontAlgn="auto" latinLnBrk="0" hangingPunct="1">
              <a:spcBef>
                <a:spcPts val="0"/>
              </a:spcBef>
              <a:spcAft>
                <a:spcPts val="0"/>
              </a:spcAft>
              <a:buClrTx/>
              <a:buSzTx/>
              <a:buFontTx/>
              <a:buNone/>
              <a:tabLst/>
              <a:defRPr/>
            </a:pPr>
            <a:r>
              <a:rPr kumimoji="1" lang="en-US" altLang="ja-JP" b="1" i="0" u="none" strike="noStrike" kern="1200" smtClean="0">
                <a:solidFill>
                  <a:schemeClr val="tx1"/>
                </a:solidFill>
                <a:latin typeface="+mj-lt"/>
                <a:cs typeface="Arial" pitchFamily="34" charset="0"/>
              </a:rPr>
              <a:t>UR-BM</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60</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56.1%</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30.7%</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20.1%</a:t>
            </a:r>
            <a:r>
              <a:rPr lang="ja-JP" altLang="en-US" smtClean="0">
                <a:latin typeface="+mj-lt"/>
                <a:cs typeface="Arial" pitchFamily="34" charset="0"/>
              </a:rPr>
              <a:t> </a:t>
            </a:r>
            <a:endParaRPr lang="en-US" altLang="ja-JP" smtClean="0">
              <a:latin typeface="+mj-lt"/>
              <a:cs typeface="Arial" pitchFamily="34" charset="0"/>
            </a:endParaRPr>
          </a:p>
          <a:p>
            <a:pPr>
              <a:defRPr/>
            </a:pPr>
            <a:r>
              <a:rPr kumimoji="1" lang="en-US" altLang="ja-JP" b="1" i="0" u="none" strike="noStrike" kern="1200" baseline="0" smtClean="0">
                <a:solidFill>
                  <a:schemeClr val="tx1"/>
                </a:solidFill>
                <a:latin typeface="+mj-lt"/>
                <a:cs typeface="Arial" pitchFamily="34" charset="0"/>
              </a:rPr>
              <a:t>UR-CB</a:t>
            </a:r>
            <a:r>
              <a:rPr kumimoji="1" lang="ja-JP" altLang="en-US" b="1" i="0" u="none" strike="noStrike" kern="1200" baseline="0" smtClean="0">
                <a:solidFill>
                  <a:schemeClr val="tx1"/>
                </a:solidFill>
                <a:latin typeface="+mj-lt"/>
                <a:cs typeface="Arial" pitchFamily="34" charset="0"/>
              </a:rPr>
              <a:t>        </a:t>
            </a:r>
            <a:r>
              <a:rPr kumimoji="1" lang="en-US" altLang="ja-JP" b="0" i="0" u="none" strike="noStrike" kern="1200" smtClean="0">
                <a:solidFill>
                  <a:schemeClr val="tx1"/>
                </a:solidFill>
                <a:latin typeface="+mj-lt"/>
                <a:cs typeface="Arial" pitchFamily="34" charset="0"/>
              </a:rPr>
              <a:t>36</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baseline="0" smtClean="0">
                <a:solidFill>
                  <a:schemeClr val="tx1"/>
                </a:solidFill>
                <a:latin typeface="+mj-lt"/>
                <a:cs typeface="Arial" pitchFamily="34" charset="0"/>
              </a:rPr>
              <a:t>6.9</a:t>
            </a:r>
            <a:r>
              <a:rPr kumimoji="1" lang="en-US" altLang="ja-JP" b="1" i="0" u="none" strike="noStrike" kern="1200" smtClean="0">
                <a:solidFill>
                  <a:schemeClr val="tx1"/>
                </a:solidFill>
                <a:latin typeface="+mj-lt"/>
                <a:cs typeface="Arial" pitchFamily="34" charset="0"/>
              </a:rPr>
              <a:t>%</a:t>
            </a:r>
            <a:r>
              <a:rPr kumimoji="1" lang="ja-JP" altLang="en-US" b="0" i="0" u="none" strike="noStrike" kern="1200" baseline="0" smtClean="0">
                <a:solidFill>
                  <a:schemeClr val="tx1"/>
                </a:solidFill>
                <a:latin typeface="+mj-lt"/>
                <a:cs typeface="Arial" pitchFamily="34" charset="0"/>
              </a:rPr>
              <a:t>          </a:t>
            </a:r>
            <a:r>
              <a:rPr kumimoji="1" lang="en-US" altLang="ja-JP" b="1" i="0" u="none" strike="noStrike" kern="1200" smtClean="0">
                <a:solidFill>
                  <a:schemeClr val="tx1"/>
                </a:solidFill>
                <a:latin typeface="+mj-lt"/>
                <a:cs typeface="Arial" pitchFamily="34" charset="0"/>
              </a:rPr>
              <a:t>6.9%</a:t>
            </a:r>
            <a:r>
              <a:rPr kumimoji="1" lang="ja-JP" altLang="en-US" b="0" i="0" u="none" strike="noStrike" kern="1200" baseline="0" smtClean="0">
                <a:solidFill>
                  <a:schemeClr val="tx1"/>
                </a:solidFill>
                <a:latin typeface="+mj-lt"/>
                <a:cs typeface="Arial" pitchFamily="34" charset="0"/>
              </a:rPr>
              <a:t>            </a:t>
            </a:r>
            <a:r>
              <a:rPr lang="en-US" altLang="ja-JP" u="none" smtClean="0">
                <a:latin typeface="+mj-lt"/>
                <a:cs typeface="Arial" pitchFamily="34" charset="0"/>
              </a:rPr>
              <a:t>―</a:t>
            </a:r>
            <a:r>
              <a:rPr kumimoji="1" lang="ja-JP" altLang="en-US" b="0" i="0" u="none" strike="noStrike" kern="1200" smtClean="0">
                <a:solidFill>
                  <a:schemeClr val="tx1"/>
                </a:solidFill>
                <a:latin typeface="+mj-lt"/>
                <a:cs typeface="Arial" pitchFamily="34" charset="0"/>
              </a:rPr>
              <a:t> </a:t>
            </a:r>
            <a:endParaRPr kumimoji="1" lang="en-US" altLang="ja-JP" b="0" i="0" u="none" strike="noStrike" kern="1200" smtClean="0">
              <a:solidFill>
                <a:schemeClr val="tx1"/>
              </a:solidFill>
              <a:latin typeface="+mj-l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j-lt"/>
                <a:ea typeface="+mn-ea"/>
                <a:cs typeface="+mn-cs"/>
              </a:rPr>
              <a:t>――――――――――――――――――――――――――――――</a:t>
            </a:r>
            <a:endParaRPr lang="en-US" altLang="ja-JP" b="1" u="sng" smtClean="0">
              <a:latin typeface="+mj-lt"/>
              <a:ea typeface="メイリオ" pitchFamily="50" charset="-128"/>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606669" y="4334607"/>
            <a:ext cx="8634046" cy="2206869"/>
          </a:xfrm>
        </p:spPr>
        <p:txBody>
          <a:bodyPr>
            <a:normAutofit lnSpcReduction="10000"/>
          </a:bodyPr>
          <a:lstStyle/>
          <a:p>
            <a:r>
              <a:rPr kumimoji="1" lang="en-US" altLang="ja-JP" kern="1200" smtClean="0">
                <a:solidFill>
                  <a:schemeClr val="tx1"/>
                </a:solidFill>
                <a:latin typeface="+mn-lt"/>
                <a:ea typeface="+mn-ea"/>
                <a:cs typeface="+mn-cs"/>
              </a:rPr>
              <a:t>For aplastic anemia, allogeneic transplants are performed and in patients aged 15 years or younger (≤15), bone marrow transplants from related donors are frequently performed. The survival probability 5 years after transplantation is 92.6% for bone marrow transplants from related donors, 75.0% for peripheral blood stem cell transplantation from related donors, 87.5% for bone marrow transplants from unrelated donors, and 72.5% for cord blood transplants from unrelated donors.</a:t>
            </a:r>
          </a:p>
          <a:p>
            <a:r>
              <a:rPr kumimoji="1" lang="en-US" altLang="ja-JP" kern="1200" smtClean="0">
                <a:solidFill>
                  <a:schemeClr val="tx1"/>
                </a:solidFill>
                <a:latin typeface="+mn-lt"/>
                <a:ea typeface="+mn-ea"/>
                <a:cs typeface="+mn-cs"/>
              </a:rPr>
              <a:t> </a:t>
            </a:r>
            <a:endParaRPr kumimoji="1" lang="en-US" altLang="ja-JP" kern="1200" smtClean="0">
              <a:solidFill>
                <a:srgbClr val="0B5395"/>
              </a:solidFill>
              <a:latin typeface="+mn-ea"/>
              <a:ea typeface="+mn-ea"/>
              <a:cs typeface="メイリオ" pitchFamily="50" charset="-128"/>
            </a:endParaRPr>
          </a:p>
          <a:p>
            <a:pPr rtl="0" eaLnBrk="1" fontAlgn="b" latinLnBrk="0" hangingPunct="1"/>
            <a:r>
              <a:rPr kumimoji="1" lang="ja-JP" altLang="en-US" b="0" i="0" u="none" strike="noStrike" kern="1200" smtClean="0">
                <a:solidFill>
                  <a:schemeClr val="tx1"/>
                </a:solidFill>
                <a:latin typeface="Arial" pitchFamily="34" charset="0"/>
                <a:ea typeface="メイリオ" pitchFamily="50" charset="-128"/>
                <a:cs typeface="Arial" pitchFamily="34" charset="0"/>
              </a:rPr>
              <a:t>≪</a:t>
            </a:r>
            <a:r>
              <a:rPr kumimoji="1" lang="en-US" altLang="ja-JP"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b="0" i="0" u="none" strike="noStrike" kern="1200" smtClean="0">
                <a:solidFill>
                  <a:schemeClr val="tx1"/>
                </a:solidFill>
                <a:latin typeface="Arial" pitchFamily="34" charset="0"/>
                <a:ea typeface="メイリオ" pitchFamily="50" charset="-128"/>
                <a:cs typeface="Arial" pitchFamily="34" charset="0"/>
              </a:rPr>
              <a:t>≫</a:t>
            </a:r>
            <a:endParaRPr kumimoji="1" lang="en-US" altLang="ja-JP" b="0" i="0" u="none" strike="noStrike" kern="1200" smtClean="0">
              <a:solidFill>
                <a:schemeClr val="tx1"/>
              </a:solidFill>
              <a:latin typeface="Arial" pitchFamily="34" charset="0"/>
              <a:ea typeface="メイリオ" pitchFamily="50" charset="-128"/>
              <a:cs typeface="Arial" pitchFamily="34" charset="0"/>
            </a:endParaRPr>
          </a:p>
          <a:p>
            <a:r>
              <a:rPr kumimoji="1" lang="en-US" altLang="ja-JP" kern="1200" smtClean="0">
                <a:solidFill>
                  <a:schemeClr val="tx1"/>
                </a:solidFill>
                <a:latin typeface="+mn-lt"/>
                <a:ea typeface="+mn-ea"/>
                <a:cs typeface="+mn-cs"/>
              </a:rPr>
              <a:t>                             Years after the first transplantation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                    N       1year</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5years</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10years</a:t>
            </a:r>
            <a:endParaRPr kumimoji="1" lang="ja-JP" altLang="ja-JP" kern="1200" smtClean="0">
              <a:solidFill>
                <a:schemeClr val="tx1"/>
              </a:solidFill>
              <a:latin typeface="+mn-lt"/>
              <a:ea typeface="+mn-ea"/>
              <a:cs typeface="+mn-cs"/>
            </a:endParaRPr>
          </a:p>
          <a:p>
            <a:r>
              <a:rPr kumimoji="1" lang="ja-JP" altLang="ja-JP" kern="1200" smtClean="0">
                <a:solidFill>
                  <a:schemeClr val="tx1"/>
                </a:solidFill>
                <a:latin typeface="+mn-lt"/>
                <a:ea typeface="+mn-ea"/>
                <a:cs typeface="+mn-cs"/>
              </a:rPr>
              <a:t>――――――――――――――――――――――――――――――</a:t>
            </a:r>
          </a:p>
          <a:p>
            <a:r>
              <a:rPr kumimoji="1" lang="en-US" altLang="ja-JP" b="1" i="0" u="none" strike="noStrike" kern="1200" baseline="0" smtClean="0">
                <a:solidFill>
                  <a:schemeClr val="tx1"/>
                </a:solidFill>
                <a:latin typeface="Arial" pitchFamily="34" charset="0"/>
                <a:cs typeface="Arial" pitchFamily="34" charset="0"/>
              </a:rPr>
              <a:t>Rel-BM</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434</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94.9%</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92.6%</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91.3%</a:t>
            </a:r>
            <a:r>
              <a:rPr lang="ja-JP" altLang="en-US" smtClean="0">
                <a:latin typeface="Arial" pitchFamily="34" charset="0"/>
                <a:cs typeface="Arial" pitchFamily="34" charset="0"/>
              </a:rPr>
              <a:t> </a:t>
            </a:r>
            <a:endParaRPr lang="en-US" altLang="ja-JP" smtClean="0">
              <a:latin typeface="Arial" pitchFamily="34" charset="0"/>
              <a:cs typeface="Arial" pitchFamily="34" charset="0"/>
            </a:endParaRPr>
          </a:p>
          <a:p>
            <a:r>
              <a:rPr kumimoji="1" lang="en-US" altLang="ja-JP" b="1" i="0" u="none" strike="noStrike" kern="1200" baseline="0" smtClean="0">
                <a:solidFill>
                  <a:schemeClr val="tx1"/>
                </a:solidFill>
                <a:latin typeface="Arial" pitchFamily="34" charset="0"/>
                <a:cs typeface="Arial" pitchFamily="34" charset="0"/>
              </a:rPr>
              <a:t>Rel-PB</a:t>
            </a:r>
            <a:r>
              <a:rPr kumimoji="1" lang="en-US" altLang="ja-JP" b="0"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16</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81.3%</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75.0%</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75.0%</a:t>
            </a:r>
            <a:r>
              <a:rPr lang="ja-JP" altLang="en-US" smtClean="0">
                <a:latin typeface="Arial" pitchFamily="34" charset="0"/>
                <a:cs typeface="Arial" pitchFamily="34" charset="0"/>
              </a:rPr>
              <a:t> </a:t>
            </a:r>
            <a:endParaRPr lang="en-US" altLang="ja-JP" smtClean="0">
              <a:latin typeface="Arial" pitchFamily="34" charset="0"/>
              <a:cs typeface="Arial" pitchFamily="34" charset="0"/>
            </a:endParaRPr>
          </a:p>
          <a:p>
            <a:r>
              <a:rPr kumimoji="1" lang="en-US" altLang="ja-JP" b="1" i="0" u="none" strike="noStrike" kern="1200" smtClean="0">
                <a:solidFill>
                  <a:schemeClr val="tx1"/>
                </a:solidFill>
                <a:latin typeface="Arial" pitchFamily="34" charset="0"/>
                <a:cs typeface="Arial" pitchFamily="34" charset="0"/>
              </a:rPr>
              <a:t>UR-BM</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298</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89.5%</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87.5%</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86.6%</a:t>
            </a:r>
            <a:r>
              <a:rPr lang="ja-JP" altLang="en-US" smtClean="0">
                <a:latin typeface="Arial" pitchFamily="34" charset="0"/>
                <a:cs typeface="Arial" pitchFamily="34" charset="0"/>
              </a:rPr>
              <a:t> </a:t>
            </a:r>
            <a:endParaRPr lang="en-US" altLang="ja-JP" smtClean="0">
              <a:latin typeface="Arial" pitchFamily="34" charset="0"/>
              <a:cs typeface="Arial" pitchFamily="34" charset="0"/>
            </a:endParaRPr>
          </a:p>
          <a:p>
            <a:r>
              <a:rPr kumimoji="1" lang="en-US" altLang="ja-JP" b="1" i="0" u="none" strike="noStrike" kern="1200" baseline="0" smtClean="0">
                <a:solidFill>
                  <a:schemeClr val="tx1"/>
                </a:solidFill>
                <a:latin typeface="Arial" pitchFamily="34" charset="0"/>
                <a:cs typeface="Arial" pitchFamily="34" charset="0"/>
              </a:rPr>
              <a:t>UR-CB</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26</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76.7%</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72.5%</a:t>
            </a:r>
            <a:r>
              <a:rPr kumimoji="1" lang="ja-JP" altLang="en-US" b="0" i="0" u="none" strike="noStrike" kern="120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72.5%</a:t>
            </a:r>
            <a:endParaRPr lang="en-US" altLang="ja-JP" u="none"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n-lt"/>
                <a:ea typeface="+mn-ea"/>
                <a:cs typeface="+mn-cs"/>
              </a:rPr>
              <a:t>――――――――――――――――――――――――――――――</a:t>
            </a:r>
            <a:endParaRPr lang="en-US" altLang="ja-JP" b="1" u="sng" smtClean="0">
              <a:latin typeface="Arial" pitchFamily="34" charset="0"/>
              <a:ea typeface="メイリオ" pitchFamily="50" charset="-128"/>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615463" y="4334607"/>
            <a:ext cx="8625252" cy="2215661"/>
          </a:xfrm>
        </p:spPr>
        <p:txBody>
          <a:bodyPr>
            <a:normAutofit/>
          </a:bodyPr>
          <a:lstStyle/>
          <a:p>
            <a:r>
              <a:rPr kumimoji="1" lang="en-US" altLang="ja-JP" kern="1200" smtClean="0">
                <a:solidFill>
                  <a:schemeClr val="tx1"/>
                </a:solidFill>
                <a:latin typeface="+mn-lt"/>
                <a:ea typeface="+mn-ea"/>
                <a:cs typeface="+mn-cs"/>
              </a:rPr>
              <a:t>For patients with aplastic anemia aged 16 years or older (≥16), approximately half the allogeneic transplants are bone marrow transplants from related donors. The survival probability 5 years after transplantation is more than 50% for both transplants from related and unrelated donors, and 84.3% for bone marrow transplants from related donors.</a:t>
            </a:r>
          </a:p>
          <a:p>
            <a:endParaRPr kumimoji="1" lang="en-US" altLang="ja-JP" kern="1200" smtClean="0">
              <a:solidFill>
                <a:srgbClr val="0B5395"/>
              </a:solidFill>
              <a:latin typeface="+mn-ea"/>
              <a:ea typeface="+mn-ea"/>
              <a:cs typeface="メイリオ" pitchFamily="50" charset="-128"/>
            </a:endParaRPr>
          </a:p>
          <a:p>
            <a:pPr rtl="0" eaLnBrk="1" fontAlgn="b" latinLnBrk="0" hangingPunct="1"/>
            <a:r>
              <a:rPr kumimoji="1" lang="ja-JP" altLang="en-US" b="0" i="0" u="none" strike="noStrike" kern="1200" smtClean="0">
                <a:solidFill>
                  <a:schemeClr val="tx1"/>
                </a:solidFill>
                <a:latin typeface="Arial" pitchFamily="34" charset="0"/>
                <a:ea typeface="メイリオ" pitchFamily="50" charset="-128"/>
                <a:cs typeface="Arial" pitchFamily="34" charset="0"/>
              </a:rPr>
              <a:t>≪</a:t>
            </a:r>
            <a:r>
              <a:rPr kumimoji="1" lang="en-US" altLang="ja-JP" b="0" i="0" u="none" strike="noStrike" kern="1200" smtClean="0">
                <a:solidFill>
                  <a:schemeClr val="tx1"/>
                </a:solidFill>
                <a:latin typeface="Arial" pitchFamily="34" charset="0"/>
                <a:ea typeface="メイリオ" pitchFamily="50" charset="-128"/>
                <a:cs typeface="Arial" pitchFamily="34" charset="0"/>
              </a:rPr>
              <a:t>Probability of survival</a:t>
            </a:r>
            <a:r>
              <a:rPr kumimoji="1" lang="ja-JP" altLang="en-US" b="0" i="0" u="none" strike="noStrike" kern="1200" smtClean="0">
                <a:solidFill>
                  <a:schemeClr val="tx1"/>
                </a:solidFill>
                <a:latin typeface="Arial" pitchFamily="34" charset="0"/>
                <a:ea typeface="メイリオ" pitchFamily="50" charset="-128"/>
                <a:cs typeface="Arial" pitchFamily="34" charset="0"/>
              </a:rPr>
              <a:t>≫</a:t>
            </a:r>
            <a:endParaRPr kumimoji="1" lang="en-US" altLang="ja-JP" b="0" i="0" u="none" strike="noStrike" kern="1200" smtClean="0">
              <a:solidFill>
                <a:schemeClr val="tx1"/>
              </a:solidFill>
              <a:latin typeface="Arial" pitchFamily="34" charset="0"/>
              <a:ea typeface="メイリオ" pitchFamily="50" charset="-128"/>
              <a:cs typeface="Arial" pitchFamily="34" charset="0"/>
            </a:endParaRPr>
          </a:p>
          <a:p>
            <a:r>
              <a:rPr kumimoji="1" lang="en-US" altLang="ja-JP" kern="1200" smtClean="0">
                <a:solidFill>
                  <a:schemeClr val="tx1"/>
                </a:solidFill>
                <a:latin typeface="+mn-lt"/>
                <a:ea typeface="+mn-ea"/>
                <a:cs typeface="+mn-cs"/>
              </a:rPr>
              <a:t>                             Years after the first transplantation </a:t>
            </a:r>
            <a:endParaRPr kumimoji="1" lang="ja-JP" altLang="ja-JP" kern="1200" smtClean="0">
              <a:solidFill>
                <a:schemeClr val="tx1"/>
              </a:solidFill>
              <a:latin typeface="+mn-lt"/>
              <a:ea typeface="+mn-ea"/>
              <a:cs typeface="+mn-cs"/>
            </a:endParaRPr>
          </a:p>
          <a:p>
            <a:r>
              <a:rPr kumimoji="1" lang="en-US" altLang="ja-JP" kern="1200" smtClean="0">
                <a:solidFill>
                  <a:schemeClr val="tx1"/>
                </a:solidFill>
                <a:latin typeface="+mn-lt"/>
                <a:ea typeface="+mn-ea"/>
                <a:cs typeface="+mn-cs"/>
              </a:rPr>
              <a:t>                    N       1year</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5years</a:t>
            </a:r>
            <a:r>
              <a:rPr kumimoji="1" lang="en-US" altLang="ja-JP" b="1" kern="1200" smtClean="0">
                <a:solidFill>
                  <a:schemeClr val="tx1"/>
                </a:solidFill>
                <a:latin typeface="+mn-lt"/>
                <a:ea typeface="+mn-ea"/>
                <a:cs typeface="+mn-cs"/>
              </a:rPr>
              <a:t>      </a:t>
            </a:r>
            <a:r>
              <a:rPr kumimoji="1" lang="en-US" altLang="ja-JP" kern="1200" smtClean="0">
                <a:solidFill>
                  <a:schemeClr val="tx1"/>
                </a:solidFill>
                <a:latin typeface="+mn-lt"/>
                <a:ea typeface="+mn-ea"/>
                <a:cs typeface="+mn-cs"/>
              </a:rPr>
              <a:t>10years</a:t>
            </a:r>
            <a:endParaRPr kumimoji="1" lang="ja-JP" altLang="ja-JP" kern="1200" smtClean="0">
              <a:solidFill>
                <a:schemeClr val="tx1"/>
              </a:solidFill>
              <a:latin typeface="+mn-lt"/>
              <a:ea typeface="+mn-ea"/>
              <a:cs typeface="+mn-cs"/>
            </a:endParaRPr>
          </a:p>
          <a:p>
            <a:r>
              <a:rPr kumimoji="1" lang="ja-JP" altLang="ja-JP" kern="1200" smtClean="0">
                <a:solidFill>
                  <a:schemeClr val="tx1"/>
                </a:solidFill>
                <a:latin typeface="+mn-lt"/>
                <a:ea typeface="+mn-ea"/>
                <a:cs typeface="+mn-cs"/>
              </a:rPr>
              <a:t>――――――――――――――――――――――――――――――</a:t>
            </a:r>
          </a:p>
          <a:p>
            <a:r>
              <a:rPr kumimoji="1" lang="en-US" altLang="ja-JP" b="1" i="0" u="none" strike="noStrike" kern="1200" baseline="0" smtClean="0">
                <a:solidFill>
                  <a:schemeClr val="tx1"/>
                </a:solidFill>
                <a:latin typeface="Arial" pitchFamily="34" charset="0"/>
                <a:cs typeface="Arial" pitchFamily="34" charset="0"/>
              </a:rPr>
              <a:t>Rel-BM</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593</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88.1%</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84.3%</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83.5%</a:t>
            </a:r>
            <a:r>
              <a:rPr lang="ja-JP" altLang="en-US" smtClean="0">
                <a:latin typeface="Arial" pitchFamily="34" charset="0"/>
                <a:cs typeface="Arial" pitchFamily="34" charset="0"/>
              </a:rPr>
              <a:t> </a:t>
            </a:r>
            <a:endParaRPr lang="en-US" altLang="ja-JP" smtClean="0">
              <a:latin typeface="Arial" pitchFamily="34" charset="0"/>
              <a:cs typeface="Arial" pitchFamily="34" charset="0"/>
            </a:endParaRPr>
          </a:p>
          <a:p>
            <a:r>
              <a:rPr kumimoji="1" lang="en-US" altLang="ja-JP" b="1" i="0" u="none" strike="noStrike" kern="1200" baseline="0" smtClean="0">
                <a:solidFill>
                  <a:schemeClr val="tx1"/>
                </a:solidFill>
                <a:latin typeface="Arial" pitchFamily="34" charset="0"/>
                <a:cs typeface="Arial" pitchFamily="34" charset="0"/>
              </a:rPr>
              <a:t>Rel-PB</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136</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74.0%</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61.0%</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52.7%</a:t>
            </a:r>
            <a:r>
              <a:rPr lang="ja-JP" altLang="en-US" smtClean="0">
                <a:latin typeface="Arial" pitchFamily="34" charset="0"/>
                <a:cs typeface="Arial" pitchFamily="34" charset="0"/>
              </a:rPr>
              <a:t> </a:t>
            </a:r>
            <a:endParaRPr lang="en-US" altLang="ja-JP" smtClean="0">
              <a:latin typeface="Arial" pitchFamily="34" charset="0"/>
              <a:cs typeface="Arial" pitchFamily="34" charset="0"/>
            </a:endParaRPr>
          </a:p>
          <a:p>
            <a:r>
              <a:rPr kumimoji="1" lang="en-US" altLang="ja-JP" b="1" i="0" u="none" strike="noStrike" kern="1200" baseline="0" smtClean="0">
                <a:solidFill>
                  <a:schemeClr val="tx1"/>
                </a:solidFill>
                <a:latin typeface="Arial" pitchFamily="34" charset="0"/>
                <a:cs typeface="Arial" pitchFamily="34" charset="0"/>
              </a:rPr>
              <a:t>UR-BM</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462</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73.7%</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66.0%</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62.2%</a:t>
            </a:r>
            <a:r>
              <a:rPr lang="ja-JP" altLang="en-US" smtClean="0">
                <a:latin typeface="Arial" pitchFamily="34" charset="0"/>
                <a:cs typeface="Arial" pitchFamily="34" charset="0"/>
              </a:rPr>
              <a:t> </a:t>
            </a:r>
            <a:endParaRPr lang="en-US" altLang="ja-JP" smtClean="0">
              <a:latin typeface="Arial" pitchFamily="34" charset="0"/>
              <a:cs typeface="Arial" pitchFamily="34" charset="0"/>
            </a:endParaRPr>
          </a:p>
          <a:p>
            <a:r>
              <a:rPr kumimoji="1" lang="en-US" altLang="ja-JP" b="1" i="0" u="none" strike="noStrike" kern="1200" baseline="0" smtClean="0">
                <a:solidFill>
                  <a:schemeClr val="tx1"/>
                </a:solidFill>
                <a:latin typeface="Arial" pitchFamily="34" charset="0"/>
                <a:cs typeface="Arial" pitchFamily="34" charset="0"/>
              </a:rPr>
              <a:t>UR-CB</a:t>
            </a:r>
            <a:r>
              <a:rPr kumimoji="1" lang="ja-JP" altLang="en-US" b="1" i="0" u="none" strike="noStrike" kern="1200" baseline="0" smtClean="0">
                <a:solidFill>
                  <a:schemeClr val="tx1"/>
                </a:solidFill>
                <a:latin typeface="Arial" pitchFamily="34" charset="0"/>
                <a:cs typeface="Arial" pitchFamily="34" charset="0"/>
              </a:rPr>
              <a:t>      </a:t>
            </a:r>
            <a:r>
              <a:rPr kumimoji="1" lang="en-US" altLang="ja-JP" b="0" i="0" u="none" strike="noStrike" kern="1200" smtClean="0">
                <a:solidFill>
                  <a:schemeClr val="tx1"/>
                </a:solidFill>
                <a:latin typeface="Arial" pitchFamily="34" charset="0"/>
                <a:cs typeface="Arial" pitchFamily="34" charset="0"/>
              </a:rPr>
              <a:t>110</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60.0%</a:t>
            </a:r>
            <a:r>
              <a:rPr kumimoji="1" lang="ja-JP" altLang="en-US" b="0" i="0" u="none" strike="noStrike" kern="1200" baseline="0" smtClean="0">
                <a:solidFill>
                  <a:schemeClr val="tx1"/>
                </a:solidFill>
                <a:latin typeface="Arial" pitchFamily="34" charset="0"/>
                <a:cs typeface="Arial" pitchFamily="34" charset="0"/>
              </a:rPr>
              <a:t>        </a:t>
            </a:r>
            <a:r>
              <a:rPr kumimoji="1" lang="en-US" altLang="ja-JP" b="1" i="0" u="none" strike="noStrike" kern="1200" smtClean="0">
                <a:solidFill>
                  <a:schemeClr val="tx1"/>
                </a:solidFill>
                <a:latin typeface="Arial" pitchFamily="34" charset="0"/>
                <a:cs typeface="Arial" pitchFamily="34" charset="0"/>
              </a:rPr>
              <a:t>56.9%</a:t>
            </a:r>
            <a:r>
              <a:rPr kumimoji="1" lang="ja-JP" altLang="en-US" b="0" i="0" u="none" strike="noStrike" kern="1200" smtClean="0">
                <a:solidFill>
                  <a:schemeClr val="tx1"/>
                </a:solidFill>
                <a:latin typeface="Arial" pitchFamily="34" charset="0"/>
                <a:cs typeface="Arial" pitchFamily="34" charset="0"/>
              </a:rPr>
              <a:t>　　　　   </a:t>
            </a:r>
            <a:r>
              <a:rPr lang="en-US" altLang="ja-JP" u="none" smtClean="0">
                <a:latin typeface="Arial" pitchFamily="34" charset="0"/>
                <a:cs typeface="Arial" pitchFamily="34" charset="0"/>
              </a:rPr>
              <a:t>―</a:t>
            </a:r>
            <a:r>
              <a:rPr lang="ja-JP" altLang="en-US" u="none" smtClean="0">
                <a:latin typeface="Arial" pitchFamily="34" charset="0"/>
                <a:cs typeface="Arial" pitchFamily="34" charset="0"/>
              </a:rPr>
              <a:t> </a:t>
            </a:r>
            <a:endParaRPr lang="en-US" altLang="ja-JP" u="none"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kern="1200" smtClean="0">
                <a:solidFill>
                  <a:schemeClr val="tx1"/>
                </a:solidFill>
                <a:latin typeface="+mn-lt"/>
                <a:ea typeface="+mn-ea"/>
                <a:cs typeface="+mn-cs"/>
              </a:rPr>
              <a:t>――――――――――――――――――――――――――――――</a:t>
            </a:r>
            <a:endParaRPr lang="en-US" altLang="ja-JP" b="1" u="sng" smtClean="0">
              <a:latin typeface="Arial" pitchFamily="34" charset="0"/>
              <a:ea typeface="メイリオ" pitchFamily="50" charset="-128"/>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en-US" altLang="ja-JP" sz="1200" kern="1200" smtClean="0">
                <a:solidFill>
                  <a:schemeClr val="tx1"/>
                </a:solidFill>
                <a:latin typeface="+mn-lt"/>
                <a:ea typeface="+mn-ea"/>
                <a:cs typeface="+mn-cs"/>
              </a:rPr>
              <a:t>Due to the spread of transplants with reduced intensity conditioning (RIC), the age groups in which transplantation is indicated have expanded, and the number of transplants in older age groups has increased. </a:t>
            </a:r>
            <a:endParaRPr lang="ja-JP" altLang="ja-JP" sz="1000"/>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kern="1200" smtClean="0">
                <a:solidFill>
                  <a:schemeClr val="tx1"/>
                </a:solidFill>
                <a:latin typeface="+mn-lt"/>
                <a:ea typeface="+mn-ea"/>
                <a:cs typeface="+mn-cs"/>
              </a:rPr>
              <a:t>The spread of transplants with reduced intensity conditioning (RIC), has expanded the age groups in which transplantation is indicated. The number of transplants from unrelated donors (for bone marrow and cord blood) shows a trend towards an increase in all age groups and in particular, the older age groups. </a:t>
            </a:r>
            <a:endParaRPr kumimoji="1" lang="ja-JP" altLang="ja-JP" sz="120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kern="1200" smtClean="0">
                <a:solidFill>
                  <a:schemeClr val="tx1"/>
                </a:solidFill>
                <a:latin typeface="+mn-lt"/>
                <a:ea typeface="+mn-ea"/>
                <a:cs typeface="+mn-cs"/>
              </a:rPr>
              <a:t>When compared with the situation 10 years ago, the number of transplants was increased by about 40% for leukemia and by 19% for malignant lymphoma. The increase is specially remarkable in the elderly. (In those aged 50 years or older, the number of transplants was increased by 101% for leukemia and by 31% for malignant lymphoma.) In the period from 2010 to 2014, those aged 50 years or older accounted for 46% of the total cases of leukemia and 61% of the total cases of malignant lymphoma.</a:t>
            </a:r>
            <a:endParaRPr kumimoji="1" lang="ja-JP" altLang="ja-JP" sz="120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lnSpcReduction="10000"/>
          </a:bodyPr>
          <a:lstStyle/>
          <a:p>
            <a:r>
              <a:rPr kumimoji="1" lang="en-US" altLang="ja-JP" sz="1200" kern="1200" smtClean="0">
                <a:solidFill>
                  <a:schemeClr val="tx1"/>
                </a:solidFill>
                <a:latin typeface="+mn-lt"/>
                <a:ea typeface="+mn-ea"/>
                <a:cs typeface="+mn-cs"/>
              </a:rPr>
              <a:t>In pediatric patients, allogeneic transplants are most frequently performed for acute leukemia (acute myeloid leukemia and acute lymphoid leukemia), which accounts for about 56% of the total cases of allogeneic transplantation. Following this, allogeneic transplants are also frequently performed for aplastic anemia. Although aplastic anemia is a rare disease, allogeneic transplantation is the first choice for serious and most serious cases. Accordingly, aplastic anemia accounts for about 10% of the allogeneic transplants in pediatric patients.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For solid tumors in pediatric patients, autologous transplants are performed in order to rescue hematopoietic dysfunction due to high-dose chemotherapy and therefore, autologous transplantation accounts for 87% of the total number of transplants.</a:t>
            </a:r>
            <a:endParaRPr lang="ja-JP" altLang="en-US" sz="1000" dirty="0" smtClean="0">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2222213"/>
          </a:xfrm>
        </p:spPr>
        <p:txBody>
          <a:bodyPr>
            <a:normAutofit fontScale="92500" lnSpcReduction="10000"/>
          </a:bodyPr>
          <a:lstStyle/>
          <a:p>
            <a:r>
              <a:rPr kumimoji="1" lang="en-US" altLang="ja-JP" sz="1200" kern="1200" smtClean="0">
                <a:solidFill>
                  <a:schemeClr val="tx1"/>
                </a:solidFill>
                <a:latin typeface="+mn-lt"/>
                <a:ea typeface="+mn-ea"/>
                <a:cs typeface="+mn-cs"/>
              </a:rPr>
              <a:t>In patients aged 16 years or older, allogeneic transplants are most frequently performed for acute leukemia (acute myeloid leukemia and acute lymphoid leukemia), which accounts for about 56% of the total cases of allogeneic transplants. Following this, allogeneic transplants are also frequently performed in non-Hodgkin lymphoma,  myelodysplastic syndrome and chronic myeloid leukemia.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In 2001, imatinib was officially approved in Japan as a molecular targeted therapy for chronic myeloid leukemia and subsequently, nilotinib and dasatinib were approved. Since then, transplantation for chronic myeloid leukemia has shown a tendency to decrease.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For malignant lymphoma, the number of patients with this disease has increased. However, since rituximab, chemotherapy, and radiotherapy are effective in many cases, allogeneic transplantation is not commonly the first choice. </a:t>
            </a:r>
            <a:endParaRPr kumimoji="1" lang="ja-JP" altLang="ja-JP" sz="1200" kern="1200" smtClean="0">
              <a:solidFill>
                <a:schemeClr val="tx1"/>
              </a:solidFill>
              <a:latin typeface="+mn-lt"/>
              <a:ea typeface="+mn-ea"/>
              <a:cs typeface="+mn-cs"/>
            </a:endParaRPr>
          </a:p>
          <a:p>
            <a:r>
              <a:rPr kumimoji="1" lang="en-US" altLang="ja-JP" sz="1200" kern="1200" smtClean="0">
                <a:solidFill>
                  <a:schemeClr val="tx1"/>
                </a:solidFill>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95% of the  first transplantation  cases.</a:t>
            </a:r>
            <a:endParaRPr kumimoji="1" lang="ja-JP" altLang="ja-JP" sz="1200" kern="1200" smtClean="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baseline="0">
                <a:solidFill>
                  <a:schemeClr val="tx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フリーフォーム 10"/>
          <p:cNvSpPr>
            <a:spLocks/>
          </p:cNvSpPr>
          <p:nvPr/>
        </p:nvSpPr>
        <p:spPr bwMode="auto">
          <a:xfrm flipV="1">
            <a:off x="4381502" y="6219830"/>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3"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 8"/>
          <p:cNvSpPr>
            <a:spLocks noGrp="1"/>
          </p:cNvSpPr>
          <p:nvPr>
            <p:ph type="sldNum" sz="quarter" idx="12"/>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
        <p:nvSpPr>
          <p:cNvPr id="5"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7"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10"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6"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8"/>
          <p:cNvSpPr txBox="1">
            <a:spLocks/>
          </p:cNvSpPr>
          <p:nvPr userDrawn="1"/>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charset="-128"/>
              <a:cs typeface="Arial"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grpSp>
        <p:nvGrpSpPr>
          <p:cNvPr id="8" name="グループ化 7"/>
          <p:cNvGrpSpPr/>
          <p:nvPr userDrawn="1"/>
        </p:nvGrpSpPr>
        <p:grpSpPr>
          <a:xfrm>
            <a:off x="-4511" y="6393443"/>
            <a:ext cx="9149624" cy="389172"/>
            <a:chOff x="-4511" y="6329435"/>
            <a:chExt cx="9149624" cy="389172"/>
          </a:xfrm>
        </p:grpSpPr>
        <p:sp>
          <p:nvSpPr>
            <p:cNvPr id="12" name="フリーフォーム 11"/>
            <p:cNvSpPr>
              <a:spLocks/>
            </p:cNvSpPr>
            <p:nvPr/>
          </p:nvSpPr>
          <p:spPr bwMode="auto">
            <a:xfrm rot="60000">
              <a:off x="1113" y="6329435"/>
              <a:ext cx="9144000"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pic>
        <p:nvPicPr>
          <p:cNvPr id="6" name="図 5" descr="jdchct_logo_only_131104.png"/>
          <p:cNvPicPr>
            <a:picLocks noChangeAspect="1"/>
          </p:cNvPicPr>
          <p:nvPr userDrawn="1"/>
        </p:nvPicPr>
        <p:blipFill>
          <a:blip r:embed="rId14"/>
          <a:stretch>
            <a:fillRect/>
          </a:stretch>
        </p:blipFill>
        <p:spPr>
          <a:xfrm>
            <a:off x="65531" y="6366705"/>
            <a:ext cx="350521" cy="386487"/>
          </a:xfrm>
          <a:prstGeom prst="rect">
            <a:avLst/>
          </a:prstGeom>
          <a:effectLst>
            <a:outerShdw blurRad="76200" dir="18900000" sy="23000" kx="-1200000" algn="bl" rotWithShape="0">
              <a:prstClr val="black">
                <a:alpha val="20000"/>
              </a:prstClr>
            </a:outerShdw>
          </a:effectLst>
        </p:spPr>
      </p:pic>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sp>
        <p:nvSpPr>
          <p:cNvPr id="10"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grpSp>
      <p:sp>
        <p:nvSpPr>
          <p:cNvPr id="11" name="スライド番号プレースホルダ 8"/>
          <p:cNvSpPr>
            <a:spLocks noGrp="1"/>
          </p:cNvSpPr>
          <p:nvPr>
            <p:ph type="sldNum" sz="quarter" idx="4"/>
          </p:nvPr>
        </p:nvSpPr>
        <p:spPr>
          <a:xfrm>
            <a:off x="8540496" y="6664604"/>
            <a:ext cx="593224" cy="181527"/>
          </a:xfrm>
          <a:prstGeom prst="rect">
            <a:avLst/>
          </a:prstGeom>
        </p:spPr>
        <p:txBody>
          <a:bodyPr/>
          <a:lstStyle>
            <a:lvl1pPr algn="r">
              <a:defRPr sz="1100" b="1">
                <a:solidFill>
                  <a:schemeClr val="bg1">
                    <a:lumMod val="65000"/>
                  </a:schemeClr>
                </a:solidFill>
                <a:latin typeface="Arial" pitchFamily="34" charset="0"/>
                <a:cs typeface="Arial" pitchFamily="34" charset="0"/>
              </a:defRPr>
            </a:lvl1pPr>
          </a:lstStyle>
          <a:p>
            <a:fld id="{D68EC6C2-C245-4AC8-96E5-E9ACFF55E9A6}" type="slidenum">
              <a:rPr lang="ja-JP" altLang="en-US" smtClean="0"/>
              <a:pPr/>
              <a:t>&lt;#&gt;</a:t>
            </a:fld>
            <a:endParaRPr lang="ja-JP" alt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 name="スライド番号プレースホルダ 196"/>
          <p:cNvSpPr>
            <a:spLocks noGrp="1"/>
          </p:cNvSpPr>
          <p:nvPr>
            <p:ph type="sldNum" sz="quarter" idx="4"/>
          </p:nvPr>
        </p:nvSpPr>
        <p:spPr/>
        <p:txBody>
          <a:bodyPr/>
          <a:lstStyle/>
          <a:p>
            <a:fld id="{D68EC6C2-C245-4AC8-96E5-E9ACFF55E9A6}" type="slidenum">
              <a:rPr lang="ja-JP" altLang="en-US" smtClean="0"/>
              <a:pPr/>
              <a:t>1</a:t>
            </a:fld>
            <a:endParaRPr lang="ja-JP" altLang="en-US"/>
          </a:p>
        </p:txBody>
      </p:sp>
      <p:pic>
        <p:nvPicPr>
          <p:cNvPr id="2" name="Picture 2" descr="C:\JDCHCT_PP\PP2015\Slide_2015\PP_JDCHCT_Slide2015_eng_20160414\PP_JDCHCT_Slide2015_eng_20160414\スライド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en-US" altLang="ja-JP" sz="2500" smtClean="0">
                <a:solidFill>
                  <a:schemeClr val="bg1"/>
                </a:solidFill>
                <a:effectLst/>
                <a:latin typeface="Arial" pitchFamily="34" charset="0"/>
                <a:ea typeface="Verdana" pitchFamily="34" charset="0"/>
                <a:cs typeface="Arial" pitchFamily="34" charset="0"/>
              </a:rPr>
              <a:t>Stem Cell Sources for Autologous Transplants by Year</a:t>
            </a:r>
            <a:endParaRPr kumimoji="1" lang="ja-JP" altLang="en-US" sz="2500" dirty="0">
              <a:solidFill>
                <a:schemeClr val="bg1"/>
              </a:solidFill>
            </a:endParaRPr>
          </a:p>
        </p:txBody>
      </p:sp>
      <p:grpSp>
        <p:nvGrpSpPr>
          <p:cNvPr id="11" name="グループ化 10"/>
          <p:cNvGrpSpPr/>
          <p:nvPr/>
        </p:nvGrpSpPr>
        <p:grpSpPr>
          <a:xfrm>
            <a:off x="62552" y="6370632"/>
            <a:ext cx="3749040" cy="486950"/>
            <a:chOff x="62552" y="6370632"/>
            <a:chExt cx="3749040" cy="486950"/>
          </a:xfrm>
        </p:grpSpPr>
        <p:pic>
          <p:nvPicPr>
            <p:cNvPr id="12" name="図 11"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10</a:t>
            </a:fld>
            <a:endParaRPr lang="ja-JP" altLang="en-US"/>
          </a:p>
        </p:txBody>
      </p:sp>
      <p:pic>
        <p:nvPicPr>
          <p:cNvPr id="3" name="Picture 3" descr="C:\JDCHCT_PP\PP2015\Slide_2015\PP_JDCHCT_Slide2015_eng_20160414\PP_JDCHCT_Slide2015_eng_20160414\スライド10.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en-US" altLang="ja-JP" smtClean="0">
                <a:solidFill>
                  <a:schemeClr val="bg1"/>
                </a:solidFill>
                <a:effectLst/>
                <a:latin typeface="Arial" pitchFamily="34" charset="0"/>
                <a:ea typeface="Verdana" pitchFamily="34" charset="0"/>
                <a:cs typeface="Arial" pitchFamily="34" charset="0"/>
              </a:rPr>
              <a:t>Stem Cell Sources for Allogeneic Transplants by Year</a:t>
            </a:r>
            <a:endParaRPr kumimoji="1" lang="ja-JP" altLang="en-US" sz="2400" dirty="0">
              <a:solidFill>
                <a:schemeClr val="bg1"/>
              </a:solidFill>
            </a:endParaRPr>
          </a:p>
        </p:txBody>
      </p:sp>
      <p:grpSp>
        <p:nvGrpSpPr>
          <p:cNvPr id="11" name="グループ化 10"/>
          <p:cNvGrpSpPr/>
          <p:nvPr/>
        </p:nvGrpSpPr>
        <p:grpSpPr>
          <a:xfrm>
            <a:off x="62552" y="6370632"/>
            <a:ext cx="3749040" cy="486950"/>
            <a:chOff x="62552" y="6370632"/>
            <a:chExt cx="3749040" cy="486950"/>
          </a:xfrm>
        </p:grpSpPr>
        <p:pic>
          <p:nvPicPr>
            <p:cNvPr id="12" name="図 11"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11</a:t>
            </a:fld>
            <a:endParaRPr lang="ja-JP" altLang="en-US"/>
          </a:p>
        </p:txBody>
      </p:sp>
      <p:pic>
        <p:nvPicPr>
          <p:cNvPr id="3" name="Picture 2" descr="C:\JDCHCT_PP\PP2015\Slide_2015\PP_JDCHCT_Slide2015_eng_20160414\PP_JDCHCT_Slide2015_eng_20160414\スライド11.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en-US" altLang="ja-JP" sz="2500" smtClean="0">
                <a:solidFill>
                  <a:schemeClr val="bg1"/>
                </a:solidFill>
                <a:effectLst/>
                <a:latin typeface="Arial" pitchFamily="34" charset="0"/>
                <a:ea typeface="Verdana" pitchFamily="34" charset="0"/>
                <a:cs typeface="Arial" pitchFamily="34" charset="0"/>
              </a:rPr>
              <a:t>Stem Cell Sources for Unrelated Donor Transplants </a:t>
            </a:r>
            <a:r>
              <a:rPr lang="en-US" altLang="ja-JP" sz="2400" smtClean="0">
                <a:solidFill>
                  <a:schemeClr val="bg1"/>
                </a:solidFill>
                <a:effectLst/>
                <a:latin typeface="Arial" pitchFamily="34" charset="0"/>
                <a:ea typeface="Verdana" pitchFamily="34" charset="0"/>
                <a:cs typeface="Arial" pitchFamily="34" charset="0"/>
              </a:rPr>
              <a:t>by Year</a:t>
            </a:r>
            <a:endParaRPr kumimoji="1" lang="ja-JP" altLang="en-US" sz="2500" b="1" dirty="0">
              <a:solidFill>
                <a:schemeClr val="bg1"/>
              </a:solidFill>
              <a:effectLst/>
            </a:endParaRPr>
          </a:p>
        </p:txBody>
      </p:sp>
      <p:sp>
        <p:nvSpPr>
          <p:cNvPr id="6" name="テキスト ボックス 5"/>
          <p:cNvSpPr txBox="1"/>
          <p:nvPr/>
        </p:nvSpPr>
        <p:spPr>
          <a:xfrm>
            <a:off x="1403649" y="2708920"/>
            <a:ext cx="6264696" cy="369332"/>
          </a:xfrm>
          <a:prstGeom prst="rect">
            <a:avLst/>
          </a:prstGeom>
          <a:noFill/>
        </p:spPr>
        <p:txBody>
          <a:bodyPr wrap="square" rtlCol="0">
            <a:spAutoFit/>
          </a:bodyPr>
          <a:lstStyle/>
          <a:p>
            <a:endParaRPr kumimoji="1" lang="ja-JP" altLang="en-US" dirty="0"/>
          </a:p>
        </p:txBody>
      </p:sp>
      <p:grpSp>
        <p:nvGrpSpPr>
          <p:cNvPr id="12" name="グループ化 11"/>
          <p:cNvGrpSpPr/>
          <p:nvPr/>
        </p:nvGrpSpPr>
        <p:grpSpPr>
          <a:xfrm>
            <a:off x="62552" y="6370632"/>
            <a:ext cx="3749040" cy="486950"/>
            <a:chOff x="62552" y="6370632"/>
            <a:chExt cx="3749040" cy="486950"/>
          </a:xfrm>
        </p:grpSpPr>
        <p:pic>
          <p:nvPicPr>
            <p:cNvPr id="13" name="図 1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スライド番号プレースホルダ 10"/>
          <p:cNvSpPr>
            <a:spLocks noGrp="1"/>
          </p:cNvSpPr>
          <p:nvPr>
            <p:ph type="sldNum" sz="quarter" idx="4"/>
          </p:nvPr>
        </p:nvSpPr>
        <p:spPr/>
        <p:txBody>
          <a:bodyPr/>
          <a:lstStyle/>
          <a:p>
            <a:fld id="{D68EC6C2-C245-4AC8-96E5-E9ACFF55E9A6}" type="slidenum">
              <a:rPr lang="ja-JP" altLang="en-US" smtClean="0"/>
              <a:pPr/>
              <a:t>12</a:t>
            </a:fld>
            <a:endParaRPr lang="ja-JP" altLang="en-US"/>
          </a:p>
        </p:txBody>
      </p:sp>
      <p:pic>
        <p:nvPicPr>
          <p:cNvPr id="12290" name="Picture 2" descr="C:\JDCHCT_PP\PP2015\Slide_2015\PP_JDCHCT_Slide2015_eng_20160414\PP_JDCHCT_Slide2015_eng_20160414\スライド12.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en-US" altLang="ja-JP" sz="2500" smtClean="0">
                <a:solidFill>
                  <a:schemeClr val="bg1"/>
                </a:solidFill>
                <a:effectLst/>
                <a:latin typeface="Arial" pitchFamily="34" charset="0"/>
                <a:ea typeface="Verdana" pitchFamily="34" charset="0"/>
                <a:cs typeface="Arial" pitchFamily="34" charset="0"/>
              </a:rPr>
              <a:t>Allogeneic Transplants for Age </a:t>
            </a:r>
            <a:r>
              <a:rPr lang="ja-JP" altLang="en-US" sz="2500" smtClean="0">
                <a:solidFill>
                  <a:schemeClr val="bg1"/>
                </a:solidFill>
                <a:effectLst/>
                <a:latin typeface="Arial" pitchFamily="34" charset="0"/>
                <a:ea typeface="Verdana" pitchFamily="34" charset="0"/>
                <a:cs typeface="Arial" pitchFamily="34" charset="0"/>
              </a:rPr>
              <a:t>≤</a:t>
            </a:r>
            <a:r>
              <a:rPr lang="en-US" altLang="ja-JP" sz="2500" smtClean="0">
                <a:solidFill>
                  <a:schemeClr val="bg1"/>
                </a:solidFill>
                <a:effectLst/>
                <a:latin typeface="Arial" pitchFamily="34" charset="0"/>
                <a:ea typeface="Verdana" pitchFamily="34" charset="0"/>
                <a:cs typeface="Arial" pitchFamily="34" charset="0"/>
              </a:rPr>
              <a:t>15</a:t>
            </a:r>
            <a:r>
              <a:rPr lang="ja-JP" altLang="en-US" sz="2500" smtClean="0">
                <a:solidFill>
                  <a:schemeClr val="bg1"/>
                </a:solidFill>
                <a:effectLst/>
                <a:latin typeface="Arial" pitchFamily="34" charset="0"/>
                <a:ea typeface="Verdana" pitchFamily="34" charset="0"/>
                <a:cs typeface="Arial" pitchFamily="34" charset="0"/>
              </a:rPr>
              <a:t> </a:t>
            </a:r>
            <a:r>
              <a:rPr lang="en-US" altLang="ja-JP" sz="2500" smtClean="0">
                <a:solidFill>
                  <a:schemeClr val="bg1"/>
                </a:solidFill>
                <a:effectLst/>
                <a:latin typeface="Arial" pitchFamily="34" charset="0"/>
                <a:ea typeface="Verdana" pitchFamily="34" charset="0"/>
                <a:cs typeface="Arial" pitchFamily="34" charset="0"/>
              </a:rPr>
              <a:t>years</a:t>
            </a:r>
            <a:br>
              <a:rPr lang="en-US" altLang="ja-JP" sz="2500" smtClean="0">
                <a:solidFill>
                  <a:schemeClr val="bg1"/>
                </a:solidFill>
                <a:effectLst/>
                <a:latin typeface="Arial" pitchFamily="34" charset="0"/>
                <a:ea typeface="Verdana" pitchFamily="34" charset="0"/>
                <a:cs typeface="Arial" pitchFamily="34" charset="0"/>
              </a:rPr>
            </a:br>
            <a:r>
              <a:rPr lang="en-US" altLang="ja-JP" sz="2500" smtClean="0">
                <a:solidFill>
                  <a:schemeClr val="bg1"/>
                </a:solidFill>
                <a:effectLst/>
                <a:latin typeface="Arial" pitchFamily="34" charset="0"/>
                <a:ea typeface="Verdana" pitchFamily="34" charset="0"/>
                <a:cs typeface="Arial" pitchFamily="34" charset="0"/>
              </a:rPr>
              <a:t>by Donor Type and Graft Source</a:t>
            </a:r>
            <a:endParaRPr kumimoji="1" lang="ja-JP" altLang="en-US" sz="2500" dirty="0">
              <a:solidFill>
                <a:schemeClr val="bg1"/>
              </a:solidFill>
              <a:effectLst/>
            </a:endParaRPr>
          </a:p>
        </p:txBody>
      </p:sp>
      <p:sp>
        <p:nvSpPr>
          <p:cNvPr id="7" name="スライド番号プレースホルダ 6"/>
          <p:cNvSpPr>
            <a:spLocks noGrp="1"/>
          </p:cNvSpPr>
          <p:nvPr>
            <p:ph type="sldNum" sz="quarter" idx="4"/>
          </p:nvPr>
        </p:nvSpPr>
        <p:spPr/>
        <p:txBody>
          <a:bodyPr/>
          <a:lstStyle/>
          <a:p>
            <a:fld id="{D68EC6C2-C245-4AC8-96E5-E9ACFF55E9A6}" type="slidenum">
              <a:rPr lang="ja-JP" altLang="en-US" smtClean="0"/>
              <a:pPr/>
              <a:t>13</a:t>
            </a:fld>
            <a:endParaRPr lang="ja-JP" altLang="en-US"/>
          </a:p>
        </p:txBody>
      </p:sp>
      <p:pic>
        <p:nvPicPr>
          <p:cNvPr id="13314" name="Picture 2" descr="C:\JDCHCT_PP\PP2015\Slide_2015\PP_JDCHCT_Slide2015_eng_20160414\PP_JDCHCT_Slide2015_eng_20160414\スライド13.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Allogeneic Transplants for Age 16 - 50 years by Donor Type and Graft Source</a:t>
            </a:r>
            <a:endParaRPr kumimoji="1" lang="ja-JP" altLang="en-US" sz="2000" dirty="0">
              <a:solidFill>
                <a:schemeClr val="bg1"/>
              </a:solidFill>
              <a:effectLst/>
            </a:endParaRPr>
          </a:p>
        </p:txBody>
      </p:sp>
      <p:sp>
        <p:nvSpPr>
          <p:cNvPr id="11" name="スライド番号プレースホルダ 10"/>
          <p:cNvSpPr>
            <a:spLocks noGrp="1"/>
          </p:cNvSpPr>
          <p:nvPr>
            <p:ph type="sldNum" sz="quarter" idx="4"/>
          </p:nvPr>
        </p:nvSpPr>
        <p:spPr/>
        <p:txBody>
          <a:bodyPr/>
          <a:lstStyle/>
          <a:p>
            <a:fld id="{D68EC6C2-C245-4AC8-96E5-E9ACFF55E9A6}" type="slidenum">
              <a:rPr lang="ja-JP" altLang="en-US" smtClean="0"/>
              <a:pPr/>
              <a:t>14</a:t>
            </a:fld>
            <a:endParaRPr lang="ja-JP" altLang="en-US"/>
          </a:p>
        </p:txBody>
      </p:sp>
      <p:pic>
        <p:nvPicPr>
          <p:cNvPr id="2" name="Picture 2" descr="C:\JDCHCT_PP\PP2015\Slide_2015\PP_JDCHCT_Slide2015_eng_20160414\PP_JDCHCT_Slide2015_eng_20160414\スライド14.JPG"/>
          <p:cNvPicPr>
            <a:picLocks noChangeAspect="1" noChangeArrowheads="1"/>
          </p:cNvPicPr>
          <p:nvPr/>
        </p:nvPicPr>
        <p:blipFill>
          <a:blip r:embed="rId8"/>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Allogeneic Transplants for Age </a:t>
            </a:r>
            <a:r>
              <a:rPr lang="ja-JP" altLang="en-US"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51</a:t>
            </a:r>
            <a:r>
              <a:rPr lang="ja-JP" altLang="en-US"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years by Donor Type and Graft Source</a:t>
            </a:r>
            <a:endParaRPr kumimoji="1" lang="ja-JP" altLang="en-US" sz="2000" dirty="0">
              <a:solidFill>
                <a:schemeClr val="bg1"/>
              </a:solidFill>
              <a:effectLst/>
            </a:endParaRPr>
          </a:p>
        </p:txBody>
      </p:sp>
      <p:sp>
        <p:nvSpPr>
          <p:cNvPr id="8" name="スライド番号プレースホルダ 7"/>
          <p:cNvSpPr>
            <a:spLocks noGrp="1"/>
          </p:cNvSpPr>
          <p:nvPr>
            <p:ph type="sldNum" sz="quarter" idx="4"/>
          </p:nvPr>
        </p:nvSpPr>
        <p:spPr/>
        <p:txBody>
          <a:bodyPr/>
          <a:lstStyle/>
          <a:p>
            <a:fld id="{D68EC6C2-C245-4AC8-96E5-E9ACFF55E9A6}" type="slidenum">
              <a:rPr lang="ja-JP" altLang="en-US" smtClean="0"/>
              <a:pPr/>
              <a:t>15</a:t>
            </a:fld>
            <a:endParaRPr lang="ja-JP" altLang="en-US"/>
          </a:p>
        </p:txBody>
      </p:sp>
      <p:pic>
        <p:nvPicPr>
          <p:cNvPr id="15363" name="Picture 3" descr="C:\JDCHCT_PP\PP2015\Slide_2015\PP_JDCHCT_Slide2015_eng_20160414\PP_JDCHCT_Slide2015_eng_20160414\スライド15.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グループ化 10"/>
          <p:cNvGrpSpPr/>
          <p:nvPr/>
        </p:nvGrpSpPr>
        <p:grpSpPr>
          <a:xfrm>
            <a:off x="62552" y="6370632"/>
            <a:ext cx="3749040" cy="486950"/>
            <a:chOff x="62552" y="6370632"/>
            <a:chExt cx="3749040" cy="486950"/>
          </a:xfrm>
        </p:grpSpPr>
        <p:pic>
          <p:nvPicPr>
            <p:cNvPr id="12" name="図 11"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4" name="タイトル 1"/>
          <p:cNvSpPr>
            <a:spLocks noGrp="1"/>
          </p:cNvSpPr>
          <p:nvPr>
            <p:ph type="title"/>
          </p:nvPr>
        </p:nvSpPr>
        <p:spPr>
          <a:xfrm>
            <a:off x="432000" y="0"/>
            <a:ext cx="8229600" cy="803564"/>
          </a:xfrm>
        </p:spPr>
        <p:txBody>
          <a:bodyPr anchor="ctr">
            <a:normAutofit fontScale="90000"/>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Trends in Transplants</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Disease Status (Risk) at Transplant </a:t>
            </a:r>
            <a:r>
              <a:rPr lang="ja-JP" altLang="en-US" sz="1400" smtClean="0">
                <a:solidFill>
                  <a:schemeClr val="bg1"/>
                </a:solidFill>
                <a:effectLst/>
                <a:latin typeface="Arial" pitchFamily="34" charset="0"/>
                <a:cs typeface="Arial" pitchFamily="34" charset="0"/>
              </a:rPr>
              <a:t>（</a:t>
            </a:r>
            <a:r>
              <a:rPr lang="en-US" altLang="ja-JP" sz="1400" smtClean="0">
                <a:solidFill>
                  <a:schemeClr val="bg1"/>
                </a:solidFill>
                <a:effectLst/>
                <a:latin typeface="Arial" pitchFamily="34" charset="0"/>
                <a:cs typeface="Arial" pitchFamily="34" charset="0"/>
              </a:rPr>
              <a:t>AML/ALL/CML/MDS)</a:t>
            </a:r>
            <a:endParaRPr lang="ja-JP" altLang="en-US" sz="1400" dirty="0">
              <a:solidFill>
                <a:schemeClr val="bg1"/>
              </a:solidFill>
              <a:effectLst/>
              <a:latin typeface="Arial" pitchFamily="34" charset="0"/>
              <a:cs typeface="Arial" pitchFamily="34" charset="0"/>
            </a:endParaRPr>
          </a:p>
        </p:txBody>
      </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16</a:t>
            </a:fld>
            <a:endParaRPr lang="ja-JP" altLang="en-US"/>
          </a:p>
        </p:txBody>
      </p:sp>
      <p:pic>
        <p:nvPicPr>
          <p:cNvPr id="2050" name="Picture 2" descr="C:\JDCHCT_PP\PP2015\Slide_2015\PP_JDCHCT_Slide2015_eng_20160414\PP_JDCHCT_Slide2015_eng_20160414\スライド16.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グループ化 7"/>
          <p:cNvGrpSpPr/>
          <p:nvPr/>
        </p:nvGrpSpPr>
        <p:grpSpPr>
          <a:xfrm>
            <a:off x="62552" y="6370632"/>
            <a:ext cx="3749040" cy="486950"/>
            <a:chOff x="62552" y="6370632"/>
            <a:chExt cx="3749040" cy="486950"/>
          </a:xfrm>
        </p:grpSpPr>
        <p:pic>
          <p:nvPicPr>
            <p:cNvPr id="9" name="図 8"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タイトル 1"/>
          <p:cNvSpPr>
            <a:spLocks noGrp="1"/>
          </p:cNvSpPr>
          <p:nvPr>
            <p:ph type="title"/>
          </p:nvPr>
        </p:nvSpPr>
        <p:spPr>
          <a:xfrm>
            <a:off x="432000" y="0"/>
            <a:ext cx="8229600" cy="803564"/>
          </a:xfrm>
        </p:spPr>
        <p:txBody>
          <a:bodyPr anchor="ctr">
            <a:normAutofit/>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Trends in Transplants by Conditioning Regimen</a:t>
            </a:r>
            <a:endParaRPr lang="ja-JP" altLang="en-US" dirty="0">
              <a:solidFill>
                <a:schemeClr val="bg1"/>
              </a:solidFill>
              <a:effectLst/>
            </a:endParaRPr>
          </a:p>
        </p:txBody>
      </p:sp>
      <p:sp>
        <p:nvSpPr>
          <p:cNvPr id="12" name="スライド番号プレースホルダ 11"/>
          <p:cNvSpPr>
            <a:spLocks noGrp="1"/>
          </p:cNvSpPr>
          <p:nvPr>
            <p:ph type="sldNum" sz="quarter" idx="4"/>
          </p:nvPr>
        </p:nvSpPr>
        <p:spPr/>
        <p:txBody>
          <a:bodyPr/>
          <a:lstStyle/>
          <a:p>
            <a:fld id="{D68EC6C2-C245-4AC8-96E5-E9ACFF55E9A6}" type="slidenum">
              <a:rPr lang="ja-JP" altLang="en-US" smtClean="0"/>
              <a:pPr/>
              <a:t>17</a:t>
            </a:fld>
            <a:endParaRPr lang="ja-JP" altLang="en-US"/>
          </a:p>
        </p:txBody>
      </p:sp>
      <p:pic>
        <p:nvPicPr>
          <p:cNvPr id="3074" name="Picture 2" descr="C:\JDCHCT_PP\PP2015\Slide_2015\PP_JDCHCT_Slide2015_eng_20160414\PP_JDCHCT_Slide2015_eng_20160414\スライド17.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100-day Survival by Year of Transplants,</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Donor, and Age  &lt;Autologous/Allogeneic&gt;</a:t>
            </a:r>
            <a:endParaRPr lang="ja-JP" altLang="en-US" sz="160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grpSp>
        <p:nvGrpSpPr>
          <p:cNvPr id="19"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18</a:t>
            </a:fld>
            <a:endParaRPr lang="ja-JP" altLang="en-US"/>
          </a:p>
        </p:txBody>
      </p:sp>
      <p:pic>
        <p:nvPicPr>
          <p:cNvPr id="1026" name="Picture 2" descr="C:\JDCHCT_PP\PP2015\Slide_2015\PP_JDCHCT_Slide2015_eng_20160414\PP_JDCHCT_Slide2015_eng_20160414\スライド18.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One-year Survival by Year of Transplants, Donor,</a:t>
            </a:r>
            <a:r>
              <a:rPr lang="ja-JP" altLang="en-US" sz="2400" smtClean="0">
                <a:solidFill>
                  <a:schemeClr val="bg1"/>
                </a:solidFill>
                <a:effectLst/>
                <a:cs typeface="Arial Unicode MS" pitchFamily="50" charset="-128"/>
              </a:rPr>
              <a:t> </a:t>
            </a:r>
            <a:r>
              <a:rPr lang="en-US" altLang="ja-JP" smtClean="0">
                <a:solidFill>
                  <a:schemeClr val="bg1"/>
                </a:solidFill>
                <a:effectLst/>
                <a:latin typeface="Arial" pitchFamily="34" charset="0"/>
                <a:ea typeface="Verdana" pitchFamily="34" charset="0"/>
                <a:cs typeface="Arial" pitchFamily="34" charset="0"/>
              </a:rPr>
              <a:t>and Age  &lt;Autologous/Allogeneic&gt;</a:t>
            </a:r>
            <a:endParaRPr lang="ja-JP" altLang="en-US" smtClean="0">
              <a:solidFill>
                <a:schemeClr val="bg1"/>
              </a:solidFill>
              <a:effectLst/>
              <a:cs typeface="メイリオ" pitchFamily="50" charset="-128"/>
            </a:endParaRPr>
          </a:p>
        </p:txBody>
      </p:sp>
      <p:grpSp>
        <p:nvGrpSpPr>
          <p:cNvPr id="19" name="グループ化 18"/>
          <p:cNvGrpSpPr/>
          <p:nvPr/>
        </p:nvGrpSpPr>
        <p:grpSpPr>
          <a:xfrm>
            <a:off x="62552" y="6370632"/>
            <a:ext cx="3749040" cy="486950"/>
            <a:chOff x="62552" y="6370632"/>
            <a:chExt cx="3749040" cy="486950"/>
          </a:xfrm>
        </p:grpSpPr>
        <p:pic>
          <p:nvPicPr>
            <p:cNvPr id="21" name="図 20"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3" name="スライド番号プレースホルダ 22"/>
          <p:cNvSpPr>
            <a:spLocks noGrp="1"/>
          </p:cNvSpPr>
          <p:nvPr>
            <p:ph type="sldNum" sz="quarter" idx="4"/>
          </p:nvPr>
        </p:nvSpPr>
        <p:spPr/>
        <p:txBody>
          <a:bodyPr/>
          <a:lstStyle/>
          <a:p>
            <a:fld id="{D68EC6C2-C245-4AC8-96E5-E9ACFF55E9A6}" type="slidenum">
              <a:rPr lang="ja-JP" altLang="en-US" smtClean="0"/>
              <a:pPr/>
              <a:t>19</a:t>
            </a:fld>
            <a:endParaRPr lang="ja-JP" altLang="en-US"/>
          </a:p>
        </p:txBody>
      </p:sp>
      <p:pic>
        <p:nvPicPr>
          <p:cNvPr id="2050" name="Picture 2" descr="C:\JDCHCT_PP\PP2015\Slide_2015\PP_JDCHCT_Slide2015_eng_20160414\PP_JDCHCT_Slide2015_eng_20160414\スライド19.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ea typeface="HGPｺﾞｼｯｸE" pitchFamily="50" charset="-128"/>
                <a:cs typeface="Arial" pitchFamily="34" charset="0"/>
              </a:rPr>
              <a:t>Introduction</a:t>
            </a:r>
            <a:endParaRPr kumimoji="1" lang="ja-JP" altLang="en-US" sz="2500">
              <a:solidFill>
                <a:schemeClr val="bg1"/>
              </a:solidFill>
              <a:effectLst/>
              <a:latin typeface="Arial" pitchFamily="34" charset="0"/>
              <a:ea typeface="HGPｺﾞｼｯｸE" pitchFamily="50" charset="-128"/>
              <a:cs typeface="Arial" pitchFamily="34" charset="0"/>
            </a:endParaRPr>
          </a:p>
        </p:txBody>
      </p:sp>
      <p:sp>
        <p:nvSpPr>
          <p:cNvPr id="7" name="スライド番号プレースホルダ 6"/>
          <p:cNvSpPr>
            <a:spLocks noGrp="1"/>
          </p:cNvSpPr>
          <p:nvPr>
            <p:ph type="sldNum" sz="quarter" idx="4"/>
          </p:nvPr>
        </p:nvSpPr>
        <p:spPr/>
        <p:txBody>
          <a:bodyPr/>
          <a:lstStyle/>
          <a:p>
            <a:fld id="{D68EC6C2-C245-4AC8-96E5-E9ACFF55E9A6}" type="slidenum">
              <a:rPr lang="ja-JP" altLang="en-US" smtClean="0"/>
              <a:pPr/>
              <a:t>2</a:t>
            </a:fld>
            <a:endParaRPr lang="ja-JP" altLang="en-US"/>
          </a:p>
        </p:txBody>
      </p:sp>
      <p:pic>
        <p:nvPicPr>
          <p:cNvPr id="1026" name="Picture 2" descr="C:\JDCHCT_PP\PP2015\Slide_2015\PP_JDCHCT_Slide2015_eng_20160414\PP_JDCHCT_Slide2015_eng_20160414\スライド2.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100-day Survival by Year of </a:t>
            </a:r>
            <a:r>
              <a:rPr kumimoji="1" lang="en-US" altLang="ja-JP" sz="2800" b="0" kern="1200" smtClean="0">
                <a:ln>
                  <a:noFill/>
                </a:ln>
                <a:solidFill>
                  <a:schemeClr val="bg1"/>
                </a:solidFill>
                <a:effectLst/>
                <a:latin typeface="+mn-ea"/>
                <a:ea typeface="+mn-ea"/>
                <a:cs typeface="+mj-cs"/>
              </a:rPr>
              <a:t>Allogeneic </a:t>
            </a:r>
            <a:r>
              <a:rPr lang="en-US" altLang="ja-JP" smtClean="0">
                <a:solidFill>
                  <a:schemeClr val="bg1"/>
                </a:solidFill>
                <a:effectLst/>
                <a:latin typeface="Arial" pitchFamily="34" charset="0"/>
                <a:ea typeface="Verdana" pitchFamily="34" charset="0"/>
                <a:cs typeface="Arial" pitchFamily="34" charset="0"/>
              </a:rPr>
              <a:t>Transplants,</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Donor, and Stem Cell Sorce </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Age&lt;50)</a:t>
            </a:r>
            <a:endParaRPr lang="ja-JP" altLang="en-US" sz="160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grpSp>
        <p:nvGrpSpPr>
          <p:cNvPr id="3"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20</a:t>
            </a:fld>
            <a:endParaRPr lang="ja-JP" altLang="en-US"/>
          </a:p>
        </p:txBody>
      </p:sp>
      <p:pic>
        <p:nvPicPr>
          <p:cNvPr id="4098" name="Picture 2" descr="C:\JDCHCT_PP\PP2015\Slide_2015\PP_JDCHCT_Slide2015_eng_20160414\PP_JDCHCT_Slide2015_eng_20160414\スライド20.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One</a:t>
            </a:r>
            <a:r>
              <a:rPr lang="en-US" altLang="ja-JP" baseline="0" smtClean="0">
                <a:solidFill>
                  <a:schemeClr val="bg1"/>
                </a:solidFill>
                <a:effectLst/>
                <a:latin typeface="Arial" pitchFamily="34" charset="0"/>
                <a:ea typeface="Verdana" pitchFamily="34" charset="0"/>
                <a:cs typeface="Arial" pitchFamily="34" charset="0"/>
              </a:rPr>
              <a:t>-year</a:t>
            </a:r>
            <a:r>
              <a:rPr lang="en-US" altLang="ja-JP" smtClean="0">
                <a:solidFill>
                  <a:schemeClr val="bg1"/>
                </a:solidFill>
                <a:effectLst/>
                <a:latin typeface="Arial" pitchFamily="34" charset="0"/>
                <a:ea typeface="Verdana" pitchFamily="34" charset="0"/>
                <a:cs typeface="Arial" pitchFamily="34" charset="0"/>
              </a:rPr>
              <a:t> Survival by Year of </a:t>
            </a:r>
            <a:r>
              <a:rPr kumimoji="1" lang="en-US" altLang="ja-JP" sz="2800" b="0" kern="1200" smtClean="0">
                <a:ln>
                  <a:noFill/>
                </a:ln>
                <a:solidFill>
                  <a:schemeClr val="bg1"/>
                </a:solidFill>
                <a:effectLst/>
                <a:latin typeface="+mn-ea"/>
                <a:ea typeface="+mn-ea"/>
                <a:cs typeface="+mj-cs"/>
              </a:rPr>
              <a:t>Allogeneic </a:t>
            </a:r>
            <a:r>
              <a:rPr lang="en-US" altLang="ja-JP" smtClean="0">
                <a:solidFill>
                  <a:schemeClr val="bg1"/>
                </a:solidFill>
                <a:effectLst/>
                <a:latin typeface="Arial" pitchFamily="34" charset="0"/>
                <a:ea typeface="Verdana" pitchFamily="34" charset="0"/>
                <a:cs typeface="Arial" pitchFamily="34" charset="0"/>
              </a:rPr>
              <a:t>Transplants,</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Donor, and Stem Cell Sorce (Age&lt;50)</a:t>
            </a:r>
            <a:endParaRPr lang="ja-JP" altLang="en-US" sz="160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grpSp>
        <p:nvGrpSpPr>
          <p:cNvPr id="2"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21</a:t>
            </a:fld>
            <a:endParaRPr lang="ja-JP" altLang="en-US"/>
          </a:p>
        </p:txBody>
      </p:sp>
      <p:pic>
        <p:nvPicPr>
          <p:cNvPr id="1026" name="Picture 2" descr="C:\JDCHCT_PP\PP2015\Slide_2015\PP_JDCHCT_Slide2015_eng_20160414\PP_JDCHCT_Slide2015_eng_20160414\スライド21.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100-day Survival by Year of </a:t>
            </a:r>
            <a:r>
              <a:rPr kumimoji="1" lang="en-US" altLang="ja-JP" sz="2800" b="0" kern="1200" smtClean="0">
                <a:ln>
                  <a:noFill/>
                </a:ln>
                <a:solidFill>
                  <a:schemeClr val="bg1"/>
                </a:solidFill>
                <a:effectLst/>
                <a:latin typeface="+mn-ea"/>
                <a:ea typeface="+mn-ea"/>
                <a:cs typeface="+mj-cs"/>
              </a:rPr>
              <a:t>Allogeneic </a:t>
            </a:r>
            <a:r>
              <a:rPr lang="en-US" altLang="ja-JP" smtClean="0">
                <a:solidFill>
                  <a:schemeClr val="bg1"/>
                </a:solidFill>
                <a:effectLst/>
                <a:latin typeface="Arial" pitchFamily="34" charset="0"/>
                <a:ea typeface="Verdana" pitchFamily="34" charset="0"/>
                <a:cs typeface="Arial" pitchFamily="34" charset="0"/>
              </a:rPr>
              <a:t>Transplants,</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Donor, and Stem Cell Sorce </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Age</a:t>
            </a:r>
            <a:r>
              <a:rPr lang="ja-JP" altLang="en-US" smtClean="0">
                <a:solidFill>
                  <a:schemeClr val="bg1"/>
                </a:solidFill>
                <a:effectLst/>
                <a:latin typeface="Arial" pitchFamily="34" charset="0"/>
                <a:ea typeface="Verdana" pitchFamily="34" charset="0"/>
                <a:cs typeface="Arial" pitchFamily="34" charset="0"/>
              </a:rPr>
              <a:t>≥</a:t>
            </a:r>
            <a:r>
              <a:rPr lang="en-US" altLang="ja-JP" smtClean="0">
                <a:solidFill>
                  <a:schemeClr val="bg1"/>
                </a:solidFill>
                <a:effectLst/>
                <a:latin typeface="Arial" pitchFamily="34" charset="0"/>
                <a:ea typeface="Verdana" pitchFamily="34" charset="0"/>
                <a:cs typeface="Arial" pitchFamily="34" charset="0"/>
              </a:rPr>
              <a:t>50)</a:t>
            </a:r>
            <a:endParaRPr lang="ja-JP" altLang="en-US" sz="160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grpSp>
        <p:nvGrpSpPr>
          <p:cNvPr id="2"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22</a:t>
            </a:fld>
            <a:endParaRPr lang="ja-JP" altLang="en-US"/>
          </a:p>
        </p:txBody>
      </p:sp>
      <p:pic>
        <p:nvPicPr>
          <p:cNvPr id="1026" name="Picture 2" descr="C:\JDCHCT_PP\PP2015\Slide_2015\PP_JDCHCT_Slide2015_eng_20160414\PP_JDCHCT_Slide2015_eng_20160414\スライド22.JPG"/>
          <p:cNvPicPr>
            <a:picLocks noChangeAspect="1" noChangeArrowheads="1"/>
          </p:cNvPicPr>
          <p:nvPr/>
        </p:nvPicPr>
        <p:blipFill>
          <a:blip r:embed="rId4"/>
          <a:srcRect/>
          <a:stretch>
            <a:fillRect/>
          </a:stretch>
        </p:blipFill>
        <p:spPr bwMode="auto">
          <a:xfrm>
            <a:off x="0" y="0"/>
            <a:ext cx="9144001" cy="685641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One</a:t>
            </a:r>
            <a:r>
              <a:rPr lang="en-US" altLang="ja-JP" baseline="0" smtClean="0">
                <a:solidFill>
                  <a:schemeClr val="bg1"/>
                </a:solidFill>
                <a:effectLst/>
                <a:latin typeface="Arial" pitchFamily="34" charset="0"/>
                <a:ea typeface="Verdana" pitchFamily="34" charset="0"/>
                <a:cs typeface="Arial" pitchFamily="34" charset="0"/>
              </a:rPr>
              <a:t>-year</a:t>
            </a:r>
            <a:r>
              <a:rPr lang="en-US" altLang="ja-JP" smtClean="0">
                <a:solidFill>
                  <a:schemeClr val="bg1"/>
                </a:solidFill>
                <a:effectLst/>
                <a:latin typeface="Arial" pitchFamily="34" charset="0"/>
                <a:ea typeface="Verdana" pitchFamily="34" charset="0"/>
                <a:cs typeface="Arial" pitchFamily="34" charset="0"/>
              </a:rPr>
              <a:t> Survival by Year of </a:t>
            </a:r>
            <a:r>
              <a:rPr kumimoji="1" lang="en-US" altLang="ja-JP" sz="2800" b="0" kern="1200" smtClean="0">
                <a:ln>
                  <a:noFill/>
                </a:ln>
                <a:solidFill>
                  <a:schemeClr val="bg1"/>
                </a:solidFill>
                <a:effectLst/>
                <a:latin typeface="+mn-ea"/>
                <a:ea typeface="+mn-ea"/>
                <a:cs typeface="+mj-cs"/>
              </a:rPr>
              <a:t>Allogeneic </a:t>
            </a:r>
            <a:r>
              <a:rPr lang="en-US" altLang="ja-JP" smtClean="0">
                <a:solidFill>
                  <a:schemeClr val="bg1"/>
                </a:solidFill>
                <a:effectLst/>
                <a:latin typeface="Arial" pitchFamily="34" charset="0"/>
                <a:ea typeface="Verdana" pitchFamily="34" charset="0"/>
                <a:cs typeface="Arial" pitchFamily="34" charset="0"/>
              </a:rPr>
              <a:t>Transplants,</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Donor, and Stem Cell Sorce (Age</a:t>
            </a:r>
            <a:r>
              <a:rPr lang="ja-JP" altLang="en-US" smtClean="0">
                <a:solidFill>
                  <a:schemeClr val="bg1"/>
                </a:solidFill>
                <a:effectLst/>
                <a:latin typeface="Arial" pitchFamily="34" charset="0"/>
                <a:ea typeface="Verdana" pitchFamily="34" charset="0"/>
                <a:cs typeface="Arial" pitchFamily="34" charset="0"/>
              </a:rPr>
              <a:t>≥</a:t>
            </a:r>
            <a:r>
              <a:rPr lang="en-US" altLang="ja-JP" smtClean="0">
                <a:solidFill>
                  <a:schemeClr val="bg1"/>
                </a:solidFill>
                <a:effectLst/>
                <a:latin typeface="Arial" pitchFamily="34" charset="0"/>
                <a:ea typeface="Verdana" pitchFamily="34" charset="0"/>
                <a:cs typeface="Arial" pitchFamily="34" charset="0"/>
              </a:rPr>
              <a:t>50)</a:t>
            </a:r>
            <a:endParaRPr lang="ja-JP" altLang="en-US" sz="160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grpSp>
        <p:nvGrpSpPr>
          <p:cNvPr id="2" name="グループ化 18"/>
          <p:cNvGrpSpPr/>
          <p:nvPr/>
        </p:nvGrpSpPr>
        <p:grpSpPr>
          <a:xfrm>
            <a:off x="62552" y="6370632"/>
            <a:ext cx="3749040" cy="486950"/>
            <a:chOff x="62552" y="6370632"/>
            <a:chExt cx="3749040" cy="486950"/>
          </a:xfrm>
        </p:grpSpPr>
        <p:pic>
          <p:nvPicPr>
            <p:cNvPr id="20" name="図 19"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2" name="スライド番号プレースホルダ 21"/>
          <p:cNvSpPr>
            <a:spLocks noGrp="1"/>
          </p:cNvSpPr>
          <p:nvPr>
            <p:ph type="sldNum" sz="quarter" idx="4"/>
          </p:nvPr>
        </p:nvSpPr>
        <p:spPr/>
        <p:txBody>
          <a:bodyPr/>
          <a:lstStyle/>
          <a:p>
            <a:fld id="{D68EC6C2-C245-4AC8-96E5-E9ACFF55E9A6}" type="slidenum">
              <a:rPr lang="ja-JP" altLang="en-US" smtClean="0"/>
              <a:pPr/>
              <a:t>23</a:t>
            </a:fld>
            <a:endParaRPr lang="ja-JP" altLang="en-US"/>
          </a:p>
        </p:txBody>
      </p:sp>
      <p:pic>
        <p:nvPicPr>
          <p:cNvPr id="1026" name="Picture 2" descr="C:\JDCHCT_PP\PP2015\Slide_2015\PP_JDCHCT_Slide2015_eng_20160414\PP_JDCHCT_Slide2015_eng_20160414\スライド23.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b">
            <a:normAutofit fontScale="90000"/>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100-day Survival by Year of Transplants, Disease Status, and Age</a:t>
            </a:r>
            <a:r>
              <a:rPr lang="en-US" altLang="ja-JP" smtClean="0">
                <a:solidFill>
                  <a:schemeClr val="bg1"/>
                </a:solidFill>
                <a:latin typeface="Arial" pitchFamily="34" charset="0"/>
                <a:ea typeface="Verdana" pitchFamily="34" charset="0"/>
                <a:cs typeface="Arial" pitchFamily="34" charset="0"/>
              </a:rPr>
              <a:t> </a:t>
            </a:r>
            <a:r>
              <a:rPr lang="ja-JP" altLang="en-US" sz="1300" smtClean="0">
                <a:solidFill>
                  <a:schemeClr val="bg1"/>
                </a:solidFill>
                <a:effectLst/>
                <a:latin typeface="Arial" pitchFamily="34" charset="0"/>
                <a:cs typeface="Arial" pitchFamily="34" charset="0"/>
              </a:rPr>
              <a:t>（</a:t>
            </a:r>
            <a:r>
              <a:rPr lang="en-US" altLang="ja-JP" sz="1300" smtClean="0">
                <a:solidFill>
                  <a:schemeClr val="bg1"/>
                </a:solidFill>
                <a:effectLst/>
                <a:latin typeface="Arial" pitchFamily="34" charset="0"/>
                <a:cs typeface="Arial" pitchFamily="34" charset="0"/>
              </a:rPr>
              <a:t>AML/ALL/CML/MDS)</a:t>
            </a:r>
            <a:endParaRPr lang="ja-JP" altLang="en-US" sz="1300" dirty="0">
              <a:solidFill>
                <a:schemeClr val="bg1"/>
              </a:solidFill>
              <a:effectLst/>
            </a:endParaRPr>
          </a:p>
        </p:txBody>
      </p:sp>
      <p:grpSp>
        <p:nvGrpSpPr>
          <p:cNvPr id="19" name="グループ化 18"/>
          <p:cNvGrpSpPr/>
          <p:nvPr/>
        </p:nvGrpSpPr>
        <p:grpSpPr>
          <a:xfrm>
            <a:off x="62552" y="6370632"/>
            <a:ext cx="3749040" cy="486950"/>
            <a:chOff x="62552" y="6370632"/>
            <a:chExt cx="3749040" cy="486950"/>
          </a:xfrm>
        </p:grpSpPr>
        <p:pic>
          <p:nvPicPr>
            <p:cNvPr id="21" name="図 20"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4" name="スライド番号プレースホルダ 23"/>
          <p:cNvSpPr>
            <a:spLocks noGrp="1"/>
          </p:cNvSpPr>
          <p:nvPr>
            <p:ph type="sldNum" sz="quarter" idx="4"/>
          </p:nvPr>
        </p:nvSpPr>
        <p:spPr/>
        <p:txBody>
          <a:bodyPr/>
          <a:lstStyle/>
          <a:p>
            <a:fld id="{D68EC6C2-C245-4AC8-96E5-E9ACFF55E9A6}" type="slidenum">
              <a:rPr lang="ja-JP" altLang="en-US" smtClean="0"/>
              <a:pPr/>
              <a:t>24</a:t>
            </a:fld>
            <a:endParaRPr lang="ja-JP" altLang="en-US"/>
          </a:p>
        </p:txBody>
      </p:sp>
      <p:pic>
        <p:nvPicPr>
          <p:cNvPr id="1026" name="Picture 2" descr="C:\JDCHCT_PP\PP2015\Slide_2015\PP_JDCHCT_Slide2015_eng_20160414\PP_JDCHCT_Slide2015_eng_20160414\スライド24.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b">
            <a:normAutofit fontScale="90000"/>
          </a:bodyPr>
          <a:lstStyle/>
          <a:p>
            <a:pPr defTabSz="914400" fontAlgn="auto">
              <a:spcAft>
                <a:spcPts val="0"/>
              </a:spcAft>
            </a:pPr>
            <a:r>
              <a:rPr lang="en-US" altLang="ja-JP" smtClean="0">
                <a:solidFill>
                  <a:schemeClr val="bg1"/>
                </a:solidFill>
                <a:effectLst/>
                <a:latin typeface="Arial" pitchFamily="34" charset="0"/>
                <a:ea typeface="Verdana" pitchFamily="34" charset="0"/>
                <a:cs typeface="Arial" pitchFamily="34" charset="0"/>
              </a:rPr>
              <a:t>One-year Survival by Year of Transplants, Disease Status, and Age</a:t>
            </a:r>
            <a:r>
              <a:rPr lang="en-US" altLang="ja-JP" smtClean="0">
                <a:solidFill>
                  <a:schemeClr val="bg1"/>
                </a:solidFill>
                <a:latin typeface="Arial" pitchFamily="34" charset="0"/>
                <a:ea typeface="Verdana" pitchFamily="34" charset="0"/>
                <a:cs typeface="Arial" pitchFamily="34" charset="0"/>
              </a:rPr>
              <a:t> </a:t>
            </a:r>
            <a:r>
              <a:rPr lang="ja-JP" altLang="en-US" sz="1200" smtClean="0">
                <a:solidFill>
                  <a:schemeClr val="bg1"/>
                </a:solidFill>
                <a:effectLst/>
                <a:latin typeface="Arial" pitchFamily="34" charset="0"/>
                <a:cs typeface="Arial" pitchFamily="34" charset="0"/>
              </a:rPr>
              <a:t>（</a:t>
            </a:r>
            <a:r>
              <a:rPr lang="en-US" altLang="ja-JP" sz="1200" smtClean="0">
                <a:solidFill>
                  <a:schemeClr val="bg1"/>
                </a:solidFill>
                <a:effectLst/>
                <a:latin typeface="Arial" pitchFamily="34" charset="0"/>
                <a:cs typeface="Arial" pitchFamily="34" charset="0"/>
              </a:rPr>
              <a:t>AML/ALL/CML/MDS)</a:t>
            </a:r>
            <a:endParaRPr lang="ja-JP" altLang="en-US" sz="1100" dirty="0">
              <a:solidFill>
                <a:schemeClr val="bg1"/>
              </a:solidFill>
              <a:effectLst/>
            </a:endParaRPr>
          </a:p>
        </p:txBody>
      </p:sp>
      <p:grpSp>
        <p:nvGrpSpPr>
          <p:cNvPr id="19" name="グループ化 18"/>
          <p:cNvGrpSpPr/>
          <p:nvPr/>
        </p:nvGrpSpPr>
        <p:grpSpPr>
          <a:xfrm>
            <a:off x="62552" y="6370632"/>
            <a:ext cx="3749040" cy="486950"/>
            <a:chOff x="62552" y="6370632"/>
            <a:chExt cx="3749040" cy="486950"/>
          </a:xfrm>
        </p:grpSpPr>
        <p:pic>
          <p:nvPicPr>
            <p:cNvPr id="21" name="図 20"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22"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3" name="スライド番号プレースホルダ 22"/>
          <p:cNvSpPr>
            <a:spLocks noGrp="1"/>
          </p:cNvSpPr>
          <p:nvPr>
            <p:ph type="sldNum" sz="quarter" idx="4"/>
          </p:nvPr>
        </p:nvSpPr>
        <p:spPr/>
        <p:txBody>
          <a:bodyPr/>
          <a:lstStyle/>
          <a:p>
            <a:fld id="{D68EC6C2-C245-4AC8-96E5-E9ACFF55E9A6}" type="slidenum">
              <a:rPr lang="ja-JP" altLang="en-US" smtClean="0"/>
              <a:pPr/>
              <a:t>25</a:t>
            </a:fld>
            <a:endParaRPr lang="ja-JP" altLang="en-US"/>
          </a:p>
        </p:txBody>
      </p:sp>
      <p:pic>
        <p:nvPicPr>
          <p:cNvPr id="1026" name="Picture 2" descr="C:\JDCHCT_PP\PP2015\Slide_2015\PP_JDCHCT_Slide2015_eng_20160414\PP_JDCHCT_Slide2015_eng_20160414\スライド25.JPG"/>
          <p:cNvPicPr>
            <a:picLocks noChangeAspect="1" noChangeArrowheads="1"/>
          </p:cNvPicPr>
          <p:nvPr/>
        </p:nvPicPr>
        <p:blipFill>
          <a:blip r:embed="rId4"/>
          <a:srcRect/>
          <a:stretch>
            <a:fillRect/>
          </a:stretch>
        </p:blipFill>
        <p:spPr bwMode="auto">
          <a:xfrm>
            <a:off x="0" y="0"/>
            <a:ext cx="9144001" cy="68564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z="2500" smtClean="0">
                <a:solidFill>
                  <a:schemeClr val="bg1"/>
                </a:solidFill>
                <a:effectLst/>
                <a:latin typeface="Arial" pitchFamily="34" charset="0"/>
                <a:cs typeface="Arial" pitchFamily="34" charset="0"/>
              </a:rPr>
              <a:t>Survival after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ea typeface="Verdana" pitchFamily="34" charset="0"/>
                <a:cs typeface="Arial" pitchFamily="34" charset="0"/>
              </a:rPr>
              <a:t>by Donor Type and Stem Cell Sources (1991-2014) </a:t>
            </a:r>
            <a:endParaRPr lang="ja-JP" altLang="en-US" sz="2500" b="1" dirty="0">
              <a:solidFill>
                <a:schemeClr val="bg1"/>
              </a:solidFill>
              <a:effectLst/>
            </a:endParaRPr>
          </a:p>
        </p:txBody>
      </p:sp>
      <p:sp>
        <p:nvSpPr>
          <p:cNvPr id="12117" name="スライド番号プレースホルダ 12116"/>
          <p:cNvSpPr>
            <a:spLocks noGrp="1"/>
          </p:cNvSpPr>
          <p:nvPr>
            <p:ph type="sldNum" sz="quarter" idx="4"/>
          </p:nvPr>
        </p:nvSpPr>
        <p:spPr/>
        <p:txBody>
          <a:bodyPr/>
          <a:lstStyle/>
          <a:p>
            <a:fld id="{D68EC6C2-C245-4AC8-96E5-E9ACFF55E9A6}" type="slidenum">
              <a:rPr lang="ja-JP" altLang="en-US" smtClean="0"/>
              <a:pPr/>
              <a:t>26</a:t>
            </a:fld>
            <a:endParaRPr lang="ja-JP" altLang="en-US"/>
          </a:p>
        </p:txBody>
      </p:sp>
      <p:pic>
        <p:nvPicPr>
          <p:cNvPr id="26626" name="Picture 2" descr="C:\JDCHCT_PP\PP2015\Slide_2015\PP_JDCHCT_Slide2015_eng_20160414\PP_JDCHCT_Slide2015_eng_20160414\スライド26.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a:defRPr/>
            </a:pPr>
            <a:r>
              <a:rPr lang="en-US" altLang="ja-JP" smtClean="0">
                <a:solidFill>
                  <a:schemeClr val="bg1"/>
                </a:solidFill>
                <a:effectLst/>
                <a:latin typeface="Arial" pitchFamily="34" charset="0"/>
                <a:cs typeface="Arial" pitchFamily="34" charset="0"/>
              </a:rPr>
              <a:t>Survival after Transplants for Leukemia, 1991-2014</a:t>
            </a:r>
            <a:endParaRPr lang="ja-JP" altLang="en-US" sz="2000" b="1" dirty="0">
              <a:solidFill>
                <a:schemeClr val="bg1"/>
              </a:solidFill>
              <a:effectLst/>
            </a:endParaRPr>
          </a:p>
        </p:txBody>
      </p:sp>
      <p:sp>
        <p:nvSpPr>
          <p:cNvPr id="55" name="スライド番号プレースホルダ 54"/>
          <p:cNvSpPr>
            <a:spLocks noGrp="1"/>
          </p:cNvSpPr>
          <p:nvPr>
            <p:ph type="sldNum" sz="quarter" idx="4"/>
          </p:nvPr>
        </p:nvSpPr>
        <p:spPr/>
        <p:txBody>
          <a:bodyPr/>
          <a:lstStyle/>
          <a:p>
            <a:fld id="{D68EC6C2-C245-4AC8-96E5-E9ACFF55E9A6}" type="slidenum">
              <a:rPr lang="ja-JP" altLang="en-US" smtClean="0"/>
              <a:pPr/>
              <a:t>27</a:t>
            </a:fld>
            <a:endParaRPr lang="ja-JP" altLang="en-US"/>
          </a:p>
        </p:txBody>
      </p:sp>
      <p:pic>
        <p:nvPicPr>
          <p:cNvPr id="2050" name="Picture 2" descr="C:\JDCHCT_PP\PP2015\Slide_2015\PP_JDCHCT_Slide2015_eng_20160414\PP_JDCHCT_Slide2015_eng_20160414\スライド27.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en-US" altLang="ja-JP" smtClean="0">
                <a:solidFill>
                  <a:schemeClr val="bg1"/>
                </a:solidFill>
                <a:effectLst/>
                <a:latin typeface="Arial" pitchFamily="34" charset="0"/>
                <a:cs typeface="Arial" pitchFamily="34" charset="0"/>
              </a:rPr>
              <a:t>Survival after Transplants for </a:t>
            </a:r>
            <a:r>
              <a:rPr lang="en-US" altLang="ja-JP" smtClean="0">
                <a:solidFill>
                  <a:schemeClr val="bg1"/>
                </a:solidFill>
                <a:effectLst/>
                <a:latin typeface="Arial" pitchFamily="34" charset="0"/>
                <a:ea typeface="メイリオ" pitchFamily="50" charset="-128"/>
                <a:cs typeface="Arial" pitchFamily="34" charset="0"/>
              </a:rPr>
              <a:t>Malignant</a:t>
            </a:r>
            <a:r>
              <a:rPr lang="en-US" altLang="ja-JP" baseline="0" smtClean="0">
                <a:solidFill>
                  <a:schemeClr val="bg1"/>
                </a:solidFill>
                <a:effectLst/>
                <a:latin typeface="Arial" pitchFamily="34" charset="0"/>
                <a:ea typeface="メイリオ" pitchFamily="50" charset="-128"/>
                <a:cs typeface="Arial" pitchFamily="34" charset="0"/>
              </a:rPr>
              <a:t> </a:t>
            </a:r>
            <a:r>
              <a:rPr lang="en-US" altLang="ja-JP" smtClean="0">
                <a:solidFill>
                  <a:schemeClr val="bg1"/>
                </a:solidFill>
                <a:effectLst/>
                <a:latin typeface="Arial" pitchFamily="34" charset="0"/>
                <a:ea typeface="メイリオ" pitchFamily="50" charset="-128"/>
                <a:cs typeface="Arial" pitchFamily="34" charset="0"/>
              </a:rPr>
              <a:t>Lymphoma and MM/PCD,</a:t>
            </a:r>
            <a:r>
              <a:rPr lang="en-US" altLang="ja-JP" smtClean="0">
                <a:solidFill>
                  <a:schemeClr val="bg1"/>
                </a:solidFill>
                <a:effectLst/>
                <a:latin typeface="Arial" pitchFamily="34" charset="0"/>
                <a:cs typeface="Arial" pitchFamily="34" charset="0"/>
              </a:rPr>
              <a:t> 1991-2014</a:t>
            </a:r>
            <a:endParaRPr lang="ja-JP" altLang="en-US" sz="2000" b="1" dirty="0">
              <a:solidFill>
                <a:schemeClr val="bg1"/>
              </a:solidFill>
              <a:effectLst/>
            </a:endParaRPr>
          </a:p>
        </p:txBody>
      </p:sp>
      <p:sp>
        <p:nvSpPr>
          <p:cNvPr id="49" name="スライド番号プレースホルダ 48"/>
          <p:cNvSpPr>
            <a:spLocks noGrp="1"/>
          </p:cNvSpPr>
          <p:nvPr>
            <p:ph type="sldNum" sz="quarter" idx="4"/>
          </p:nvPr>
        </p:nvSpPr>
        <p:spPr/>
        <p:txBody>
          <a:bodyPr/>
          <a:lstStyle/>
          <a:p>
            <a:fld id="{D68EC6C2-C245-4AC8-96E5-E9ACFF55E9A6}" type="slidenum">
              <a:rPr lang="ja-JP" altLang="en-US" smtClean="0"/>
              <a:pPr/>
              <a:t>28</a:t>
            </a:fld>
            <a:endParaRPr lang="ja-JP" altLang="en-US"/>
          </a:p>
        </p:txBody>
      </p:sp>
      <p:pic>
        <p:nvPicPr>
          <p:cNvPr id="28674" name="Picture 2" descr="C:\JDCHCT_PP\PP2015\Slide_2015\PP_JDCHCT_Slide2015_eng_20160414\PP_JDCHCT_Slide2015_eng_20160414\スライド28.JPG"/>
          <p:cNvPicPr>
            <a:picLocks noChangeAspect="1" noChangeArrowheads="1"/>
          </p:cNvPicPr>
          <p:nvPr/>
        </p:nvPicPr>
        <p:blipFill>
          <a:blip r:embed="rId3"/>
          <a:srcRect/>
          <a:stretch>
            <a:fillRect/>
          </a:stretch>
        </p:blipFill>
        <p:spPr bwMode="auto">
          <a:xfrm>
            <a:off x="0" y="0"/>
            <a:ext cx="9144001" cy="685641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smtClean="0">
                <a:solidFill>
                  <a:schemeClr val="bg1"/>
                </a:solidFill>
                <a:effectLst/>
                <a:latin typeface="Arial" pitchFamily="34" charset="0"/>
                <a:cs typeface="Arial" pitchFamily="34" charset="0"/>
              </a:rPr>
              <a:t>Survival after Autologous Transplants</a:t>
            </a:r>
            <a:r>
              <a:rPr lang="en-US" altLang="ja-JP" baseline="0" smtClean="0">
                <a:solidFill>
                  <a:schemeClr val="bg1"/>
                </a:solidFill>
                <a:effectLst/>
                <a:latin typeface="Arial" pitchFamily="34" charset="0"/>
                <a:cs typeface="Arial" pitchFamily="34" charset="0"/>
              </a:rPr>
              <a:t> </a:t>
            </a:r>
            <a:r>
              <a:rPr lang="en-US" altLang="ja-JP" smtClean="0">
                <a:solidFill>
                  <a:schemeClr val="bg1"/>
                </a:solidFill>
                <a:effectLst/>
                <a:latin typeface="Arial" pitchFamily="34" charset="0"/>
                <a:cs typeface="Arial" pitchFamily="34" charset="0"/>
              </a:rPr>
              <a:t>for Leukemia by </a:t>
            </a:r>
            <a:r>
              <a:rPr lang="en-US" altLang="ja-JP" smtClean="0">
                <a:solidFill>
                  <a:schemeClr val="bg1"/>
                </a:solidFill>
                <a:effectLst/>
                <a:latin typeface="Arial" pitchFamily="34" charset="0"/>
                <a:ea typeface="Verdana" pitchFamily="34" charset="0"/>
                <a:cs typeface="Arial" pitchFamily="34" charset="0"/>
              </a:rPr>
              <a:t>Recipient Age</a:t>
            </a:r>
            <a:r>
              <a:rPr lang="en-US" altLang="ja-JP" smtClean="0">
                <a:solidFill>
                  <a:schemeClr val="bg1"/>
                </a:solidFill>
                <a:effectLst/>
                <a:latin typeface="Arial" pitchFamily="34" charset="0"/>
                <a:cs typeface="Arial" pitchFamily="34" charset="0"/>
              </a:rPr>
              <a:t>, 1991-2014</a:t>
            </a:r>
            <a:endParaRPr kumimoji="1" lang="ja-JP" altLang="en-US" sz="2000" dirty="0">
              <a:solidFill>
                <a:schemeClr val="bg1"/>
              </a:solidFill>
              <a:effectLst/>
            </a:endParaRPr>
          </a:p>
        </p:txBody>
      </p:sp>
      <p:sp>
        <p:nvSpPr>
          <p:cNvPr id="1043" name="スライド番号プレースホルダ 1042"/>
          <p:cNvSpPr>
            <a:spLocks noGrp="1"/>
          </p:cNvSpPr>
          <p:nvPr>
            <p:ph type="sldNum" sz="quarter" idx="4"/>
          </p:nvPr>
        </p:nvSpPr>
        <p:spPr/>
        <p:txBody>
          <a:bodyPr/>
          <a:lstStyle/>
          <a:p>
            <a:fld id="{D68EC6C2-C245-4AC8-96E5-E9ACFF55E9A6}" type="slidenum">
              <a:rPr lang="ja-JP" altLang="en-US" smtClean="0"/>
              <a:pPr/>
              <a:t>29</a:t>
            </a:fld>
            <a:endParaRPr lang="ja-JP" altLang="en-US"/>
          </a:p>
        </p:txBody>
      </p:sp>
      <p:pic>
        <p:nvPicPr>
          <p:cNvPr id="29698" name="Picture 2" descr="C:\JDCHCT_PP\PP2015\Slide_2015\PP_JDCHCT_Slide2015_eng_20160414\PP_JDCHCT_Slide2015_eng_20160414\スライド2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en-US" altLang="ja-JP" sz="2800" smtClean="0">
                <a:solidFill>
                  <a:schemeClr val="bg1"/>
                </a:solidFill>
                <a:effectLst/>
                <a:latin typeface="Arial" pitchFamily="34" charset="0"/>
                <a:ea typeface="Verdana" pitchFamily="34" charset="0"/>
                <a:cs typeface="Arial" pitchFamily="34" charset="0"/>
              </a:rPr>
              <a:t>Annual Number of Transplant Recipients in the Japan</a:t>
            </a:r>
            <a:br>
              <a:rPr lang="en-US" altLang="ja-JP" sz="2800" smtClean="0">
                <a:solidFill>
                  <a:schemeClr val="bg1"/>
                </a:solidFill>
                <a:effectLst/>
                <a:latin typeface="Arial" pitchFamily="34" charset="0"/>
                <a:ea typeface="Verdana" pitchFamily="34" charset="0"/>
                <a:cs typeface="Arial" pitchFamily="34" charset="0"/>
              </a:rPr>
            </a:br>
            <a:r>
              <a:rPr lang="en-US" altLang="ja-JP" sz="2800" smtClean="0">
                <a:solidFill>
                  <a:schemeClr val="bg1"/>
                </a:solidFill>
                <a:effectLst/>
                <a:latin typeface="Arial" pitchFamily="34" charset="0"/>
                <a:ea typeface="Verdana" pitchFamily="34" charset="0"/>
                <a:cs typeface="Arial" pitchFamily="34" charset="0"/>
              </a:rPr>
              <a:t> by Transplant Type</a:t>
            </a:r>
            <a:endParaRPr lang="ja-JP" altLang="en-US" sz="2000" spc="-300" dirty="0" smtClean="0">
              <a:solidFill>
                <a:schemeClr val="bg1"/>
              </a:solidFill>
              <a:effectLst/>
              <a:latin typeface="Arial" pitchFamily="34" charset="0"/>
              <a:cs typeface="Arial" pitchFamily="34" charset="0"/>
            </a:endParaRPr>
          </a:p>
        </p:txBody>
      </p:sp>
      <p:sp>
        <p:nvSpPr>
          <p:cNvPr id="9" name="スライド番号プレースホルダ 8"/>
          <p:cNvSpPr>
            <a:spLocks noGrp="1"/>
          </p:cNvSpPr>
          <p:nvPr>
            <p:ph type="sldNum" sz="quarter" idx="4"/>
          </p:nvPr>
        </p:nvSpPr>
        <p:spPr/>
        <p:txBody>
          <a:bodyPr/>
          <a:lstStyle/>
          <a:p>
            <a:fld id="{D68EC6C2-C245-4AC8-96E5-E9ACFF55E9A6}" type="slidenum">
              <a:rPr lang="ja-JP" altLang="en-US" smtClean="0"/>
              <a:pPr/>
              <a:t>3</a:t>
            </a:fld>
            <a:endParaRPr lang="ja-JP" altLang="en-US"/>
          </a:p>
        </p:txBody>
      </p:sp>
      <p:pic>
        <p:nvPicPr>
          <p:cNvPr id="2" name="Picture 2" descr="C:\JDCHCT_PP\PP2015\Slide_2015\PP_JDCHCT_Slide2015_eng_20160414\PP_JDCHCT_Slide2015_eng_20160414\スライド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en-US" altLang="ja-JP" smtClean="0">
                <a:solidFill>
                  <a:schemeClr val="bg1"/>
                </a:solidFill>
                <a:effectLst/>
                <a:latin typeface="Arial" pitchFamily="34" charset="0"/>
                <a:cs typeface="Arial" pitchFamily="34" charset="0"/>
              </a:rPr>
              <a:t>Survival after Autologous Transplants</a:t>
            </a:r>
            <a:r>
              <a:rPr lang="en-US" altLang="ja-JP" baseline="0" smtClean="0">
                <a:solidFill>
                  <a:schemeClr val="bg1"/>
                </a:solidFill>
                <a:effectLst/>
                <a:latin typeface="Arial" pitchFamily="34" charset="0"/>
                <a:cs typeface="Arial" pitchFamily="34" charset="0"/>
              </a:rPr>
              <a:t> </a:t>
            </a:r>
            <a:r>
              <a:rPr lang="en-US" altLang="ja-JP" smtClean="0">
                <a:solidFill>
                  <a:schemeClr val="bg1"/>
                </a:solidFill>
                <a:effectLst/>
                <a:latin typeface="Arial" pitchFamily="34" charset="0"/>
                <a:cs typeface="Arial" pitchFamily="34" charset="0"/>
              </a:rPr>
              <a:t>for </a:t>
            </a:r>
            <a:r>
              <a:rPr lang="en-US" altLang="ja-JP" smtClean="0">
                <a:solidFill>
                  <a:schemeClr val="bg1"/>
                </a:solidFill>
                <a:effectLst/>
                <a:latin typeface="Arial" pitchFamily="34" charset="0"/>
                <a:ea typeface="メイリオ" pitchFamily="50" charset="-128"/>
                <a:cs typeface="Arial" pitchFamily="34" charset="0"/>
              </a:rPr>
              <a:t>Malignant Lymphoma</a:t>
            </a:r>
            <a:r>
              <a:rPr lang="en-US" altLang="ja-JP" smtClean="0">
                <a:solidFill>
                  <a:schemeClr val="bg1"/>
                </a:solidFill>
                <a:effectLst/>
                <a:latin typeface="Arial" pitchFamily="34" charset="0"/>
                <a:cs typeface="Arial" pitchFamily="34" charset="0"/>
              </a:rPr>
              <a:t> by </a:t>
            </a:r>
            <a:r>
              <a:rPr lang="en-US" altLang="ja-JP" smtClean="0">
                <a:solidFill>
                  <a:schemeClr val="bg1"/>
                </a:solidFill>
                <a:effectLst/>
                <a:latin typeface="Arial" pitchFamily="34" charset="0"/>
                <a:ea typeface="Verdana" pitchFamily="34" charset="0"/>
                <a:cs typeface="Arial" pitchFamily="34" charset="0"/>
              </a:rPr>
              <a:t>Recipient Age</a:t>
            </a:r>
            <a:r>
              <a:rPr lang="en-US" altLang="ja-JP" smtClean="0">
                <a:solidFill>
                  <a:schemeClr val="bg1"/>
                </a:solidFill>
                <a:effectLst/>
                <a:latin typeface="Arial" pitchFamily="34" charset="0"/>
                <a:cs typeface="Arial" pitchFamily="34" charset="0"/>
              </a:rPr>
              <a:t>, 1991-2014</a:t>
            </a:r>
            <a:endParaRPr kumimoji="1" lang="ja-JP" altLang="en-US" sz="2000" dirty="0">
              <a:solidFill>
                <a:schemeClr val="bg1"/>
              </a:solidFill>
              <a:effectLst/>
            </a:endParaRPr>
          </a:p>
        </p:txBody>
      </p:sp>
      <p:sp>
        <p:nvSpPr>
          <p:cNvPr id="1300" name="スライド番号プレースホルダ 1299"/>
          <p:cNvSpPr>
            <a:spLocks noGrp="1"/>
          </p:cNvSpPr>
          <p:nvPr>
            <p:ph type="sldNum" sz="quarter" idx="4"/>
          </p:nvPr>
        </p:nvSpPr>
        <p:spPr/>
        <p:txBody>
          <a:bodyPr/>
          <a:lstStyle/>
          <a:p>
            <a:fld id="{D68EC6C2-C245-4AC8-96E5-E9ACFF55E9A6}" type="slidenum">
              <a:rPr lang="ja-JP" altLang="en-US" smtClean="0"/>
              <a:pPr/>
              <a:t>30</a:t>
            </a:fld>
            <a:endParaRPr lang="ja-JP" altLang="en-US"/>
          </a:p>
        </p:txBody>
      </p:sp>
      <p:pic>
        <p:nvPicPr>
          <p:cNvPr id="30722" name="Picture 2" descr="C:\JDCHCT_PP\PP2015\Slide_2015\PP_JDCHCT_Slide2015_eng_20160414\PP_JDCHCT_Slide2015_eng_20160414\スライド30.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cs typeface="Arial" pitchFamily="34" charset="0"/>
              </a:rPr>
              <a:t>Survival after Autologous Transplants for </a:t>
            </a:r>
            <a:r>
              <a:rPr lang="en-US" altLang="ja-JP" sz="2500" smtClean="0">
                <a:solidFill>
                  <a:schemeClr val="bg1"/>
                </a:solidFill>
                <a:effectLst/>
                <a:latin typeface="Arial" pitchFamily="34" charset="0"/>
                <a:ea typeface="メイリオ" pitchFamily="50" charset="-128"/>
                <a:cs typeface="Arial" pitchFamily="34" charset="0"/>
              </a:rPr>
              <a:t>MM/PCD</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en-US" sz="2500">
              <a:solidFill>
                <a:schemeClr val="bg1"/>
              </a:solidFill>
              <a:effectLst/>
            </a:endParaRPr>
          </a:p>
        </p:txBody>
      </p:sp>
      <p:sp>
        <p:nvSpPr>
          <p:cNvPr id="42" name="スライド番号プレースホルダ 41"/>
          <p:cNvSpPr>
            <a:spLocks noGrp="1"/>
          </p:cNvSpPr>
          <p:nvPr>
            <p:ph type="sldNum" sz="quarter" idx="4"/>
          </p:nvPr>
        </p:nvSpPr>
        <p:spPr/>
        <p:txBody>
          <a:bodyPr/>
          <a:lstStyle/>
          <a:p>
            <a:fld id="{D68EC6C2-C245-4AC8-96E5-E9ACFF55E9A6}" type="slidenum">
              <a:rPr lang="ja-JP" altLang="en-US" smtClean="0"/>
              <a:pPr/>
              <a:t>31</a:t>
            </a:fld>
            <a:endParaRPr lang="ja-JP" altLang="en-US"/>
          </a:p>
        </p:txBody>
      </p:sp>
      <p:pic>
        <p:nvPicPr>
          <p:cNvPr id="31746" name="Picture 2" descr="C:\JDCHCT_PP\PP2015\Slide_2015\PP_JDCHCT_Slide2015_eng_20160414\PP_JDCHCT_Slide2015_eng_20160414\スライド3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lang="en-US" altLang="ja-JP" smtClean="0">
                <a:solidFill>
                  <a:schemeClr val="bg1"/>
                </a:solidFill>
                <a:effectLst/>
                <a:latin typeface="Arial" pitchFamily="34" charset="0"/>
                <a:cs typeface="Arial" pitchFamily="34" charset="0"/>
              </a:rPr>
              <a:t>Survival after Allogeneic Transplants</a:t>
            </a:r>
            <a:r>
              <a:rPr lang="en-US" altLang="ja-JP" baseline="0" smtClean="0">
                <a:solidFill>
                  <a:schemeClr val="bg1"/>
                </a:solidFill>
                <a:effectLst/>
                <a:latin typeface="Arial" pitchFamily="34" charset="0"/>
                <a:cs typeface="Arial" pitchFamily="34" charset="0"/>
              </a:rPr>
              <a:t> </a:t>
            </a:r>
            <a:r>
              <a:rPr lang="en-US" altLang="ja-JP" smtClean="0">
                <a:solidFill>
                  <a:schemeClr val="bg1"/>
                </a:solidFill>
                <a:effectLst/>
                <a:latin typeface="Arial" pitchFamily="34" charset="0"/>
                <a:cs typeface="Arial" pitchFamily="34" charset="0"/>
              </a:rPr>
              <a:t>for </a:t>
            </a:r>
            <a:r>
              <a:rPr lang="en-US" altLang="ja-JP" smtClean="0">
                <a:solidFill>
                  <a:schemeClr val="bg1"/>
                </a:solidFill>
                <a:effectLst/>
                <a:latin typeface="Arial" pitchFamily="34" charset="0"/>
                <a:ea typeface="メイリオ" pitchFamily="50" charset="-128"/>
                <a:cs typeface="Arial" pitchFamily="34" charset="0"/>
              </a:rPr>
              <a:t>AML</a:t>
            </a:r>
            <a:r>
              <a:rPr lang="en-US" altLang="ja-JP" smtClean="0">
                <a:solidFill>
                  <a:schemeClr val="bg1"/>
                </a:solidFill>
                <a:effectLst/>
                <a:latin typeface="Arial" pitchFamily="34" charset="0"/>
                <a:cs typeface="Arial" pitchFamily="34" charset="0"/>
              </a:rPr>
              <a:t>, Age</a:t>
            </a:r>
            <a:r>
              <a:rPr lang="ja-JP" altLang="en-US" smtClean="0">
                <a:solidFill>
                  <a:schemeClr val="bg1"/>
                </a:solidFill>
                <a:effectLst/>
                <a:latin typeface="Arial" pitchFamily="34" charset="0"/>
                <a:cs typeface="Arial" pitchFamily="34" charset="0"/>
              </a:rPr>
              <a:t>≤</a:t>
            </a:r>
            <a:r>
              <a:rPr lang="en-US" altLang="ja-JP" smtClean="0">
                <a:solidFill>
                  <a:schemeClr val="bg1"/>
                </a:solidFill>
                <a:effectLst/>
                <a:latin typeface="Arial" pitchFamily="34" charset="0"/>
                <a:cs typeface="Arial" pitchFamily="34" charset="0"/>
              </a:rPr>
              <a:t>15 Years, 1991-2014</a:t>
            </a:r>
            <a:endParaRPr kumimoji="1" lang="ja-JP" altLang="ja-JP" sz="2000" b="1" i="0" kern="1200" spc="0" baseline="0" smtClean="0">
              <a:solidFill>
                <a:schemeClr val="bg1"/>
              </a:solidFill>
              <a:effectLst/>
              <a:latin typeface="HGP明朝E"/>
              <a:ea typeface="HGP明朝E"/>
              <a:cs typeface="+mn-cs"/>
            </a:endParaRPr>
          </a:p>
        </p:txBody>
      </p:sp>
      <p:sp>
        <p:nvSpPr>
          <p:cNvPr id="1045" name="スライド番号プレースホルダ 1044"/>
          <p:cNvSpPr>
            <a:spLocks noGrp="1"/>
          </p:cNvSpPr>
          <p:nvPr>
            <p:ph type="sldNum" sz="quarter" idx="4"/>
          </p:nvPr>
        </p:nvSpPr>
        <p:spPr/>
        <p:txBody>
          <a:bodyPr/>
          <a:lstStyle/>
          <a:p>
            <a:fld id="{D68EC6C2-C245-4AC8-96E5-E9ACFF55E9A6}" type="slidenum">
              <a:rPr lang="ja-JP" altLang="en-US" smtClean="0"/>
              <a:pPr/>
              <a:t>32</a:t>
            </a:fld>
            <a:endParaRPr lang="ja-JP" altLang="en-US"/>
          </a:p>
        </p:txBody>
      </p:sp>
      <p:pic>
        <p:nvPicPr>
          <p:cNvPr id="32770" name="Picture 2" descr="C:\JDCHCT_PP\PP2015\Slide_2015\PP_JDCHCT_Slide2015_eng_20160414\PP_JDCHCT_Slide2015_eng_20160414\スライド3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AML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ja-JP" sz="2500" b="1" i="0" kern="1200" spc="0" baseline="0" smtClean="0">
              <a:solidFill>
                <a:schemeClr val="bg1"/>
              </a:solidFill>
              <a:effectLst/>
              <a:latin typeface="HGP明朝E"/>
              <a:ea typeface="HGP明朝E"/>
              <a:cs typeface="+mn-cs"/>
            </a:endParaRPr>
          </a:p>
        </p:txBody>
      </p:sp>
      <p:sp>
        <p:nvSpPr>
          <p:cNvPr id="4625" name="スライド番号プレースホルダ 4624"/>
          <p:cNvSpPr>
            <a:spLocks noGrp="1"/>
          </p:cNvSpPr>
          <p:nvPr>
            <p:ph type="sldNum" sz="quarter" idx="4"/>
          </p:nvPr>
        </p:nvSpPr>
        <p:spPr/>
        <p:txBody>
          <a:bodyPr/>
          <a:lstStyle/>
          <a:p>
            <a:fld id="{D68EC6C2-C245-4AC8-96E5-E9ACFF55E9A6}" type="slidenum">
              <a:rPr lang="ja-JP" altLang="en-US" smtClean="0"/>
              <a:pPr/>
              <a:t>33</a:t>
            </a:fld>
            <a:endParaRPr lang="ja-JP" altLang="en-US"/>
          </a:p>
        </p:txBody>
      </p:sp>
      <p:pic>
        <p:nvPicPr>
          <p:cNvPr id="33794" name="Picture 2" descr="C:\JDCHCT_PP\PP2015\Slide_2015\PP_JDCHCT_Slide2015_eng_20160414\PP_JDCHCT_Slide2015_eng_20160414\スライド3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ALL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1991-2014</a:t>
            </a:r>
            <a:endParaRPr kumimoji="1" lang="ja-JP" altLang="ja-JP" sz="2500" b="1" i="0" kern="1200" spc="0" baseline="0" smtClean="0">
              <a:solidFill>
                <a:schemeClr val="bg1"/>
              </a:solidFill>
              <a:effectLst/>
              <a:latin typeface="HGP明朝E"/>
              <a:ea typeface="HGP明朝E"/>
              <a:cs typeface="+mn-cs"/>
            </a:endParaRPr>
          </a:p>
        </p:txBody>
      </p:sp>
      <p:sp>
        <p:nvSpPr>
          <p:cNvPr id="1793" name="スライド番号プレースホルダ 1792"/>
          <p:cNvSpPr>
            <a:spLocks noGrp="1"/>
          </p:cNvSpPr>
          <p:nvPr>
            <p:ph type="sldNum" sz="quarter" idx="4"/>
          </p:nvPr>
        </p:nvSpPr>
        <p:spPr/>
        <p:txBody>
          <a:bodyPr/>
          <a:lstStyle/>
          <a:p>
            <a:fld id="{D68EC6C2-C245-4AC8-96E5-E9ACFF55E9A6}" type="slidenum">
              <a:rPr lang="ja-JP" altLang="en-US" smtClean="0"/>
              <a:pPr/>
              <a:t>34</a:t>
            </a:fld>
            <a:endParaRPr lang="ja-JP" altLang="en-US"/>
          </a:p>
        </p:txBody>
      </p:sp>
      <p:pic>
        <p:nvPicPr>
          <p:cNvPr id="34819" name="Picture 3" descr="C:\JDCHCT_PP\PP2015\Slide_2015\PP_JDCHCT_Slide2015_eng_20160414\PP_JDCHCT_Slide2015_eng_20160414\スライド3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ALL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en-US">
              <a:solidFill>
                <a:schemeClr val="bg1"/>
              </a:solidFill>
              <a:effectLst/>
            </a:endParaRPr>
          </a:p>
        </p:txBody>
      </p:sp>
      <p:sp>
        <p:nvSpPr>
          <p:cNvPr id="3034" name="スライド番号プレースホルダ 3033"/>
          <p:cNvSpPr>
            <a:spLocks noGrp="1"/>
          </p:cNvSpPr>
          <p:nvPr>
            <p:ph type="sldNum" sz="quarter" idx="4"/>
          </p:nvPr>
        </p:nvSpPr>
        <p:spPr/>
        <p:txBody>
          <a:bodyPr/>
          <a:lstStyle/>
          <a:p>
            <a:fld id="{D68EC6C2-C245-4AC8-96E5-E9ACFF55E9A6}" type="slidenum">
              <a:rPr lang="ja-JP" altLang="en-US" smtClean="0"/>
              <a:pPr/>
              <a:t>35</a:t>
            </a:fld>
            <a:endParaRPr lang="ja-JP" altLang="en-US"/>
          </a:p>
        </p:txBody>
      </p:sp>
      <p:pic>
        <p:nvPicPr>
          <p:cNvPr id="35842" name="Picture 2" descr="C:\JDCHCT_PP\PP2015\Slide_2015\PP_JDCHCT_Slide2015_eng_20160414\PP_JDCHCT_Slide2015_eng_20160414\スライド35.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CML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1991-2014</a:t>
            </a:r>
            <a:endParaRPr kumimoji="1" lang="ja-JP" altLang="ja-JP" sz="2000" b="1" i="0" kern="1200" spc="0" baseline="0" smtClean="0">
              <a:solidFill>
                <a:schemeClr val="bg1"/>
              </a:solidFill>
              <a:effectLst/>
              <a:latin typeface="HGP明朝E"/>
              <a:ea typeface="HGP明朝E"/>
              <a:cs typeface="+mn-cs"/>
            </a:endParaRPr>
          </a:p>
        </p:txBody>
      </p:sp>
      <p:sp>
        <p:nvSpPr>
          <p:cNvPr id="237" name="スライド番号プレースホルダ 236"/>
          <p:cNvSpPr>
            <a:spLocks noGrp="1"/>
          </p:cNvSpPr>
          <p:nvPr>
            <p:ph type="sldNum" sz="quarter" idx="4"/>
          </p:nvPr>
        </p:nvSpPr>
        <p:spPr/>
        <p:txBody>
          <a:bodyPr/>
          <a:lstStyle/>
          <a:p>
            <a:fld id="{D68EC6C2-C245-4AC8-96E5-E9ACFF55E9A6}" type="slidenum">
              <a:rPr lang="ja-JP" altLang="en-US" smtClean="0"/>
              <a:pPr/>
              <a:t>36</a:t>
            </a:fld>
            <a:endParaRPr lang="ja-JP" altLang="en-US"/>
          </a:p>
        </p:txBody>
      </p:sp>
      <p:pic>
        <p:nvPicPr>
          <p:cNvPr id="36866" name="Picture 2" descr="C:\JDCHCT_PP\PP2015\Slide_2015\PP_JDCHCT_Slide2015_eng_20160414\PP_JDCHCT_Slide2015_eng_20160414\スライド36.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CML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ja-JP" sz="2000" b="1" i="0" kern="1200" spc="0" baseline="0" smtClean="0">
              <a:solidFill>
                <a:schemeClr val="bg1"/>
              </a:solidFill>
              <a:effectLst/>
              <a:latin typeface="HGP明朝E"/>
              <a:ea typeface="HGP明朝E"/>
              <a:cs typeface="+mn-cs"/>
            </a:endParaRPr>
          </a:p>
        </p:txBody>
      </p:sp>
      <p:sp>
        <p:nvSpPr>
          <p:cNvPr id="1691" name="スライド番号プレースホルダ 1690"/>
          <p:cNvSpPr>
            <a:spLocks noGrp="1"/>
          </p:cNvSpPr>
          <p:nvPr>
            <p:ph type="sldNum" sz="quarter" idx="4"/>
          </p:nvPr>
        </p:nvSpPr>
        <p:spPr/>
        <p:txBody>
          <a:bodyPr/>
          <a:lstStyle/>
          <a:p>
            <a:fld id="{D68EC6C2-C245-4AC8-96E5-E9ACFF55E9A6}" type="slidenum">
              <a:rPr lang="ja-JP" altLang="en-US" smtClean="0"/>
              <a:pPr/>
              <a:t>37</a:t>
            </a:fld>
            <a:endParaRPr lang="ja-JP" altLang="en-US"/>
          </a:p>
        </p:txBody>
      </p:sp>
      <p:pic>
        <p:nvPicPr>
          <p:cNvPr id="37890" name="Picture 2" descr="C:\JDCHCT_PP\PP2015\Slide_2015\PP_JDCHCT_Slide2015_eng_20160414\PP_JDCHCT_Slide2015_eng_20160414\スライド37.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MDS</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1991-2014</a:t>
            </a:r>
            <a:endParaRPr kumimoji="1" lang="ja-JP" altLang="en-US">
              <a:solidFill>
                <a:schemeClr val="bg1"/>
              </a:solidFill>
              <a:effectLst/>
            </a:endParaRPr>
          </a:p>
        </p:txBody>
      </p:sp>
      <p:sp>
        <p:nvSpPr>
          <p:cNvPr id="384" name="スライド番号プレースホルダ 383"/>
          <p:cNvSpPr>
            <a:spLocks noGrp="1"/>
          </p:cNvSpPr>
          <p:nvPr>
            <p:ph type="sldNum" sz="quarter" idx="4"/>
          </p:nvPr>
        </p:nvSpPr>
        <p:spPr/>
        <p:txBody>
          <a:bodyPr/>
          <a:lstStyle/>
          <a:p>
            <a:fld id="{D68EC6C2-C245-4AC8-96E5-E9ACFF55E9A6}" type="slidenum">
              <a:rPr lang="ja-JP" altLang="en-US" smtClean="0"/>
              <a:pPr/>
              <a:t>38</a:t>
            </a:fld>
            <a:endParaRPr lang="ja-JP" altLang="en-US"/>
          </a:p>
        </p:txBody>
      </p:sp>
      <p:pic>
        <p:nvPicPr>
          <p:cNvPr id="38914" name="Picture 2" descr="C:\JDCHCT_PP\PP2015\Slide_2015\PP_JDCHCT_Slide2015_eng_20160414\PP_JDCHCT_Slide2015_eng_20160414\スライド38.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MDS</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ja-JP" sz="1800" b="1" i="0" kern="1200" spc="0" baseline="0" smtClean="0">
              <a:solidFill>
                <a:schemeClr val="bg1"/>
              </a:solidFill>
              <a:effectLst/>
              <a:latin typeface="HGP明朝E"/>
              <a:ea typeface="HGP明朝E"/>
              <a:cs typeface="+mn-cs"/>
            </a:endParaRPr>
          </a:p>
        </p:txBody>
      </p:sp>
      <p:sp>
        <p:nvSpPr>
          <p:cNvPr id="2105" name="スライド番号プレースホルダ 2104"/>
          <p:cNvSpPr>
            <a:spLocks noGrp="1"/>
          </p:cNvSpPr>
          <p:nvPr>
            <p:ph type="sldNum" sz="quarter" idx="4"/>
          </p:nvPr>
        </p:nvSpPr>
        <p:spPr/>
        <p:txBody>
          <a:bodyPr/>
          <a:lstStyle/>
          <a:p>
            <a:fld id="{D68EC6C2-C245-4AC8-96E5-E9ACFF55E9A6}" type="slidenum">
              <a:rPr lang="ja-JP" altLang="en-US" smtClean="0"/>
              <a:pPr/>
              <a:t>39</a:t>
            </a:fld>
            <a:endParaRPr lang="ja-JP" altLang="en-US"/>
          </a:p>
        </p:txBody>
      </p:sp>
      <p:pic>
        <p:nvPicPr>
          <p:cNvPr id="39940" name="Picture 4" descr="C:\JDCHCT_PP\PP2015\Slide_2015\PP_JDCHCT_Slide2015_eng_20160414\PP_JDCHCT_Slide2015_eng_20160414\スライド39.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en-US" altLang="ja-JP" smtClean="0">
                <a:solidFill>
                  <a:schemeClr val="bg1"/>
                </a:solidFill>
                <a:effectLst/>
                <a:latin typeface="Arial" pitchFamily="34" charset="0"/>
                <a:ea typeface="Verdana" pitchFamily="34" charset="0"/>
                <a:cs typeface="Arial" pitchFamily="34" charset="0"/>
              </a:rPr>
              <a:t>Transplant Recipients in the Japan,</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Donor Type and Stem Cell Sources  </a:t>
            </a:r>
            <a:r>
              <a:rPr lang="en-US" altLang="ja-JP" sz="1100" smtClean="0">
                <a:solidFill>
                  <a:schemeClr val="bg1"/>
                </a:solidFill>
                <a:effectLst/>
                <a:latin typeface="Arial" pitchFamily="34" charset="0"/>
                <a:ea typeface="Verdana" pitchFamily="34" charset="0"/>
                <a:cs typeface="Arial" pitchFamily="34" charset="0"/>
              </a:rPr>
              <a:t>(Autologous/Allogeneic)</a:t>
            </a:r>
            <a:endParaRPr lang="ja-JP" altLang="en-US" sz="1100" dirty="0" smtClean="0">
              <a:solidFill>
                <a:schemeClr val="bg1"/>
              </a:solidFill>
              <a:latin typeface="Arial" pitchFamily="34" charset="0"/>
              <a:ea typeface="HGP明朝E" pitchFamily="18" charset="-128"/>
              <a:cs typeface="Arial" pitchFamily="34" charset="0"/>
            </a:endParaRPr>
          </a:p>
        </p:txBody>
      </p:sp>
      <p:grpSp>
        <p:nvGrpSpPr>
          <p:cNvPr id="9" name="グループ化 8"/>
          <p:cNvGrpSpPr/>
          <p:nvPr/>
        </p:nvGrpSpPr>
        <p:grpSpPr>
          <a:xfrm>
            <a:off x="62552" y="6370632"/>
            <a:ext cx="3749040" cy="486950"/>
            <a:chOff x="62552" y="6370632"/>
            <a:chExt cx="3749040" cy="486950"/>
          </a:xfrm>
        </p:grpSpPr>
        <p:pic>
          <p:nvPicPr>
            <p:cNvPr id="13" name="図 1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20" name="スライド番号プレースホルダ 6"/>
          <p:cNvSpPr txBox="1">
            <a:spLocks/>
          </p:cNvSpPr>
          <p:nvPr/>
        </p:nvSpPr>
        <p:spPr>
          <a:xfrm>
            <a:off x="8540496" y="6664604"/>
            <a:ext cx="593224" cy="181527"/>
          </a:xfrm>
          <a:prstGeom prst="rect">
            <a:avLst/>
          </a:prstGeom>
        </p:spPr>
        <p:txBody>
          <a:bodyPr tIns="0" anchor="t"/>
          <a:lstStyle/>
          <a:p>
            <a:pPr marR="0" lvl="0" algn="r" defTabSz="914400" rtl="0" eaLnBrk="1" fontAlgn="auto" latinLnBrk="0" hangingPunct="1">
              <a:lnSpc>
                <a:spcPct val="100000"/>
              </a:lnSpc>
              <a:spcBef>
                <a:spcPts val="0"/>
              </a:spcBef>
              <a:spcAft>
                <a:spcPts val="0"/>
              </a:spcAft>
              <a:buClr>
                <a:schemeClr val="accent3"/>
              </a:buClr>
              <a:buSzPct val="95000"/>
              <a:tabLst/>
              <a:defRPr/>
            </a:pPr>
            <a:fld id="{D68EC6C2-C245-4AC8-96E5-E9ACFF55E9A6}" type="slidenum">
              <a:rPr kumimoji="1" lang="ja-JP" altLang="en-US" sz="1100" b="1" i="0" u="none" strike="noStrike" kern="1200" cap="none" spc="0" normalizeH="0" baseline="0" noProof="0" smtClean="0">
                <a:ln>
                  <a:noFill/>
                </a:ln>
                <a:solidFill>
                  <a:schemeClr val="bg1">
                    <a:lumMod val="65000"/>
                  </a:schemeClr>
                </a:solidFill>
                <a:effectLst/>
                <a:uLnTx/>
                <a:uFillTx/>
                <a:latin typeface="Arial" pitchFamily="34" charset="0"/>
                <a:ea typeface="ＭＳ Ｐゴシック" pitchFamily="50" charset="-128"/>
                <a:cs typeface="Arial" pitchFamily="34" charset="0"/>
              </a:rPr>
              <a:pPr marR="0" lvl="0" algn="r" defTabSz="914400" rtl="0" eaLnBrk="1" fontAlgn="auto" latinLnBrk="0" hangingPunct="1">
                <a:lnSpc>
                  <a:spcPct val="100000"/>
                </a:lnSpc>
                <a:spcBef>
                  <a:spcPts val="0"/>
                </a:spcBef>
                <a:spcAft>
                  <a:spcPts val="0"/>
                </a:spcAft>
                <a:buClr>
                  <a:schemeClr val="accent3"/>
                </a:buClr>
                <a:buSzPct val="95000"/>
                <a:tabLst/>
                <a:defRPr/>
              </a:pPr>
              <a:t>4</a:t>
            </a:fld>
            <a:endParaRPr kumimoji="1" lang="ja-JP" altLang="en-US" sz="1100" b="1" i="0" u="none" strike="noStrike" kern="1200" cap="none" spc="0" normalizeH="0" baseline="0" noProof="0">
              <a:ln>
                <a:noFill/>
              </a:ln>
              <a:solidFill>
                <a:schemeClr val="bg1">
                  <a:lumMod val="65000"/>
                </a:schemeClr>
              </a:solidFill>
              <a:effectLst/>
              <a:uLnTx/>
              <a:uFillTx/>
              <a:latin typeface="Arial" pitchFamily="34" charset="0"/>
              <a:ea typeface="ＭＳ Ｐゴシック" pitchFamily="50" charset="-128"/>
              <a:cs typeface="Arial" pitchFamily="34" charset="0"/>
            </a:endParaRPr>
          </a:p>
        </p:txBody>
      </p:sp>
      <p:pic>
        <p:nvPicPr>
          <p:cNvPr id="4098" name="Picture 2" descr="C:\JDCHCT_PP\PP2015\Slide_2015\PP_JDCHCT_Slide2015_eng_20160414\PP_JDCHCT_Slide2015_eng_20160414\スライド4.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ransition advClick="0"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NHL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1991-2014</a:t>
            </a:r>
            <a:endParaRPr kumimoji="1" lang="ja-JP" altLang="ja-JP" sz="2000" b="1" i="0" kern="1200" spc="0" baseline="0" smtClean="0">
              <a:solidFill>
                <a:schemeClr val="bg1"/>
              </a:solidFill>
              <a:effectLst/>
              <a:latin typeface="HGP明朝E"/>
              <a:ea typeface="HGP明朝E"/>
              <a:cs typeface="+mn-cs"/>
            </a:endParaRPr>
          </a:p>
        </p:txBody>
      </p:sp>
      <p:sp>
        <p:nvSpPr>
          <p:cNvPr id="316" name="スライド番号プレースホルダ 315"/>
          <p:cNvSpPr>
            <a:spLocks noGrp="1"/>
          </p:cNvSpPr>
          <p:nvPr>
            <p:ph type="sldNum" sz="quarter" idx="4"/>
          </p:nvPr>
        </p:nvSpPr>
        <p:spPr/>
        <p:txBody>
          <a:bodyPr/>
          <a:lstStyle/>
          <a:p>
            <a:fld id="{D68EC6C2-C245-4AC8-96E5-E9ACFF55E9A6}" type="slidenum">
              <a:rPr lang="ja-JP" altLang="en-US" smtClean="0"/>
              <a:pPr/>
              <a:t>40</a:t>
            </a:fld>
            <a:endParaRPr lang="ja-JP" altLang="en-US"/>
          </a:p>
        </p:txBody>
      </p:sp>
      <p:pic>
        <p:nvPicPr>
          <p:cNvPr id="40962" name="Picture 2" descr="C:\JDCHCT_PP\PP2015\Slide_2015\PP_JDCHCT_Slide2015_eng_20160414\PP_JDCHCT_Slide2015_eng_20160414\スライド40.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cs typeface="Arial" pitchFamily="34" charset="0"/>
              </a:rPr>
              <a:t>Survival after Allogeneic Transplants for </a:t>
            </a:r>
            <a:r>
              <a:rPr lang="en-US" altLang="ja-JP" sz="2500" smtClean="0">
                <a:solidFill>
                  <a:schemeClr val="bg1"/>
                </a:solidFill>
                <a:effectLst/>
                <a:latin typeface="Arial" pitchFamily="34" charset="0"/>
                <a:ea typeface="メイリオ" pitchFamily="50" charset="-128"/>
                <a:cs typeface="Arial" pitchFamily="34" charset="0"/>
              </a:rPr>
              <a:t>NHL</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en-US" sz="1800">
              <a:solidFill>
                <a:schemeClr val="bg1"/>
              </a:solidFill>
              <a:effectLst/>
            </a:endParaRPr>
          </a:p>
        </p:txBody>
      </p:sp>
      <p:sp>
        <p:nvSpPr>
          <p:cNvPr id="1713" name="スライド番号プレースホルダ 1712"/>
          <p:cNvSpPr>
            <a:spLocks noGrp="1"/>
          </p:cNvSpPr>
          <p:nvPr>
            <p:ph type="sldNum" sz="quarter" idx="4"/>
          </p:nvPr>
        </p:nvSpPr>
        <p:spPr/>
        <p:txBody>
          <a:bodyPr/>
          <a:lstStyle/>
          <a:p>
            <a:fld id="{D68EC6C2-C245-4AC8-96E5-E9ACFF55E9A6}" type="slidenum">
              <a:rPr lang="ja-JP" altLang="en-US" smtClean="0"/>
              <a:pPr/>
              <a:t>41</a:t>
            </a:fld>
            <a:endParaRPr lang="ja-JP" altLang="en-US"/>
          </a:p>
        </p:txBody>
      </p:sp>
      <p:pic>
        <p:nvPicPr>
          <p:cNvPr id="41986" name="Picture 2" descr="C:\JDCHCT_PP\PP2015\Slide_2015\PP_JDCHCT_Slide2015_eng_20160414\PP_JDCHCT_Slide2015_eng_20160414\スライド4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MM/PCD</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en-US" sz="1800">
              <a:solidFill>
                <a:schemeClr val="bg1"/>
              </a:solidFill>
              <a:effectLst/>
            </a:endParaRPr>
          </a:p>
        </p:txBody>
      </p:sp>
      <p:sp>
        <p:nvSpPr>
          <p:cNvPr id="228" name="スライド番号プレースホルダ 227"/>
          <p:cNvSpPr>
            <a:spLocks noGrp="1"/>
          </p:cNvSpPr>
          <p:nvPr>
            <p:ph type="sldNum" sz="quarter" idx="4"/>
          </p:nvPr>
        </p:nvSpPr>
        <p:spPr/>
        <p:txBody>
          <a:bodyPr/>
          <a:lstStyle/>
          <a:p>
            <a:fld id="{D68EC6C2-C245-4AC8-96E5-E9ACFF55E9A6}" type="slidenum">
              <a:rPr lang="ja-JP" altLang="en-US" smtClean="0"/>
              <a:pPr/>
              <a:t>42</a:t>
            </a:fld>
            <a:endParaRPr lang="ja-JP" altLang="en-US"/>
          </a:p>
        </p:txBody>
      </p:sp>
      <p:pic>
        <p:nvPicPr>
          <p:cNvPr id="43010" name="Picture 2" descr="C:\JDCHCT_PP\PP2015\Slide_2015\PP_JDCHCT_Slide2015_eng_20160414\PP_JDCHCT_Slide2015_eng_20160414\スライド4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AA</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15 Years, 1991-2014</a:t>
            </a:r>
            <a:endParaRPr kumimoji="1" lang="ja-JP" altLang="ja-JP" sz="2000" b="1" i="0" kern="1200" spc="0" baseline="0" smtClean="0">
              <a:solidFill>
                <a:schemeClr val="bg1"/>
              </a:solidFill>
              <a:effectLst/>
              <a:latin typeface="HGP明朝E"/>
              <a:ea typeface="HGP明朝E"/>
              <a:cs typeface="+mn-cs"/>
            </a:endParaRPr>
          </a:p>
        </p:txBody>
      </p:sp>
      <p:sp>
        <p:nvSpPr>
          <p:cNvPr id="534" name="スライド番号プレースホルダ 533"/>
          <p:cNvSpPr>
            <a:spLocks noGrp="1"/>
          </p:cNvSpPr>
          <p:nvPr>
            <p:ph type="sldNum" sz="quarter" idx="4"/>
          </p:nvPr>
        </p:nvSpPr>
        <p:spPr/>
        <p:txBody>
          <a:bodyPr/>
          <a:lstStyle/>
          <a:p>
            <a:fld id="{D68EC6C2-C245-4AC8-96E5-E9ACFF55E9A6}" type="slidenum">
              <a:rPr lang="ja-JP" altLang="en-US" smtClean="0"/>
              <a:pPr/>
              <a:t>43</a:t>
            </a:fld>
            <a:endParaRPr lang="ja-JP" altLang="en-US"/>
          </a:p>
        </p:txBody>
      </p:sp>
      <p:pic>
        <p:nvPicPr>
          <p:cNvPr id="44034" name="Picture 2" descr="C:\JDCHCT_PP\PP2015\Slide_2015\PP_JDCHCT_Slide2015_eng_20160414\PP_JDCHCT_Slide2015_eng_20160414\スライド43.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lang="en-US" altLang="ja-JP" sz="2500" smtClean="0">
                <a:solidFill>
                  <a:schemeClr val="bg1"/>
                </a:solidFill>
                <a:effectLst/>
                <a:latin typeface="Arial" pitchFamily="34" charset="0"/>
                <a:cs typeface="Arial" pitchFamily="34" charset="0"/>
              </a:rPr>
              <a:t>Survival after Allogeneic Transplants</a:t>
            </a:r>
            <a:r>
              <a:rPr lang="en-US" altLang="ja-JP" sz="2500" baseline="0" smtClean="0">
                <a:solidFill>
                  <a:schemeClr val="bg1"/>
                </a:solidFill>
                <a:effectLst/>
                <a:latin typeface="Arial" pitchFamily="34" charset="0"/>
                <a:cs typeface="Arial" pitchFamily="34" charset="0"/>
              </a:rPr>
              <a:t> </a:t>
            </a:r>
            <a:r>
              <a:rPr lang="en-US" altLang="ja-JP" sz="2500" smtClean="0">
                <a:solidFill>
                  <a:schemeClr val="bg1"/>
                </a:solidFill>
                <a:effectLst/>
                <a:latin typeface="Arial" pitchFamily="34" charset="0"/>
                <a:cs typeface="Arial" pitchFamily="34" charset="0"/>
              </a:rPr>
              <a:t>for </a:t>
            </a:r>
            <a:r>
              <a:rPr lang="en-US" altLang="ja-JP" sz="2500" smtClean="0">
                <a:solidFill>
                  <a:schemeClr val="bg1"/>
                </a:solidFill>
                <a:effectLst/>
                <a:latin typeface="Arial" pitchFamily="34" charset="0"/>
                <a:ea typeface="メイリオ" pitchFamily="50" charset="-128"/>
                <a:cs typeface="Arial" pitchFamily="34" charset="0"/>
              </a:rPr>
              <a:t>AA</a:t>
            </a:r>
            <a:r>
              <a:rPr lang="en-US" altLang="ja-JP" sz="2500" smtClean="0">
                <a:solidFill>
                  <a:schemeClr val="bg1"/>
                </a:solidFill>
                <a:effectLst/>
                <a:latin typeface="Arial" pitchFamily="34" charset="0"/>
                <a:cs typeface="Arial" pitchFamily="34" charset="0"/>
              </a:rPr>
              <a:t>, Age</a:t>
            </a:r>
            <a:r>
              <a:rPr lang="ja-JP" altLang="en-US" sz="2500" smtClean="0">
                <a:solidFill>
                  <a:schemeClr val="bg1"/>
                </a:solidFill>
                <a:effectLst/>
                <a:latin typeface="Arial" pitchFamily="34" charset="0"/>
                <a:cs typeface="Arial" pitchFamily="34" charset="0"/>
              </a:rPr>
              <a:t>≥</a:t>
            </a:r>
            <a:r>
              <a:rPr lang="en-US" altLang="ja-JP" sz="2500" smtClean="0">
                <a:solidFill>
                  <a:schemeClr val="bg1"/>
                </a:solidFill>
                <a:effectLst/>
                <a:latin typeface="Arial" pitchFamily="34" charset="0"/>
                <a:cs typeface="Arial" pitchFamily="34" charset="0"/>
              </a:rPr>
              <a:t>16 Years, 1991-2014</a:t>
            </a:r>
            <a:endParaRPr kumimoji="1" lang="ja-JP" altLang="en-US" sz="1800">
              <a:solidFill>
                <a:schemeClr val="bg1"/>
              </a:solidFill>
              <a:effectLst/>
            </a:endParaRPr>
          </a:p>
        </p:txBody>
      </p:sp>
      <p:sp>
        <p:nvSpPr>
          <p:cNvPr id="759" name="スライド番号プレースホルダ 758"/>
          <p:cNvSpPr>
            <a:spLocks noGrp="1"/>
          </p:cNvSpPr>
          <p:nvPr>
            <p:ph type="sldNum" sz="quarter" idx="4"/>
          </p:nvPr>
        </p:nvSpPr>
        <p:spPr/>
        <p:txBody>
          <a:bodyPr/>
          <a:lstStyle/>
          <a:p>
            <a:fld id="{D68EC6C2-C245-4AC8-96E5-E9ACFF55E9A6}" type="slidenum">
              <a:rPr lang="ja-JP" altLang="en-US" smtClean="0"/>
              <a:pPr/>
              <a:t>44</a:t>
            </a:fld>
            <a:endParaRPr lang="ja-JP" altLang="en-US"/>
          </a:p>
        </p:txBody>
      </p:sp>
      <p:pic>
        <p:nvPicPr>
          <p:cNvPr id="45058" name="Picture 2" descr="C:\JDCHCT_PP\PP2015\Slide_2015\PP_JDCHCT_Slide2015_eng_20160414\PP_JDCHCT_Slide2015_eng_20160414\スライド44.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smtClean="0">
                <a:solidFill>
                  <a:schemeClr val="bg1"/>
                </a:solidFill>
                <a:effectLst/>
                <a:latin typeface="Arial" pitchFamily="34" charset="0"/>
                <a:ea typeface="Verdana" pitchFamily="34" charset="0"/>
                <a:cs typeface="Arial" pitchFamily="34" charset="0"/>
              </a:rPr>
              <a:t>Annual Trends in Transplants</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Recipient Age at Transplant</a:t>
            </a:r>
            <a:r>
              <a:rPr lang="en-US" altLang="ja-JP" baseline="0" smtClean="0">
                <a:solidFill>
                  <a:schemeClr val="bg1"/>
                </a:solidFill>
                <a:effectLst/>
                <a:latin typeface="Arial" pitchFamily="34" charset="0"/>
                <a:ea typeface="Verdana" pitchFamily="34" charset="0"/>
                <a:cs typeface="Arial" pitchFamily="34" charset="0"/>
              </a:rPr>
              <a:t> (</a:t>
            </a:r>
            <a:r>
              <a:rPr lang="en-US" altLang="ja-JP" smtClean="0">
                <a:solidFill>
                  <a:schemeClr val="bg1"/>
                </a:solidFill>
                <a:effectLst/>
                <a:latin typeface="Arial" pitchFamily="34" charset="0"/>
                <a:ea typeface="Verdana" pitchFamily="34" charset="0"/>
                <a:cs typeface="Arial" pitchFamily="34" charset="0"/>
              </a:rPr>
              <a:t>Autologous/Allogeneic)</a:t>
            </a:r>
            <a:endParaRPr kumimoji="1" lang="ja-JP" altLang="en-US" sz="2000" dirty="0">
              <a:solidFill>
                <a:schemeClr val="bg1"/>
              </a:solidFill>
            </a:endParaRPr>
          </a:p>
        </p:txBody>
      </p:sp>
      <p:pic>
        <p:nvPicPr>
          <p:cNvPr id="15" name="図 14"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4" name="スライド番号プレースホルダ 13"/>
          <p:cNvSpPr>
            <a:spLocks noGrp="1"/>
          </p:cNvSpPr>
          <p:nvPr>
            <p:ph type="sldNum" sz="quarter" idx="4"/>
          </p:nvPr>
        </p:nvSpPr>
        <p:spPr/>
        <p:txBody>
          <a:bodyPr/>
          <a:lstStyle/>
          <a:p>
            <a:fld id="{D68EC6C2-C245-4AC8-96E5-E9ACFF55E9A6}" type="slidenum">
              <a:rPr lang="ja-JP" altLang="en-US" smtClean="0"/>
              <a:pPr/>
              <a:t>5</a:t>
            </a:fld>
            <a:endParaRPr lang="ja-JP" altLang="en-US"/>
          </a:p>
        </p:txBody>
      </p:sp>
      <p:pic>
        <p:nvPicPr>
          <p:cNvPr id="5123" name="Picture 3" descr="C:\JDCHCT_PP\PP2015\Slide_2015\PP_JDCHCT_Slide2015_eng_20160414\PP_JDCHCT_Slide2015_eng_20160414\スライド5.JPG"/>
          <p:cNvPicPr>
            <a:picLocks noChangeAspect="1" noChangeArrowheads="1"/>
          </p:cNvPicPr>
          <p:nvPr/>
        </p:nvPicPr>
        <p:blipFill>
          <a:blip r:embed="rId4"/>
          <a:srcRect/>
          <a:stretch>
            <a:fillRect/>
          </a:stretch>
        </p:blipFill>
        <p:spPr bwMode="auto">
          <a:xfrm>
            <a:off x="0" y="0"/>
            <a:ext cx="9144000" cy="685641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smtClean="0">
                <a:solidFill>
                  <a:schemeClr val="bg1"/>
                </a:solidFill>
                <a:effectLst/>
                <a:latin typeface="Arial" pitchFamily="34" charset="0"/>
                <a:ea typeface="Verdana" pitchFamily="34" charset="0"/>
                <a:cs typeface="Arial" pitchFamily="34" charset="0"/>
              </a:rPr>
              <a:t>Trends in Transplants</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by Stem Cell Sources and Recipient Age at Transplant</a:t>
            </a:r>
            <a:endParaRPr kumimoji="1" lang="ja-JP" altLang="en-US" sz="2000" dirty="0">
              <a:solidFill>
                <a:schemeClr val="bg1"/>
              </a:solidFill>
            </a:endParaRPr>
          </a:p>
        </p:txBody>
      </p:sp>
      <p:grpSp>
        <p:nvGrpSpPr>
          <p:cNvPr id="11" name="グループ化 10"/>
          <p:cNvGrpSpPr/>
          <p:nvPr/>
        </p:nvGrpSpPr>
        <p:grpSpPr>
          <a:xfrm>
            <a:off x="62552" y="6370632"/>
            <a:ext cx="3749040" cy="486950"/>
            <a:chOff x="62552" y="6370632"/>
            <a:chExt cx="3749040" cy="486950"/>
          </a:xfrm>
        </p:grpSpPr>
        <p:pic>
          <p:nvPicPr>
            <p:cNvPr id="9" name="図 8"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4" name="スライド番号プレースホルダ 10"/>
          <p:cNvSpPr>
            <a:spLocks noGrp="1"/>
          </p:cNvSpPr>
          <p:nvPr>
            <p:ph type="sldNum" sz="quarter" idx="4"/>
          </p:nvPr>
        </p:nvSpPr>
        <p:spPr>
          <a:xfrm>
            <a:off x="8540496" y="6664604"/>
            <a:ext cx="593224" cy="181527"/>
          </a:xfrm>
        </p:spPr>
        <p:txBody>
          <a:bodyPr/>
          <a:lstStyle/>
          <a:p>
            <a:fld id="{D68EC6C2-C245-4AC8-96E5-E9ACFF55E9A6}" type="slidenum">
              <a:rPr lang="ja-JP" altLang="en-US" smtClean="0"/>
              <a:pPr/>
              <a:t>6</a:t>
            </a:fld>
            <a:endParaRPr lang="ja-JP" altLang="en-US"/>
          </a:p>
        </p:txBody>
      </p:sp>
      <p:pic>
        <p:nvPicPr>
          <p:cNvPr id="3" name="Picture 2" descr="C:\JDCHCT_PP\PP2015\Slide_2015\PP_JDCHCT_Slide2015_eng_20160414\PP_JDCHCT_Slide2015_eng_20160414\スライド6.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en-US" altLang="ja-JP" smtClean="0">
                <a:solidFill>
                  <a:schemeClr val="bg1"/>
                </a:solidFill>
                <a:effectLst/>
                <a:latin typeface="Arial" pitchFamily="34" charset="0"/>
                <a:ea typeface="Verdana" pitchFamily="34" charset="0"/>
                <a:cs typeface="Arial" pitchFamily="34" charset="0"/>
              </a:rPr>
              <a:t>Trends in Transplants for Leukemia </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and Malignant Lymphoma by Recipient Age at Transplant</a:t>
            </a:r>
            <a:endParaRPr kumimoji="1" lang="ja-JP" altLang="en-US" sz="2000" dirty="0">
              <a:solidFill>
                <a:schemeClr val="bg1"/>
              </a:solidFill>
            </a:endParaRPr>
          </a:p>
        </p:txBody>
      </p:sp>
      <p:pic>
        <p:nvPicPr>
          <p:cNvPr id="13" name="図 12"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7</a:t>
            </a:fld>
            <a:endParaRPr lang="ja-JP" altLang="en-US"/>
          </a:p>
        </p:txBody>
      </p:sp>
      <p:pic>
        <p:nvPicPr>
          <p:cNvPr id="1026" name="Picture 2" descr="C:\JDCHCT_PP\PP2015\Slide_2015\PP_JDCHCT_Slide2015_eng_20160414\PP_JDCHCT_Slide2015_eng_20160414\スライド7.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en-US" altLang="ja-JP" smtClean="0">
                <a:solidFill>
                  <a:schemeClr val="bg1"/>
                </a:solidFill>
                <a:effectLst/>
                <a:latin typeface="Arial" pitchFamily="34" charset="0"/>
                <a:ea typeface="Verdana" pitchFamily="34" charset="0"/>
                <a:cs typeface="Arial" pitchFamily="34" charset="0"/>
              </a:rPr>
              <a:t>Indications for Hematopoietic Stem Cell</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Transplants in 1991-2014  (Age</a:t>
            </a:r>
            <a:r>
              <a:rPr lang="ja-JP" altLang="en-US" smtClean="0">
                <a:solidFill>
                  <a:schemeClr val="bg1"/>
                </a:solidFill>
                <a:effectLst/>
                <a:latin typeface="Arial" pitchFamily="34" charset="0"/>
                <a:ea typeface="Verdana" pitchFamily="34" charset="0"/>
                <a:cs typeface="Arial" pitchFamily="34" charset="0"/>
              </a:rPr>
              <a:t>≤</a:t>
            </a:r>
            <a:r>
              <a:rPr lang="en-US" altLang="ja-JP" smtClean="0">
                <a:solidFill>
                  <a:schemeClr val="bg1"/>
                </a:solidFill>
                <a:effectLst/>
                <a:latin typeface="Arial" pitchFamily="34" charset="0"/>
                <a:ea typeface="Verdana" pitchFamily="34" charset="0"/>
                <a:cs typeface="Arial" pitchFamily="34" charset="0"/>
              </a:rPr>
              <a:t>15)</a:t>
            </a:r>
            <a:endParaRPr kumimoji="1" lang="ja-JP" altLang="en-US" sz="2000" dirty="0">
              <a:solidFill>
                <a:schemeClr val="bg1"/>
              </a:solidFill>
              <a:effectLst/>
            </a:endParaRPr>
          </a:p>
        </p:txBody>
      </p:sp>
      <p:grpSp>
        <p:nvGrpSpPr>
          <p:cNvPr id="13" name="グループ化 12"/>
          <p:cNvGrpSpPr/>
          <p:nvPr/>
        </p:nvGrpSpPr>
        <p:grpSpPr>
          <a:xfrm>
            <a:off x="62552" y="6370632"/>
            <a:ext cx="3749040" cy="486950"/>
            <a:chOff x="62552" y="6370632"/>
            <a:chExt cx="3749040" cy="486950"/>
          </a:xfrm>
        </p:grpSpPr>
        <p:pic>
          <p:nvPicPr>
            <p:cNvPr id="14" name="図 13"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0" name="スライド番号プレースホルダ 9"/>
          <p:cNvSpPr>
            <a:spLocks noGrp="1"/>
          </p:cNvSpPr>
          <p:nvPr>
            <p:ph type="sldNum" sz="quarter" idx="4"/>
          </p:nvPr>
        </p:nvSpPr>
        <p:spPr/>
        <p:txBody>
          <a:bodyPr/>
          <a:lstStyle/>
          <a:p>
            <a:fld id="{D68EC6C2-C245-4AC8-96E5-E9ACFF55E9A6}" type="slidenum">
              <a:rPr lang="ja-JP" altLang="en-US" smtClean="0"/>
              <a:pPr/>
              <a:t>8</a:t>
            </a:fld>
            <a:endParaRPr lang="ja-JP" altLang="en-US"/>
          </a:p>
        </p:txBody>
      </p:sp>
      <p:pic>
        <p:nvPicPr>
          <p:cNvPr id="3" name="Picture 2" descr="C:\JDCHCT_PP\PP2015\Slide_2015\PP_JDCHCT_Slide2015_eng_20160414\PP_JDCHCT_Slide2015_eng_20160414\スライド8.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en-US" altLang="ja-JP" smtClean="0">
                <a:solidFill>
                  <a:schemeClr val="bg1"/>
                </a:solidFill>
                <a:effectLst/>
                <a:latin typeface="Arial" pitchFamily="34" charset="0"/>
                <a:ea typeface="Verdana" pitchFamily="34" charset="0"/>
                <a:cs typeface="Arial" pitchFamily="34" charset="0"/>
              </a:rPr>
              <a:t>Indications for Hematopoietic Stem Cell</a:t>
            </a:r>
            <a:br>
              <a:rPr lang="en-US" altLang="ja-JP" smtClean="0">
                <a:solidFill>
                  <a:schemeClr val="bg1"/>
                </a:solidFill>
                <a:effectLst/>
                <a:latin typeface="Arial" pitchFamily="34" charset="0"/>
                <a:ea typeface="Verdana" pitchFamily="34" charset="0"/>
                <a:cs typeface="Arial" pitchFamily="34" charset="0"/>
              </a:rPr>
            </a:br>
            <a:r>
              <a:rPr lang="en-US" altLang="ja-JP" smtClean="0">
                <a:solidFill>
                  <a:schemeClr val="bg1"/>
                </a:solidFill>
                <a:effectLst/>
                <a:latin typeface="Arial" pitchFamily="34" charset="0"/>
                <a:ea typeface="Verdana" pitchFamily="34" charset="0"/>
                <a:cs typeface="Arial" pitchFamily="34" charset="0"/>
              </a:rPr>
              <a:t> Transplants in 1991-2014 (Age</a:t>
            </a:r>
            <a:r>
              <a:rPr lang="ja-JP" altLang="en-US" smtClean="0">
                <a:solidFill>
                  <a:schemeClr val="bg1"/>
                </a:solidFill>
                <a:effectLst/>
                <a:latin typeface="Arial" pitchFamily="34" charset="0"/>
                <a:ea typeface="Verdana" pitchFamily="34" charset="0"/>
                <a:cs typeface="Arial" pitchFamily="34" charset="0"/>
              </a:rPr>
              <a:t>≥</a:t>
            </a:r>
            <a:r>
              <a:rPr lang="en-US" altLang="ja-JP" smtClean="0">
                <a:solidFill>
                  <a:schemeClr val="bg1"/>
                </a:solidFill>
                <a:effectLst/>
                <a:latin typeface="Arial" pitchFamily="34" charset="0"/>
                <a:ea typeface="Verdana" pitchFamily="34" charset="0"/>
                <a:cs typeface="Arial" pitchFamily="34" charset="0"/>
              </a:rPr>
              <a:t>16)</a:t>
            </a:r>
            <a:endParaRPr kumimoji="1" lang="ja-JP" altLang="en-US" sz="2000">
              <a:solidFill>
                <a:schemeClr val="bg1"/>
              </a:solidFill>
            </a:endParaRPr>
          </a:p>
        </p:txBody>
      </p:sp>
      <p:grpSp>
        <p:nvGrpSpPr>
          <p:cNvPr id="16" name="グループ化 15"/>
          <p:cNvGrpSpPr/>
          <p:nvPr/>
        </p:nvGrpSpPr>
        <p:grpSpPr>
          <a:xfrm>
            <a:off x="62552" y="6370632"/>
            <a:ext cx="3749040" cy="486950"/>
            <a:chOff x="62552" y="6370632"/>
            <a:chExt cx="3749040" cy="486950"/>
          </a:xfrm>
        </p:grpSpPr>
        <p:pic>
          <p:nvPicPr>
            <p:cNvPr id="17" name="図 16" descr="jdchct_logo_only_131104.png"/>
            <p:cNvPicPr>
              <a:picLocks/>
            </p:cNvPicPr>
            <p:nvPr/>
          </p:nvPicPr>
          <p:blipFill>
            <a:blip r:embed="rId3"/>
            <a:stretch>
              <a:fillRect/>
            </a:stretch>
          </p:blipFill>
          <p:spPr>
            <a:xfrm>
              <a:off x="62552" y="6370632"/>
              <a:ext cx="349200" cy="385200"/>
            </a:xfrm>
            <a:prstGeom prst="rect">
              <a:avLst/>
            </a:prstGeom>
            <a:effectLst>
              <a:outerShdw blurRad="76200" dir="18900000" sy="23000" kx="-1200000" algn="bl" rotWithShape="0">
                <a:prstClr val="black">
                  <a:alpha val="20000"/>
                </a:prstClr>
              </a:outerShdw>
            </a:effectLst>
          </p:spPr>
        </p:pic>
        <p:sp>
          <p:nvSpPr>
            <p:cNvPr id="18"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1" name="スライド番号プレースホルダ 10"/>
          <p:cNvSpPr>
            <a:spLocks noGrp="1"/>
          </p:cNvSpPr>
          <p:nvPr>
            <p:ph type="sldNum" sz="quarter" idx="4"/>
          </p:nvPr>
        </p:nvSpPr>
        <p:spPr/>
        <p:txBody>
          <a:bodyPr/>
          <a:lstStyle/>
          <a:p>
            <a:fld id="{D68EC6C2-C245-4AC8-96E5-E9ACFF55E9A6}" type="slidenum">
              <a:rPr lang="ja-JP" altLang="en-US" smtClean="0"/>
              <a:pPr/>
              <a:t>9</a:t>
            </a:fld>
            <a:endParaRPr lang="ja-JP" altLang="en-US"/>
          </a:p>
        </p:txBody>
      </p:sp>
      <p:pic>
        <p:nvPicPr>
          <p:cNvPr id="2" name="Picture 2" descr="C:\JDCHCT_PP\PP2015\Slide_2015\PP_JDCHCT_Slide2015_eng_20160414\PP_JDCHCT_Slide2015_eng_20160414\スライド9.JPG"/>
          <p:cNvPicPr>
            <a:picLocks noChangeAspect="1" noChangeArrowheads="1"/>
          </p:cNvPicPr>
          <p:nvPr/>
        </p:nvPicPr>
        <p:blipFill>
          <a:blip r:embed="rId4"/>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bodyPr vert="horz" lIns="0" rIns="0" bIns="0" anchor="ctr">
        <a:normAutofit fontScale="97500"/>
      </a:bodyPr>
      <a:lstStyle>
        <a:defPPr marL="0" marR="0" indent="0" algn="l" defTabSz="914400" rtl="0" eaLnBrk="1" fontAlgn="auto" latinLnBrk="0" hangingPunct="1">
          <a:lnSpc>
            <a:spcPct val="100000"/>
          </a:lnSpc>
          <a:spcBef>
            <a:spcPct val="0"/>
          </a:spcBef>
          <a:spcAft>
            <a:spcPts val="0"/>
          </a:spcAft>
          <a:buClrTx/>
          <a:buSzTx/>
          <a:buFontTx/>
          <a:buNone/>
          <a:tabLst/>
          <a:defRPr kumimoji="1" sz="2600" b="0" i="0" u="none" strike="noStrike" kern="1200" cap="none" spc="0" normalizeH="0" baseline="0" noProof="0" dirty="0" smtClean="0">
            <a:ln>
              <a:noFill/>
            </a:ln>
            <a:solidFill>
              <a:schemeClr val="accent1">
                <a:lumMod val="75000"/>
              </a:schemeClr>
            </a:solidFill>
            <a:effectLst/>
            <a:uLnTx/>
            <a:uFillTx/>
            <a:latin typeface="+mn-ea"/>
            <a:ea typeface="+mn-ea"/>
            <a:cs typeface="+mj-cs"/>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29135</TotalTime>
  <Words>5172</Words>
  <Application>Microsoft Office PowerPoint</Application>
  <PresentationFormat>画面に合わせる (4:3)</PresentationFormat>
  <Paragraphs>429</Paragraphs>
  <Slides>44</Slides>
  <Notes>44</Notes>
  <HiddenSlides>0</HiddenSlides>
  <MMClips>0</MMClips>
  <ScaleCrop>false</ScaleCrop>
  <HeadingPairs>
    <vt:vector size="4" baseType="variant">
      <vt:variant>
        <vt:lpstr>テーマ</vt:lpstr>
      </vt:variant>
      <vt:variant>
        <vt:i4>2</vt:i4>
      </vt:variant>
      <vt:variant>
        <vt:lpstr>スライド タイトル</vt:lpstr>
      </vt:variant>
      <vt:variant>
        <vt:i4>44</vt:i4>
      </vt:variant>
    </vt:vector>
  </HeadingPairs>
  <TitlesOfParts>
    <vt:vector size="46" baseType="lpstr">
      <vt:lpstr>リゾート</vt:lpstr>
      <vt:lpstr>デザインの設定</vt:lpstr>
      <vt:lpstr>スライド 1</vt:lpstr>
      <vt:lpstr>Introduction</vt:lpstr>
      <vt:lpstr>Annual Number of Transplant Recipients in the Japan  by Transplant Type</vt:lpstr>
      <vt:lpstr>Transplant Recipients in the Japan,  by Donor Type and Stem Cell Sources  (Autologous/Allogeneic)</vt:lpstr>
      <vt:lpstr>Annual Trends in Transplants  by Recipient Age at Transplant (Autologous/Allogeneic)</vt:lpstr>
      <vt:lpstr>Trends in Transplants  by Stem Cell Sources and Recipient Age at Transplant</vt:lpstr>
      <vt:lpstr>Trends in Transplants for Leukemia   and Malignant Lymphoma by Recipient Age at Transplant</vt:lpstr>
      <vt:lpstr>Indications for Hematopoietic Stem Cell  Transplants in 1991-2014  (Age≤15)</vt:lpstr>
      <vt:lpstr>Indications for Hematopoietic Stem Cell  Transplants in 1991-2014 (Age≥16)</vt:lpstr>
      <vt:lpstr>Stem Cell Sources for Autologous Transplants by Year</vt:lpstr>
      <vt:lpstr>Stem Cell Sources for Allogeneic Transplants by Year</vt:lpstr>
      <vt:lpstr>Stem Cell Sources for Unrelated Donor Transplants by Year</vt:lpstr>
      <vt:lpstr>Allogeneic Transplants for Age ≤15 years by Donor Type and Graft Source</vt:lpstr>
      <vt:lpstr>Allogeneic Transplants for Age 16 - 50 years by Donor Type and Graft Source</vt:lpstr>
      <vt:lpstr>Allogeneic Transplants for Age ≥ 51 years by Donor Type and Graft Source</vt:lpstr>
      <vt:lpstr>Trends in Transplants  by Disease Status (Risk) at Transplant （AML/ALL/CML/MDS)</vt:lpstr>
      <vt:lpstr>Trends in Transplants by Conditioning Regimen</vt:lpstr>
      <vt:lpstr>100-day Survival by Year of Transplants,  Donor, and Age  &lt;Autologous/Allogeneic&gt;</vt:lpstr>
      <vt:lpstr>One-year Survival by Year of Transplants, Donor, and Age  &lt;Autologous/Allogeneic&gt;</vt:lpstr>
      <vt:lpstr>100-day Survival by Year of Allogeneic Transplants,  Donor, and Stem Cell Sorce  (Age&lt;50)</vt:lpstr>
      <vt:lpstr>One-year Survival by Year of Allogeneic Transplants,  Donor, and Stem Cell Sorce (Age&lt;50)</vt:lpstr>
      <vt:lpstr>100-day Survival by Year of Allogeneic Transplants,  Donor, and Stem Cell Sorce  (Age≥50)</vt:lpstr>
      <vt:lpstr>One-year Survival by Year of Allogeneic Transplants,  Donor, and Stem Cell Sorce (Age≥50)</vt:lpstr>
      <vt:lpstr>100-day Survival by Year of Transplants, Disease Status, and Age （AML/ALL/CML/MDS)</vt:lpstr>
      <vt:lpstr>One-year Survival by Year of Transplants, Disease Status, and Age （AML/ALL/CML/MDS)</vt:lpstr>
      <vt:lpstr>Survival after Transplants, by Donor Type and Stem Cell Sources (1991-2014) </vt:lpstr>
      <vt:lpstr>Survival after Transplants for Leukemia, 1991-2014</vt:lpstr>
      <vt:lpstr>Survival after Transplants for Malignant Lymphoma and MM/PCD, 1991-2014</vt:lpstr>
      <vt:lpstr>Survival after Autologous Transplants for Leukemia by Recipient Age, 1991-2014</vt:lpstr>
      <vt:lpstr>Survival after Autologous Transplants for Malignant Lymphoma by Recipient Age, 1991-2014</vt:lpstr>
      <vt:lpstr>Survival after Autologous Transplants for MM/PCD, Age≥16 Years, 1991-2014</vt:lpstr>
      <vt:lpstr>Survival after Allogeneic Transplants for AML, Age≤15 Years, 1991-2014</vt:lpstr>
      <vt:lpstr>Survival after Allogeneic Transplants for AML, Age≥16 Years, 1991-2014</vt:lpstr>
      <vt:lpstr>Survival after Allogeneic Transplants for ALL, Age≤15 Years, 1991-2014</vt:lpstr>
      <vt:lpstr>Survival after Allogeneic Transplants for ALL, Age≥16 Years, 1991-2014</vt:lpstr>
      <vt:lpstr>Survival after Allogeneic Transplants for CML, Age≤15 Years, 1991-2014</vt:lpstr>
      <vt:lpstr>Survival after Allogeneic Transplants for CML, Age≥16 Years, 1991-2014</vt:lpstr>
      <vt:lpstr>Survival after Allogeneic Transplants for MDS, Age≤15 Years, 1991-2014</vt:lpstr>
      <vt:lpstr>Survival after Allogeneic Transplants for MDS, Age≥16 Years, 1991-2014</vt:lpstr>
      <vt:lpstr>Survival after Allogeneic Transplants for NHL, Age≤15 Years, 1991-2014</vt:lpstr>
      <vt:lpstr>Survival after Allogeneic Transplants for NHL, Age≥16 Years, 1991-2014</vt:lpstr>
      <vt:lpstr>Survival after Allogeneic Transplants for MM/PCD, Age≥16 Years, 1991-2014</vt:lpstr>
      <vt:lpstr>Survival after Allogeneic Transplants for AA, Age≤15 Years, 1991-2014</vt:lpstr>
      <vt:lpstr>Survival after Allogeneic Transplants for AA, Age≥16 Years, 1991-2014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2015_transplants_JDCHTC</dc:title>
  <dc:creator>JDCHCT</dc:creator>
  <cp:lastModifiedBy>JDCHDT</cp:lastModifiedBy>
  <cp:revision>2015</cp:revision>
  <dcterms:created xsi:type="dcterms:W3CDTF">2010-11-02T16:02:47Z</dcterms:created>
  <dcterms:modified xsi:type="dcterms:W3CDTF">2016-06-13T07:11:47Z</dcterms:modified>
  <cp:category>slide</cp:category>
  <cp:contentStatus/>
  <cp:version>20160414</cp:version>
</cp:coreProperties>
</file>