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9" r:id="rId2"/>
  </p:sldMasterIdLst>
  <p:notesMasterIdLst>
    <p:notesMasterId r:id="rId49"/>
  </p:notesMasterIdLst>
  <p:handoutMasterIdLst>
    <p:handoutMasterId r:id="rId50"/>
  </p:handoutMasterIdLst>
  <p:sldIdLst>
    <p:sldId id="478" r:id="rId3"/>
    <p:sldId id="363" r:id="rId4"/>
    <p:sldId id="499" r:id="rId5"/>
    <p:sldId id="500" r:id="rId6"/>
    <p:sldId id="501" r:id="rId7"/>
    <p:sldId id="502" r:id="rId8"/>
    <p:sldId id="503" r:id="rId9"/>
    <p:sldId id="504" r:id="rId10"/>
    <p:sldId id="505" r:id="rId11"/>
    <p:sldId id="506" r:id="rId12"/>
    <p:sldId id="507" r:id="rId13"/>
    <p:sldId id="508" r:id="rId14"/>
    <p:sldId id="509" r:id="rId15"/>
    <p:sldId id="510" r:id="rId16"/>
    <p:sldId id="511" r:id="rId17"/>
    <p:sldId id="512" r:id="rId18"/>
    <p:sldId id="513" r:id="rId19"/>
    <p:sldId id="514" r:id="rId20"/>
    <p:sldId id="542" r:id="rId21"/>
    <p:sldId id="515" r:id="rId22"/>
    <p:sldId id="516" r:id="rId23"/>
    <p:sldId id="517" r:id="rId24"/>
    <p:sldId id="518" r:id="rId25"/>
    <p:sldId id="519" r:id="rId26"/>
    <p:sldId id="520" r:id="rId27"/>
    <p:sldId id="521" r:id="rId28"/>
    <p:sldId id="522" r:id="rId29"/>
    <p:sldId id="523" r:id="rId30"/>
    <p:sldId id="524" r:id="rId31"/>
    <p:sldId id="525" r:id="rId32"/>
    <p:sldId id="526" r:id="rId33"/>
    <p:sldId id="527" r:id="rId34"/>
    <p:sldId id="528" r:id="rId35"/>
    <p:sldId id="529" r:id="rId36"/>
    <p:sldId id="530" r:id="rId37"/>
    <p:sldId id="531" r:id="rId38"/>
    <p:sldId id="532" r:id="rId39"/>
    <p:sldId id="533" r:id="rId40"/>
    <p:sldId id="534" r:id="rId41"/>
    <p:sldId id="535" r:id="rId42"/>
    <p:sldId id="536" r:id="rId43"/>
    <p:sldId id="537" r:id="rId44"/>
    <p:sldId id="538" r:id="rId45"/>
    <p:sldId id="539" r:id="rId46"/>
    <p:sldId id="540" r:id="rId47"/>
    <p:sldId id="541" r:id="rId48"/>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0EE"/>
    <a:srgbClr val="FFFBF7"/>
    <a:srgbClr val="FFF5E7"/>
    <a:srgbClr val="DFEFFE"/>
    <a:srgbClr val="0076A3"/>
    <a:srgbClr val="59AAF2"/>
    <a:srgbClr val="FF5050"/>
    <a:srgbClr val="99CCFF"/>
    <a:srgbClr val="0066CC"/>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0" autoAdjust="0"/>
    <p:restoredTop sz="86369" autoAdjust="0"/>
  </p:normalViewPr>
  <p:slideViewPr>
    <p:cSldViewPr snapToGrid="0" snapToObjects="1">
      <p:cViewPr>
        <p:scale>
          <a:sx n="75" d="100"/>
          <a:sy n="75" d="100"/>
        </p:scale>
        <p:origin x="-504" y="-4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246"/>
    </p:cViewPr>
  </p:notesTextViewPr>
  <p:sorterViewPr>
    <p:cViewPr>
      <p:scale>
        <a:sx n="100" d="100"/>
        <a:sy n="100" d="100"/>
      </p:scale>
      <p:origin x="0" y="1674"/>
    </p:cViewPr>
  </p:sorterViewPr>
  <p:notesViewPr>
    <p:cSldViewPr snapToGrid="0" snapToObjects="1">
      <p:cViewPr varScale="1">
        <p:scale>
          <a:sx n="108" d="100"/>
          <a:sy n="108" d="100"/>
        </p:scale>
        <p:origin x="-390" y="-84"/>
      </p:cViewPr>
      <p:guideLst>
        <p:guide orient="horz" pos="2121"/>
        <p:guide pos="31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t>
        <a:bodyPr/>
        <a:lstStyle/>
        <a:p>
          <a:endParaRPr kumimoji="1" lang="ja-JP" altLang="en-US"/>
        </a:p>
      </dgm:t>
    </dgm:pt>
  </dgm:ptLst>
  <dgm:cxnLst>
    <dgm:cxn modelId="{9B97F435-744C-4FB0-A08E-3762C1E3859F}"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2017/6/19</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smtClean="0"/>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3698812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20215880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5325" cy="4330700"/>
          </a:xfrm>
        </p:spPr>
      </p:sp>
      <p:sp>
        <p:nvSpPr>
          <p:cNvPr id="3" name="ノート プレースホルダ 2"/>
          <p:cNvSpPr>
            <a:spLocks noGrp="1"/>
          </p:cNvSpPr>
          <p:nvPr>
            <p:ph type="body" idx="1"/>
          </p:nvPr>
        </p:nvSpPr>
        <p:spPr>
          <a:xfrm>
            <a:off x="1350243" y="4330800"/>
            <a:ext cx="7204021" cy="1693333"/>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000" kern="1200" dirty="0" smtClean="0">
                <a:solidFill>
                  <a:schemeClr val="tx1"/>
                </a:solidFill>
                <a:latin typeface="+mn-lt"/>
                <a:ea typeface="+mn-ea"/>
                <a:cs typeface="+mn-cs"/>
              </a:rPr>
              <a:t>In patients aged 16 years or older, allogeneic transplants are most frequently performed for acute leukemia (acute myeloid leukemia and acute lymphoid leukemia), which accounts for about 56% of the total cases of allogeneic transplants. Following this, allogeneic transplants are also frequently performed in non-Hodgkin lymphoma, myelodysplastic syndrome and chronic myeloid leukemia.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In 2001, </a:t>
            </a:r>
            <a:r>
              <a:rPr kumimoji="1" lang="en-US" altLang="ja-JP" sz="1000" kern="1200" dirty="0" err="1" smtClean="0">
                <a:solidFill>
                  <a:schemeClr val="tx1"/>
                </a:solidFill>
                <a:latin typeface="+mn-lt"/>
                <a:ea typeface="+mn-ea"/>
                <a:cs typeface="+mn-cs"/>
              </a:rPr>
              <a:t>imatinib</a:t>
            </a:r>
            <a:r>
              <a:rPr kumimoji="1" lang="en-US" altLang="ja-JP" sz="1000" kern="1200" dirty="0" smtClean="0">
                <a:solidFill>
                  <a:schemeClr val="tx1"/>
                </a:solidFill>
                <a:latin typeface="+mn-lt"/>
                <a:ea typeface="+mn-ea"/>
                <a:cs typeface="+mn-cs"/>
              </a:rPr>
              <a:t> was officially approved in Japan as a molecular targeted therapy for chronic myeloid leukemia and subsequently, </a:t>
            </a:r>
            <a:r>
              <a:rPr kumimoji="1" lang="en-US" altLang="ja-JP" sz="1000" kern="1200" dirty="0" err="1" smtClean="0">
                <a:solidFill>
                  <a:schemeClr val="tx1"/>
                </a:solidFill>
                <a:latin typeface="+mn-lt"/>
                <a:ea typeface="+mn-ea"/>
                <a:cs typeface="+mn-cs"/>
              </a:rPr>
              <a:t>nilotinib</a:t>
            </a:r>
            <a:r>
              <a:rPr kumimoji="1" lang="en-US" altLang="ja-JP" sz="1000" kern="1200" dirty="0" smtClean="0">
                <a:solidFill>
                  <a:schemeClr val="tx1"/>
                </a:solidFill>
                <a:latin typeface="+mn-lt"/>
                <a:ea typeface="+mn-ea"/>
                <a:cs typeface="+mn-cs"/>
              </a:rPr>
              <a:t> and </a:t>
            </a:r>
            <a:r>
              <a:rPr kumimoji="1" lang="en-US" altLang="ja-JP" sz="1000" kern="1200" dirty="0" err="1" smtClean="0">
                <a:solidFill>
                  <a:schemeClr val="tx1"/>
                </a:solidFill>
                <a:latin typeface="+mn-lt"/>
                <a:ea typeface="+mn-ea"/>
                <a:cs typeface="+mn-cs"/>
              </a:rPr>
              <a:t>dasatinib</a:t>
            </a:r>
            <a:r>
              <a:rPr kumimoji="1" lang="en-US" altLang="ja-JP" sz="1000" kern="1200" dirty="0" smtClean="0">
                <a:solidFill>
                  <a:schemeClr val="tx1"/>
                </a:solidFill>
                <a:latin typeface="+mn-lt"/>
                <a:ea typeface="+mn-ea"/>
                <a:cs typeface="+mn-cs"/>
              </a:rPr>
              <a:t> were approved. Since then, transplantation for chronic myeloid leukemia has shown a tendency to decrease.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For malignant lymphoma, the number of patients with this disease has increased. However, since rituximab, chemotherapy, and radiotherapy are effective in many cases, allogeneic transplantation is not commonly the first choice.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aged 65 years or younger, and autologous transplants account for about 96% of the first transplantation  cases.</a:t>
            </a:r>
            <a:endParaRPr kumimoji="1" lang="ja-JP" altLang="ja-JP" sz="1000" kern="1200" dirty="0" smtClean="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dirty="0" smtClean="0">
                <a:solidFill>
                  <a:schemeClr val="tx1"/>
                </a:solidFill>
                <a:latin typeface="+mn-lt"/>
                <a:ea typeface="+mn-ea"/>
                <a:cs typeface="+mn-cs"/>
              </a:rPr>
              <a:t>In the period from 2011 to 2015, peripheral blood stem cell transplantation accounts for about 93% and 99% or</a:t>
            </a:r>
            <a:r>
              <a:rPr kumimoji="1" lang="en-US" altLang="ja-JP" sz="1200" kern="1200" baseline="0" dirty="0" smtClean="0">
                <a:solidFill>
                  <a:schemeClr val="tx1"/>
                </a:solidFill>
                <a:latin typeface="+mn-lt"/>
                <a:ea typeface="+mn-ea"/>
                <a:cs typeface="+mn-cs"/>
              </a:rPr>
              <a:t> more</a:t>
            </a:r>
            <a:r>
              <a:rPr kumimoji="1" lang="en-US" altLang="ja-JP" sz="1200" kern="1200" dirty="0" smtClean="0">
                <a:solidFill>
                  <a:schemeClr val="tx1"/>
                </a:solidFill>
                <a:latin typeface="+mn-lt"/>
                <a:ea typeface="+mn-ea"/>
                <a:cs typeface="+mn-cs"/>
              </a:rPr>
              <a:t> of the total cases of autologous transplants in patients aged 0 to 15 years and in those aged 16 years or older, respectively.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shown a tendency to decrease.</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latin typeface="+mn-lt"/>
                <a:ea typeface="+mn-ea"/>
                <a:cs typeface="+mn-cs"/>
              </a:rPr>
              <a:t>The spread of cord blood transplantation has made the proportion of allogeneic bone marrow transplantation show a tendency to decrease. </a:t>
            </a:r>
            <a:endParaRPr kumimoji="1" lang="ja-JP" altLang="ja-JP" sz="1200" kern="1200" dirty="0" smtClean="0">
              <a:solidFill>
                <a:schemeClr val="tx1"/>
              </a:solidFill>
              <a:latin typeface="+mn-lt"/>
              <a:ea typeface="+mn-ea"/>
              <a:cs typeface="+mn-cs"/>
            </a:endParaRPr>
          </a:p>
          <a:p>
            <a:r>
              <a:rPr kumimoji="1" lang="en-US" altLang="ja-JP" sz="1200" kern="1200" dirty="0" smtClean="0">
                <a:solidFill>
                  <a:schemeClr val="tx1"/>
                </a:solidFill>
                <a:latin typeface="+mn-lt"/>
                <a:ea typeface="+mn-ea"/>
                <a:cs typeface="+mn-cs"/>
              </a:rPr>
              <a:t>In recent years, cord blood transplants account for about 30% of the total cases of allogeneic transplantation.</a:t>
            </a:r>
            <a:endParaRPr kumimoji="1" lang="ja-JP" altLang="ja-JP" sz="1200" kern="1200" dirty="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n-lt"/>
                <a:ea typeface="+mn-ea"/>
                <a:cs typeface="+mn-cs"/>
              </a:rPr>
              <a:t>In transplantation from unrelated donors, the increased number of cord blood transplants has recently resulted in the similar proportion between bone marrow transplants and cord blood transplants.</a:t>
            </a:r>
            <a:endParaRPr kumimoji="1" lang="ja-JP" altLang="ja-JP" sz="1000" kern="1200" dirty="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n-lt"/>
                <a:ea typeface="+mn-ea"/>
                <a:cs typeface="+mn-cs"/>
              </a:rPr>
              <a:t>Transplantation from unrelated donors has increased more markedly than transplantation from related donors. The ratio of transplantation from related donors to that from unrelated donors is 37% to 63%.</a:t>
            </a:r>
            <a:endParaRPr lang="ja-JP" altLang="ja-JP" sz="10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n-lt"/>
                <a:ea typeface="+mn-ea"/>
                <a:cs typeface="+mn-cs"/>
              </a:rPr>
              <a:t>Bone marrow transplantation from related donors and peripheral blood stem cell transplantation from related donors have leveled off, whereas the number of bone marrow transplants from unrelated donors and that of cord blood transplants from unrelated donors have shown an increasing trend.</a:t>
            </a:r>
            <a:endParaRPr lang="ja-JP" altLang="ja-JP" sz="1000" dirty="0" smtClean="0">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Due to the spread of transplants with reduced intensity conditioning (RIC), in all types of allogeneic transplants, the number has remarkably increased in the elderly.</a:t>
            </a:r>
            <a:endParaRPr kumimoji="1" lang="ja-JP" altLang="ja-JP" sz="1200" kern="1200" dirty="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en-US" altLang="ja-JP" sz="1000" kern="1200" dirty="0" smtClean="0">
                <a:solidFill>
                  <a:schemeClr val="tx1"/>
                </a:solidFill>
                <a:latin typeface="+mn-lt"/>
                <a:ea typeface="+mn-ea"/>
                <a:cs typeface="+mn-cs"/>
              </a:rPr>
              <a:t>Even in the advanced risk group of patients with leukemia for whom the disease condition is difficult to treat, transplants from unrelated donors (for bone marrow and cord blood) have increased in number.</a:t>
            </a:r>
          </a:p>
          <a:p>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―≪Disease risk status at transplantation≫―――――――――――――――――</a:t>
            </a:r>
            <a:endParaRPr kumimoji="1" lang="ja-JP" altLang="ja-JP" sz="1000" kern="1200" dirty="0" smtClean="0">
              <a:solidFill>
                <a:schemeClr val="tx1"/>
              </a:solidFill>
              <a:latin typeface="+mn-lt"/>
              <a:ea typeface="+mn-ea"/>
              <a:cs typeface="+mn-cs"/>
            </a:endParaRPr>
          </a:p>
          <a:p>
            <a:r>
              <a:rPr kumimoji="1" lang="en-US" altLang="ja-JP" sz="1000" b="1" kern="1200" dirty="0" smtClean="0">
                <a:solidFill>
                  <a:schemeClr val="tx1"/>
                </a:solidFill>
                <a:latin typeface="+mn-lt"/>
                <a:ea typeface="+mn-ea"/>
                <a:cs typeface="+mn-cs"/>
              </a:rPr>
              <a:t>■Standard Risk Group</a:t>
            </a:r>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AML (first complete remission[1CR]</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second complete remission[2CR])</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ALL  (1CR)</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CML (1CP)</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MDS (Refractory anemia[RA] </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Refractory anemia with ring </a:t>
            </a:r>
            <a:r>
              <a:rPr kumimoji="1" lang="en-US" altLang="ja-JP" sz="1000" kern="1200" dirty="0" err="1" smtClean="0">
                <a:solidFill>
                  <a:schemeClr val="tx1"/>
                </a:solidFill>
                <a:latin typeface="+mn-lt"/>
                <a:ea typeface="+mn-ea"/>
                <a:cs typeface="+mn-cs"/>
              </a:rPr>
              <a:t>sideroblasts</a:t>
            </a:r>
            <a:r>
              <a:rPr kumimoji="1" lang="en-US" altLang="ja-JP" sz="1000" kern="1200" dirty="0" smtClean="0">
                <a:solidFill>
                  <a:schemeClr val="tx1"/>
                </a:solidFill>
                <a:latin typeface="+mn-lt"/>
                <a:ea typeface="+mn-ea"/>
                <a:cs typeface="+mn-cs"/>
              </a:rPr>
              <a:t>[RARS]) </a:t>
            </a:r>
            <a:endParaRPr kumimoji="1" lang="ja-JP" altLang="ja-JP" sz="1000" kern="1200" dirty="0" smtClean="0">
              <a:solidFill>
                <a:schemeClr val="tx1"/>
              </a:solidFill>
              <a:latin typeface="+mn-lt"/>
              <a:ea typeface="+mn-ea"/>
              <a:cs typeface="+mn-cs"/>
            </a:endParaRPr>
          </a:p>
          <a:p>
            <a:r>
              <a:rPr kumimoji="1" lang="en-US" altLang="ja-JP" sz="1000" b="1" kern="1200" dirty="0" smtClean="0">
                <a:solidFill>
                  <a:schemeClr val="tx1"/>
                </a:solidFill>
                <a:latin typeface="+mn-lt"/>
                <a:ea typeface="+mn-ea"/>
                <a:cs typeface="+mn-cs"/>
              </a:rPr>
              <a:t>■Advanced Risk Group</a:t>
            </a:r>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en-US" altLang="ja-JP" sz="1000" b="1" u="none" kern="1200" dirty="0" smtClean="0">
                <a:solidFill>
                  <a:schemeClr val="tx1"/>
                </a:solidFill>
                <a:latin typeface="+mn-lt"/>
                <a:ea typeface="+mn-ea"/>
                <a:cs typeface="+mn-cs"/>
              </a:rPr>
              <a:t>    </a:t>
            </a:r>
            <a:r>
              <a:rPr kumimoji="1" lang="ja-JP" altLang="ja-JP" sz="1000" u="none" kern="1200" dirty="0" smtClean="0">
                <a:solidFill>
                  <a:schemeClr val="tx1"/>
                </a:solidFill>
                <a:latin typeface="+mn-lt"/>
                <a:ea typeface="+mn-ea"/>
                <a:cs typeface="+mn-cs"/>
              </a:rPr>
              <a:t>・</a:t>
            </a:r>
            <a:r>
              <a:rPr kumimoji="1" lang="en-US" altLang="ja-JP" sz="1000" u="none" kern="1200" dirty="0" smtClean="0">
                <a:solidFill>
                  <a:schemeClr val="tx1"/>
                </a:solidFill>
                <a:latin typeface="+mn-lt"/>
                <a:ea typeface="+mn-ea"/>
                <a:cs typeface="+mn-cs"/>
              </a:rPr>
              <a:t>all other conditions</a:t>
            </a:r>
          </a:p>
          <a:p>
            <a:r>
              <a:rPr lang="en-US" altLang="ja-JP" sz="800" u="sng" dirty="0" smtClean="0">
                <a:solidFill>
                  <a:schemeClr val="tx1"/>
                </a:solidFill>
                <a:latin typeface="+mn-ea"/>
                <a:ea typeface="+mn-ea"/>
                <a:cs typeface="メイリオ" pitchFamily="50" charset="-128"/>
              </a:rPr>
              <a:t>________________________________________________________________________________________________________________________</a:t>
            </a:r>
            <a:endParaRPr lang="ja-JP" altLang="ja-JP" sz="1000" dirty="0" smtClean="0">
              <a:effectLst/>
              <a:latin typeface="Arial" panose="020B0604020202020204" pitchFamily="34" charset="0"/>
              <a:cs typeface="Arial" panose="020B0604020202020204" pitchFamily="34" charset="0"/>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kumimoji="1" lang="en-US" altLang="ja-JP" sz="1000" kern="1200" dirty="0" smtClean="0">
                <a:solidFill>
                  <a:schemeClr val="tx1"/>
                </a:solidFill>
                <a:latin typeface="+mn-lt"/>
                <a:ea typeface="+mn-ea"/>
                <a:cs typeface="+mn-cs"/>
              </a:rPr>
              <a:t>The spread of the reduced intensity conditioning (RIC) to reduce toxicity has expanded the scope of indication of transplantation to the elderly, which has greatly contributed to the increased number of overall transplants. </a:t>
            </a:r>
          </a:p>
          <a:p>
            <a:endParaRPr kumimoji="1" lang="ja-JP" altLang="ja-JP" sz="1000" kern="1200" dirty="0" smtClean="0">
              <a:solidFill>
                <a:schemeClr val="tx1"/>
              </a:solidFill>
              <a:latin typeface="+mn-lt"/>
              <a:ea typeface="+mn-ea"/>
              <a:cs typeface="+mn-cs"/>
            </a:endParaRPr>
          </a:p>
          <a:p>
            <a:r>
              <a:rPr kumimoji="1" lang="ja-JP" altLang="ja-JP" sz="1000" b="1" kern="1200" dirty="0" smtClean="0">
                <a:solidFill>
                  <a:schemeClr val="tx1"/>
                </a:solidFill>
                <a:latin typeface="+mn-lt"/>
                <a:ea typeface="+mn-ea"/>
                <a:cs typeface="+mn-cs"/>
              </a:rPr>
              <a:t>―</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Conditioning regimen</a:t>
            </a:r>
            <a:r>
              <a:rPr kumimoji="1" lang="ja-JP" altLang="ja-JP" sz="1000" kern="1200" dirty="0" smtClean="0">
                <a:solidFill>
                  <a:schemeClr val="tx1"/>
                </a:solidFill>
                <a:latin typeface="+mn-lt"/>
                <a:ea typeface="+mn-ea"/>
                <a:cs typeface="+mn-cs"/>
              </a:rPr>
              <a:t>≫</a:t>
            </a:r>
            <a:r>
              <a:rPr kumimoji="1" lang="ja-JP" altLang="ja-JP" sz="1000" b="1" kern="1200" dirty="0" smtClean="0">
                <a:solidFill>
                  <a:schemeClr val="tx1"/>
                </a:solidFill>
                <a:latin typeface="+mn-lt"/>
                <a:ea typeface="+mn-ea"/>
                <a:cs typeface="+mn-cs"/>
              </a:rPr>
              <a:t>―――――――――――――――――――――――――――――――――――――――――――――――――――――</a:t>
            </a:r>
            <a:endParaRPr kumimoji="1" lang="ja-JP" altLang="ja-JP" sz="1000" kern="1200" dirty="0" smtClean="0">
              <a:solidFill>
                <a:schemeClr val="tx1"/>
              </a:solidFill>
              <a:latin typeface="+mn-lt"/>
              <a:ea typeface="+mn-ea"/>
              <a:cs typeface="+mn-cs"/>
            </a:endParaRPr>
          </a:p>
          <a:p>
            <a:r>
              <a:rPr kumimoji="1" lang="ja-JP" altLang="ja-JP" sz="1000" b="1" kern="1200" dirty="0" smtClean="0">
                <a:solidFill>
                  <a:schemeClr val="tx1"/>
                </a:solidFill>
                <a:latin typeface="+mn-lt"/>
                <a:ea typeface="+mn-ea"/>
                <a:cs typeface="+mn-cs"/>
              </a:rPr>
              <a:t>■</a:t>
            </a:r>
            <a:r>
              <a:rPr kumimoji="1" lang="en-US" altLang="ja-JP" sz="1000" b="1" kern="1200" dirty="0" err="1" smtClean="0">
                <a:solidFill>
                  <a:schemeClr val="tx1"/>
                </a:solidFill>
                <a:latin typeface="+mn-lt"/>
                <a:ea typeface="+mn-ea"/>
                <a:cs typeface="+mn-cs"/>
              </a:rPr>
              <a:t>Myeloablative</a:t>
            </a:r>
            <a:r>
              <a:rPr kumimoji="1" lang="en-US" altLang="ja-JP" sz="1000" b="1" kern="1200" dirty="0" smtClean="0">
                <a:solidFill>
                  <a:schemeClr val="tx1"/>
                </a:solidFill>
                <a:latin typeface="+mn-lt"/>
                <a:ea typeface="+mn-ea"/>
                <a:cs typeface="+mn-cs"/>
              </a:rPr>
              <a:t> conditioning </a:t>
            </a:r>
            <a:r>
              <a:rPr kumimoji="1" lang="en-US" altLang="ja-JP" sz="1000" kern="1200" dirty="0" smtClean="0">
                <a:solidFill>
                  <a:schemeClr val="tx1"/>
                </a:solidFill>
                <a:latin typeface="+mn-lt"/>
                <a:ea typeface="+mn-ea"/>
                <a:cs typeface="+mn-cs"/>
              </a:rPr>
              <a:t>(</a:t>
            </a:r>
            <a:r>
              <a:rPr kumimoji="1" lang="en-US" altLang="ja-JP" sz="1000" b="1" kern="1200" dirty="0" smtClean="0">
                <a:solidFill>
                  <a:schemeClr val="tx1"/>
                </a:solidFill>
                <a:latin typeface="+mn-lt"/>
                <a:ea typeface="+mn-ea"/>
                <a:cs typeface="+mn-cs"/>
              </a:rPr>
              <a:t>MAC</a:t>
            </a:r>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Pre-transplantation therapy with the primary purpose of totally destroying cancer cells, together with normal blood cells, in the bone marrow by total body irradiation  or  high-dose chemotherapy </a:t>
            </a:r>
            <a:endParaRPr kumimoji="1" lang="ja-JP" altLang="ja-JP" sz="1000" kern="1200" dirty="0" smtClean="0">
              <a:solidFill>
                <a:schemeClr val="tx1"/>
              </a:solidFill>
              <a:latin typeface="+mn-lt"/>
              <a:ea typeface="+mn-ea"/>
              <a:cs typeface="+mn-cs"/>
            </a:endParaRPr>
          </a:p>
          <a:p>
            <a:r>
              <a:rPr kumimoji="1" lang="ja-JP" altLang="ja-JP" sz="1000" b="1" kern="1200" dirty="0" smtClean="0">
                <a:solidFill>
                  <a:schemeClr val="tx1"/>
                </a:solidFill>
                <a:latin typeface="+mn-lt"/>
                <a:ea typeface="+mn-ea"/>
                <a:cs typeface="+mn-cs"/>
              </a:rPr>
              <a:t>■</a:t>
            </a:r>
            <a:r>
              <a:rPr kumimoji="1" lang="en-US" altLang="ja-JP" sz="1000" b="1" kern="1200" dirty="0" smtClean="0">
                <a:solidFill>
                  <a:schemeClr val="tx1"/>
                </a:solidFill>
                <a:latin typeface="+mn-lt"/>
                <a:ea typeface="+mn-ea"/>
                <a:cs typeface="+mn-cs"/>
              </a:rPr>
              <a:t>Reduced-intensity conditioning </a:t>
            </a:r>
            <a:r>
              <a:rPr kumimoji="1" lang="en-US" altLang="ja-JP" sz="1000" kern="1200" dirty="0" smtClean="0">
                <a:solidFill>
                  <a:schemeClr val="tx1"/>
                </a:solidFill>
                <a:latin typeface="+mn-lt"/>
                <a:ea typeface="+mn-ea"/>
                <a:cs typeface="+mn-cs"/>
              </a:rPr>
              <a:t>(</a:t>
            </a:r>
            <a:r>
              <a:rPr kumimoji="1" lang="en-US" altLang="ja-JP" sz="1000" b="1" kern="1200" dirty="0" smtClean="0">
                <a:solidFill>
                  <a:schemeClr val="tx1"/>
                </a:solidFill>
                <a:latin typeface="+mn-lt"/>
                <a:ea typeface="+mn-ea"/>
                <a:cs typeface="+mn-cs"/>
              </a:rPr>
              <a:t>RIC</a:t>
            </a:r>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Pre-transplantation therapy with the primary purpose of suppressing the patient</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s immune system with drugs which do not have strong </a:t>
            </a:r>
            <a:r>
              <a:rPr kumimoji="1" lang="en-US" altLang="ja-JP" sz="1000" kern="1200" dirty="0" err="1" smtClean="0">
                <a:solidFill>
                  <a:schemeClr val="tx1"/>
                </a:solidFill>
                <a:latin typeface="+mn-lt"/>
                <a:ea typeface="+mn-ea"/>
                <a:cs typeface="+mn-cs"/>
              </a:rPr>
              <a:t>myelosuppressive</a:t>
            </a:r>
            <a:r>
              <a:rPr kumimoji="1" lang="en-US" altLang="ja-JP" sz="1000" kern="1200" baseline="0" dirty="0" smtClean="0">
                <a:solidFill>
                  <a:schemeClr val="tx1"/>
                </a:solidFill>
                <a:latin typeface="+mn-lt"/>
                <a:ea typeface="+mn-ea"/>
                <a:cs typeface="+mn-cs"/>
              </a:rPr>
              <a:t> </a:t>
            </a:r>
            <a:r>
              <a:rPr kumimoji="1" lang="en-US" altLang="ja-JP" sz="1000" u="none" kern="1200" dirty="0" smtClean="0">
                <a:solidFill>
                  <a:schemeClr val="tx1"/>
                </a:solidFill>
                <a:latin typeface="+mn-lt"/>
                <a:ea typeface="+mn-ea"/>
                <a:cs typeface="+mn-cs"/>
              </a:rPr>
              <a:t>effects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u="sng" dirty="0" smtClean="0">
                <a:solidFill>
                  <a:schemeClr val="tx1"/>
                </a:solidFill>
                <a:latin typeface="+mn-ea"/>
                <a:ea typeface="+mn-ea"/>
                <a:cs typeface="メイリオ" pitchFamily="50" charset="-128"/>
              </a:rPr>
              <a:t>_______________________________________________________________________________________________________________________________________________________________________________________________________________________</a:t>
            </a: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81188" y="0"/>
            <a:ext cx="5634037" cy="4224338"/>
          </a:xfrm>
        </p:spPr>
      </p:sp>
      <p:sp>
        <p:nvSpPr>
          <p:cNvPr id="3" name="ノート プレースホルダー 2"/>
          <p:cNvSpPr>
            <a:spLocks noGrp="1"/>
          </p:cNvSpPr>
          <p:nvPr>
            <p:ph type="body" idx="1"/>
          </p:nvPr>
        </p:nvSpPr>
        <p:spPr/>
        <p:txBody>
          <a:bodyPr/>
          <a:lstStyle/>
          <a:p>
            <a:r>
              <a:rPr kumimoji="1" lang="en-US" altLang="ja-JP" sz="1000" dirty="0" smtClean="0"/>
              <a:t>For transplantation from related donors, transplantation from a HLA-matched donor is most frequently performed. Since 2000, the annual number of transplant from HLA-matched related donors have leveled off. With the development of prevention method of GVHD, the number of </a:t>
            </a:r>
            <a:r>
              <a:rPr kumimoji="1" lang="en-US" altLang="ja-JP" sz="1000" dirty="0" err="1" smtClean="0"/>
              <a:t>haplo</a:t>
            </a:r>
            <a:r>
              <a:rPr kumimoji="1" lang="en-US" altLang="ja-JP" sz="1000" dirty="0" smtClean="0"/>
              <a:t>-identical transplantation has increased remarkably since 2010.</a:t>
            </a:r>
          </a:p>
          <a:p>
            <a:endParaRPr kumimoji="1" lang="en-US" altLang="ja-JP"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Subjects in this summary table include</a:t>
            </a:r>
            <a:r>
              <a:rPr kumimoji="1" lang="en-US" altLang="ja-JP" sz="1000" kern="1200" baseline="0" dirty="0" smtClean="0">
                <a:solidFill>
                  <a:schemeClr val="tx1"/>
                </a:solidFill>
                <a:latin typeface="+mn-lt"/>
                <a:ea typeface="+mn-ea"/>
                <a:cs typeface="+mn-cs"/>
              </a:rPr>
              <a:t> bone marrow </a:t>
            </a:r>
            <a:r>
              <a:rPr kumimoji="1" lang="en-US" altLang="ja-JP" sz="1000" kern="1200" dirty="0" smtClean="0">
                <a:solidFill>
                  <a:schemeClr val="tx1"/>
                </a:solidFill>
                <a:latin typeface="+mn-lt"/>
                <a:ea typeface="+mn-ea"/>
                <a:cs typeface="+mn-cs"/>
              </a:rPr>
              <a:t>transplantation</a:t>
            </a:r>
            <a:r>
              <a:rPr kumimoji="1" lang="en-US" altLang="ja-JP" sz="1000" kern="1200" baseline="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 peripheral blood stem cell transplantation and</a:t>
            </a:r>
            <a:r>
              <a:rPr kumimoji="1" lang="en-US" altLang="ja-JP" sz="1000" kern="1200" baseline="0" dirty="0" smtClean="0">
                <a:solidFill>
                  <a:schemeClr val="tx1"/>
                </a:solidFill>
                <a:latin typeface="+mn-lt"/>
                <a:ea typeface="+mn-ea"/>
                <a:cs typeface="+mn-cs"/>
              </a:rPr>
              <a:t> bone marrow </a:t>
            </a:r>
            <a:r>
              <a:rPr kumimoji="1" lang="en-US" altLang="ja-JP" sz="1000" kern="1200" dirty="0" smtClean="0">
                <a:solidFill>
                  <a:schemeClr val="tx1"/>
                </a:solidFill>
                <a:latin typeface="+mn-lt"/>
                <a:ea typeface="+mn-ea"/>
                <a:cs typeface="+mn-cs"/>
              </a:rPr>
              <a:t>+ peripheral blood stem cell transplantation from related</a:t>
            </a:r>
            <a:r>
              <a:rPr kumimoji="1" lang="en-US" altLang="ja-JP" sz="1000" kern="1200" baseline="0" dirty="0" smtClean="0">
                <a:solidFill>
                  <a:schemeClr val="tx1"/>
                </a:solidFill>
                <a:latin typeface="+mn-lt"/>
                <a:ea typeface="+mn-ea"/>
                <a:cs typeface="+mn-cs"/>
              </a:rPr>
              <a:t> donor</a:t>
            </a:r>
            <a:r>
              <a:rPr kumimoji="1" lang="en-US" altLang="ja-JP" sz="10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smtClean="0">
                <a:solidFill>
                  <a:schemeClr val="tx1"/>
                </a:solidFill>
                <a:latin typeface="+mn-lt"/>
                <a:ea typeface="+mn-ea"/>
                <a:cs typeface="+mn-cs"/>
              </a:rPr>
              <a:t>※</a:t>
            </a:r>
            <a:r>
              <a:rPr kumimoji="1" lang="en-US" altLang="ja-JP" sz="1000" kern="1200" smtClean="0">
                <a:solidFill>
                  <a:schemeClr val="tx1"/>
                </a:solidFill>
                <a:latin typeface="+mn-lt"/>
                <a:ea typeface="+mn-ea"/>
                <a:cs typeface="+mn-cs"/>
              </a:rPr>
              <a:t>GVH-direction </a:t>
            </a:r>
            <a:r>
              <a:rPr kumimoji="1" lang="en-US" altLang="ja-JP" sz="1000" kern="1200" dirty="0" smtClean="0">
                <a:solidFill>
                  <a:schemeClr val="tx1"/>
                </a:solidFill>
                <a:latin typeface="+mn-lt"/>
                <a:ea typeface="+mn-ea"/>
                <a:cs typeface="+mn-cs"/>
              </a:rPr>
              <a:t>is considered for numbers of mismatched HLA loci. </a:t>
            </a:r>
            <a:endParaRPr kumimoji="1" lang="ja-JP" altLang="ja-JP" sz="1000" kern="1200" dirty="0" smtClean="0">
              <a:solidFill>
                <a:schemeClr val="tx1"/>
              </a:solidFill>
              <a:latin typeface="+mn-lt"/>
              <a:ea typeface="+mn-ea"/>
              <a:cs typeface="+mn-cs"/>
            </a:endParaRPr>
          </a:p>
        </p:txBody>
      </p:sp>
    </p:spTree>
    <p:extLst>
      <p:ext uri="{BB962C8B-B14F-4D97-AF65-F5344CB8AC3E}">
        <p14:creationId xmlns:p14="http://schemas.microsoft.com/office/powerpoint/2010/main" val="3413931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r>
              <a:rPr kumimoji="1" lang="ja-JP" altLang="en-US" smtClean="0"/>
              <a:t>　　　　　　　　　　　　　　　　　　　　　　　</a:t>
            </a:r>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000" kern="1200" dirty="0" smtClean="0">
                <a:solidFill>
                  <a:schemeClr val="tx1"/>
                </a:solidFill>
                <a:latin typeface="+mn-lt"/>
                <a:ea typeface="+mn-ea"/>
                <a:cs typeface="+mn-cs"/>
              </a:rPr>
              <a:t>The survival probabilities 100 days after transplantation have shown slightly increasing trends over the last decade in both autologous and allogeneic transplant recipients.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The survival probabilities 100 days after autologous transplantation are similar between those aged 49 years or younger (&lt;50) and those aged 50 years or older (≥50).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This table shows the results of analysis performed on patients who received first transplants.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Cases of peripheral blood stem cell transplantation from unrelated donors are not included in this analysis.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The dotted lines (---) indicate the survival probabilities calculated when the number of transplants was below 100.</a:t>
            </a:r>
            <a:endParaRPr kumimoji="1" lang="ja-JP" altLang="ja-JP" sz="1000" kern="1200" dirty="0" smtClean="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1000" kern="1200" dirty="0" smtClean="0">
                <a:solidFill>
                  <a:schemeClr val="tx1"/>
                </a:solidFill>
                <a:latin typeface="+mn-lt"/>
                <a:ea typeface="+mn-ea"/>
                <a:cs typeface="+mn-cs"/>
              </a:rPr>
              <a:t>The survival probabilities 365 days (1 year) after transplantation have shown increasing trends over the last decade in autologous transplant recipients and those aged 49 years or younger (&lt;50) who received allogeneic transplants.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The survival probabilities 365 days after autologous transplantation are similar between those aged 49 years or younger (&lt;50) and those aged 50 years or older (≥50).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This table shows the results of analysis performed on patients who received first transplants.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Cases of peripheral blood stem cell transplantation from unrelated donors are not included in this analysis.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The dotted lines (---) indicate the survival probabilities calculated when the number of transplants was below 100.</a:t>
            </a:r>
            <a:endParaRPr kumimoji="1" lang="ja-JP" altLang="ja-JP" sz="1000" kern="1200" dirty="0" smtClean="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000" kern="1200" dirty="0" smtClean="0">
                <a:solidFill>
                  <a:schemeClr val="tx1"/>
                </a:solidFill>
                <a:latin typeface="+mn-lt"/>
                <a:ea typeface="+mn-ea"/>
                <a:cs typeface="+mn-cs"/>
              </a:rPr>
              <a:t>In those aged 49 years or younger (&lt;50), the survival probabilities 100 days after transplantation have shown increasing trends over the last decade in both transplantation from related and unrelated donors.</a:t>
            </a:r>
            <a:endParaRPr kumimoji="1" lang="ja-JP" altLang="ja-JP" sz="10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baseline="0" dirty="0" smtClean="0">
                <a:solidFill>
                  <a:schemeClr val="tx1"/>
                </a:solidFill>
                <a:latin typeface="+mn-lt"/>
                <a:ea typeface="+mn-ea"/>
                <a:cs typeface="+mn-cs"/>
              </a:rPr>
              <a:t>Recently, the survival probabilities 100 days after bone marrow transplantation are similar between transplantation from related and unrelated donors.</a:t>
            </a:r>
            <a:endParaRPr kumimoji="1" lang="ja-JP" altLang="ja-JP" sz="1000" kern="1200" baseline="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This table shows the results of analysis performed on patients who received first transplants.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Cases of peripheral blood stem cell transplantation from unrelated donors are not included in this analysis.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The dotted lines (---) indicate the survival probabilities calculated when the number of transplants was below 100.</a:t>
            </a:r>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800" kern="1200" dirty="0" smtClean="0">
                <a:solidFill>
                  <a:schemeClr val="tx1"/>
                </a:solidFill>
                <a:latin typeface="+mn-lt"/>
                <a:ea typeface="+mn-ea"/>
                <a:cs typeface="+mn-cs"/>
              </a:rPr>
              <a:t>In those aged 49 years or younger (&lt;50), the survival probabilities 365 days after transplantation have shown increasing trends over the last decade in both transplantation from related and unrelated donors.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 </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This table shows the results of analysis performed on patients who received first transplants. </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Cases of peripheral blood stem cell transplantation from unrelated donors are not included in this analysis. </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The dotted lines (---) indicate the survival probabilities calculated when the number of transplants was below 100.</a:t>
            </a:r>
            <a:endParaRPr lang="ja-JP" altLang="ja-JP" sz="8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000" kern="1200" dirty="0" smtClean="0">
                <a:solidFill>
                  <a:schemeClr val="tx1"/>
                </a:solidFill>
                <a:latin typeface="+mn-lt"/>
                <a:ea typeface="+mn-ea"/>
                <a:cs typeface="+mn-cs"/>
              </a:rPr>
              <a:t>In those aged 50 years or older (</a:t>
            </a:r>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50), the survival probabilities 100 days after transplantation from unrelated donors have shown increasing trends over the last decade.</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This table shows the results of analysis performed on patients who received first transplants.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Cases of peripheral blood stem cell transplantation from unrelated donors are not included in this analysis.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The dotted lines (---) indicate the survival probabilities calculated when the number of transplants was below 100.</a:t>
            </a:r>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800" kern="1200" dirty="0" smtClean="0">
                <a:solidFill>
                  <a:schemeClr val="tx1"/>
                </a:solidFill>
                <a:latin typeface="+mn-lt"/>
                <a:ea typeface="+mn-ea"/>
                <a:cs typeface="+mn-cs"/>
              </a:rPr>
              <a:t>In those aged 50 years or older (</a:t>
            </a:r>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50), the survival probabilities 365 days after transplantation from unrelated donors have shown increasing trends over the last decade.</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 </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This table shows the results of analysis performed on patients who received first transplants. </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Cases of peripheral blood stem cell transplantation from unrelated donors are not included in this analysis. </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The dotted lines (---) indicate the survival probabilities calculated when the number of transplants was below 100.</a:t>
            </a:r>
            <a:endParaRPr lang="ja-JP" altLang="ja-JP" sz="8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rmAutofit fontScale="25000" lnSpcReduction="20000"/>
          </a:bodyPr>
          <a:lstStyle/>
          <a:p>
            <a:r>
              <a:rPr kumimoji="1" lang="en-US" altLang="ja-JP" sz="4000" kern="1200" dirty="0" smtClean="0">
                <a:solidFill>
                  <a:schemeClr val="tx1"/>
                </a:solidFill>
                <a:latin typeface="+mn-lt"/>
                <a:ea typeface="+mn-ea"/>
                <a:cs typeface="+mn-cs"/>
              </a:rPr>
              <a:t>The survival probabilities 100 days after transplantation in the advanced risk group of patients with leukemia have shown increasing trends over the last 10 years in the subgroup of recipients aged 49 years or younger (&lt;50). In the subgroup of recipients aged 50 years or older (≥50), the number of transplants increased and the outcome of transplantation improved, when compared with the situation 10 years ago. </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endParaRPr kumimoji="1" lang="ja-JP" altLang="ja-JP" sz="4000" kern="1200" dirty="0" smtClean="0">
              <a:solidFill>
                <a:schemeClr val="tx1"/>
              </a:solidFill>
              <a:latin typeface="+mn-lt"/>
              <a:ea typeface="+mn-ea"/>
              <a:cs typeface="+mn-cs"/>
            </a:endParaRPr>
          </a:p>
          <a:p>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This table shows the results of analysis performed on patients who received first transplants. </a:t>
            </a:r>
            <a:endParaRPr kumimoji="1" lang="ja-JP" altLang="ja-JP" sz="4000" kern="1200" dirty="0" smtClean="0">
              <a:solidFill>
                <a:schemeClr val="tx1"/>
              </a:solidFill>
              <a:latin typeface="+mn-lt"/>
              <a:ea typeface="+mn-ea"/>
              <a:cs typeface="+mn-cs"/>
            </a:endParaRPr>
          </a:p>
          <a:p>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Cases of peripheral blood stem cell transplantation from unrelated donors are not included in this analysis. </a:t>
            </a:r>
            <a:endParaRPr kumimoji="1" lang="ja-JP" altLang="ja-JP" sz="4000" kern="1200" dirty="0" smtClean="0">
              <a:solidFill>
                <a:schemeClr val="tx1"/>
              </a:solidFill>
              <a:latin typeface="+mn-lt"/>
              <a:ea typeface="+mn-ea"/>
              <a:cs typeface="+mn-cs"/>
            </a:endParaRPr>
          </a:p>
          <a:p>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The dotted lines (---) indicate the survival probabilities calculated when the number of transplants was below 100.</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―≪Disease risk status at transplantation≫―――――――――――――――――――――――――――――</a:t>
            </a:r>
            <a:endParaRPr kumimoji="1" lang="ja-JP" altLang="ja-JP" sz="4000" kern="1200" dirty="0" smtClean="0">
              <a:solidFill>
                <a:schemeClr val="tx1"/>
              </a:solidFill>
              <a:latin typeface="+mn-lt"/>
              <a:ea typeface="+mn-ea"/>
              <a:cs typeface="+mn-cs"/>
            </a:endParaRPr>
          </a:p>
          <a:p>
            <a:r>
              <a:rPr kumimoji="1" lang="en-US" altLang="ja-JP" sz="4000" b="1" kern="1200" dirty="0" smtClean="0">
                <a:solidFill>
                  <a:schemeClr val="tx1"/>
                </a:solidFill>
                <a:latin typeface="+mn-lt"/>
                <a:ea typeface="+mn-ea"/>
                <a:cs typeface="+mn-cs"/>
              </a:rPr>
              <a:t>■Standard Risk Group</a:t>
            </a:r>
            <a:r>
              <a:rPr kumimoji="1" lang="en-US" altLang="ja-JP" sz="4000" kern="1200" dirty="0" smtClean="0">
                <a:solidFill>
                  <a:schemeClr val="tx1"/>
                </a:solidFill>
                <a:latin typeface="+mn-lt"/>
                <a:ea typeface="+mn-ea"/>
                <a:cs typeface="+mn-cs"/>
              </a:rPr>
              <a:t> </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AML (first complete remission[1CR]</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second complete remission[2CR])</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ALL  (1CR)</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CML (1CP)</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MDS (Refractory anemia[RA]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Refractory anemia with ring </a:t>
            </a:r>
            <a:r>
              <a:rPr kumimoji="1" lang="en-US" altLang="ja-JP" sz="4000" kern="1200" dirty="0" err="1" smtClean="0">
                <a:solidFill>
                  <a:schemeClr val="tx1"/>
                </a:solidFill>
                <a:latin typeface="+mn-lt"/>
                <a:ea typeface="+mn-ea"/>
                <a:cs typeface="+mn-cs"/>
              </a:rPr>
              <a:t>sideroblasts</a:t>
            </a:r>
            <a:r>
              <a:rPr kumimoji="1" lang="en-US" altLang="ja-JP" sz="4000" kern="1200" dirty="0" smtClean="0">
                <a:solidFill>
                  <a:schemeClr val="tx1"/>
                </a:solidFill>
                <a:latin typeface="+mn-lt"/>
                <a:ea typeface="+mn-ea"/>
                <a:cs typeface="+mn-cs"/>
              </a:rPr>
              <a:t>[RARS]) </a:t>
            </a:r>
            <a:endParaRPr kumimoji="1" lang="ja-JP" altLang="ja-JP" sz="4000" kern="1200" dirty="0" smtClean="0">
              <a:solidFill>
                <a:schemeClr val="tx1"/>
              </a:solidFill>
              <a:latin typeface="+mn-lt"/>
              <a:ea typeface="+mn-ea"/>
              <a:cs typeface="+mn-cs"/>
            </a:endParaRPr>
          </a:p>
          <a:p>
            <a:r>
              <a:rPr kumimoji="1" lang="en-US" altLang="ja-JP" sz="4000" b="1" kern="1200" dirty="0" smtClean="0">
                <a:solidFill>
                  <a:schemeClr val="tx1"/>
                </a:solidFill>
                <a:latin typeface="+mn-lt"/>
                <a:ea typeface="+mn-ea"/>
                <a:cs typeface="+mn-cs"/>
              </a:rPr>
              <a:t>■Advanced Risk Group</a:t>
            </a:r>
            <a:r>
              <a:rPr kumimoji="1" lang="en-US" altLang="ja-JP" sz="4000" kern="1200" dirty="0" smtClean="0">
                <a:solidFill>
                  <a:schemeClr val="tx1"/>
                </a:solidFill>
                <a:latin typeface="+mn-lt"/>
                <a:ea typeface="+mn-ea"/>
                <a:cs typeface="+mn-cs"/>
              </a:rPr>
              <a:t> </a:t>
            </a:r>
            <a:endParaRPr kumimoji="1" lang="ja-JP" altLang="ja-JP" sz="4000" kern="1200" dirty="0" smtClean="0">
              <a:solidFill>
                <a:schemeClr val="tx1"/>
              </a:solidFill>
              <a:latin typeface="+mn-lt"/>
              <a:ea typeface="+mn-ea"/>
              <a:cs typeface="+mn-cs"/>
            </a:endParaRPr>
          </a:p>
          <a:p>
            <a:r>
              <a:rPr kumimoji="1" lang="en-US" altLang="ja-JP" sz="4000" b="1" u="none" kern="1200" dirty="0" smtClean="0">
                <a:solidFill>
                  <a:schemeClr val="tx1"/>
                </a:solidFill>
                <a:latin typeface="+mn-lt"/>
                <a:ea typeface="+mn-ea"/>
                <a:cs typeface="+mn-cs"/>
              </a:rPr>
              <a:t>    </a:t>
            </a:r>
            <a:r>
              <a:rPr kumimoji="1" lang="ja-JP" altLang="ja-JP" sz="4000" u="none" kern="1200" dirty="0" smtClean="0">
                <a:solidFill>
                  <a:schemeClr val="tx1"/>
                </a:solidFill>
                <a:latin typeface="+mn-lt"/>
                <a:ea typeface="+mn-ea"/>
                <a:cs typeface="+mn-cs"/>
              </a:rPr>
              <a:t>・</a:t>
            </a:r>
            <a:r>
              <a:rPr kumimoji="1" lang="en-US" altLang="ja-JP" sz="4000" u="none" kern="1200" dirty="0" smtClean="0">
                <a:solidFill>
                  <a:schemeClr val="tx1"/>
                </a:solidFill>
                <a:latin typeface="+mn-lt"/>
                <a:ea typeface="+mn-ea"/>
                <a:cs typeface="+mn-cs"/>
              </a:rPr>
              <a:t>all other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4000" u="sng" kern="1200" dirty="0" smtClean="0">
                <a:solidFill>
                  <a:schemeClr val="tx1"/>
                </a:solidFill>
                <a:latin typeface="+mn-lt"/>
                <a:ea typeface="+mn-ea"/>
                <a:cs typeface="+mn-cs"/>
              </a:rPr>
              <a:t>＿＿＿＿</a:t>
            </a:r>
            <a:r>
              <a:rPr kumimoji="1" lang="en-US" altLang="ja-JP" sz="4000" u="sng" kern="1200" dirty="0" smtClean="0">
                <a:solidFill>
                  <a:schemeClr val="tx1"/>
                </a:solidFill>
                <a:latin typeface="+mn-lt"/>
                <a:ea typeface="+mn-ea"/>
                <a:cs typeface="+mn-cs"/>
              </a:rPr>
              <a:t>                                 </a:t>
            </a:r>
            <a:r>
              <a:rPr kumimoji="1" lang="ja-JP" altLang="ja-JP" sz="4000" u="sng" kern="1200" dirty="0" smtClean="0">
                <a:solidFill>
                  <a:schemeClr val="tx1"/>
                </a:solidFill>
                <a:latin typeface="+mn-lt"/>
                <a:ea typeface="+mn-ea"/>
                <a:cs typeface="+mn-cs"/>
              </a:rPr>
              <a:t>＿＿＿＿＿＿＿＿＿＿＿＿＿＿</a:t>
            </a:r>
            <a:r>
              <a:rPr kumimoji="1" lang="en-US" altLang="ja-JP" sz="4000" u="sng" kern="1200" dirty="0" smtClean="0">
                <a:solidFill>
                  <a:schemeClr val="tx1"/>
                </a:solidFill>
                <a:latin typeface="+mn-lt"/>
                <a:ea typeface="+mn-ea"/>
                <a:cs typeface="+mn-cs"/>
              </a:rPr>
              <a:t>                                 </a:t>
            </a:r>
            <a:r>
              <a:rPr kumimoji="1" lang="ja-JP" altLang="ja-JP" sz="4000" u="sng" kern="1200" dirty="0" smtClean="0">
                <a:solidFill>
                  <a:schemeClr val="tx1"/>
                </a:solidFill>
                <a:latin typeface="+mn-lt"/>
                <a:ea typeface="+mn-ea"/>
                <a:cs typeface="+mn-cs"/>
              </a:rPr>
              <a:t>＿＿＿＿＿＿＿＿＿＿</a:t>
            </a:r>
            <a:endParaRPr lang="en-US" altLang="ja-JP" sz="4000" u="none" dirty="0" smtClean="0">
              <a:solidFill>
                <a:schemeClr val="tx1"/>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rmAutofit fontScale="25000" lnSpcReduction="20000"/>
          </a:bodyPr>
          <a:lstStyle/>
          <a:p>
            <a:r>
              <a:rPr kumimoji="1" lang="en-US" altLang="ja-JP" sz="4000" kern="1200" dirty="0" smtClean="0">
                <a:solidFill>
                  <a:schemeClr val="tx1"/>
                </a:solidFill>
                <a:latin typeface="+mn-lt"/>
                <a:ea typeface="+mn-ea"/>
                <a:cs typeface="+mn-cs"/>
              </a:rPr>
              <a:t>The survival probabilities 365 days after transplantation in patients with leukemia have shown slightly increasing trends or have leveled off over the last 10 years. Comparison of the younger patients and the older patients in each risk group has revealed that the outcome of transplantation is slightly better in the younger patient group. </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endParaRPr kumimoji="1" lang="ja-JP" altLang="ja-JP" sz="4000" kern="1200" dirty="0" smtClean="0">
              <a:solidFill>
                <a:schemeClr val="tx1"/>
              </a:solidFill>
              <a:latin typeface="+mn-lt"/>
              <a:ea typeface="+mn-ea"/>
              <a:cs typeface="+mn-cs"/>
            </a:endParaRPr>
          </a:p>
          <a:p>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This table shows the results of analysis performed on patients who received first transplants. </a:t>
            </a:r>
            <a:endParaRPr kumimoji="1" lang="ja-JP" altLang="ja-JP" sz="4000" kern="1200" dirty="0" smtClean="0">
              <a:solidFill>
                <a:schemeClr val="tx1"/>
              </a:solidFill>
              <a:latin typeface="+mn-lt"/>
              <a:ea typeface="+mn-ea"/>
              <a:cs typeface="+mn-cs"/>
            </a:endParaRPr>
          </a:p>
          <a:p>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Cases of peripheral blood stem cell transplantation from unrelated donors are not included in this analysis. </a:t>
            </a:r>
            <a:endParaRPr kumimoji="1" lang="ja-JP" altLang="ja-JP" sz="4000" kern="1200" dirty="0" smtClean="0">
              <a:solidFill>
                <a:schemeClr val="tx1"/>
              </a:solidFill>
              <a:latin typeface="+mn-lt"/>
              <a:ea typeface="+mn-ea"/>
              <a:cs typeface="+mn-cs"/>
            </a:endParaRPr>
          </a:p>
          <a:p>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The dotted lines (---) indicate the survival probabilities calculated when the number of transplants was below 100.</a:t>
            </a:r>
          </a:p>
          <a:p>
            <a:endParaRPr kumimoji="1" lang="en-US"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―≪Disease risk status at transplantation≫―――――――――――――――――――――――――――――</a:t>
            </a:r>
            <a:endParaRPr kumimoji="1" lang="ja-JP" altLang="ja-JP" sz="4000" kern="1200" dirty="0" smtClean="0">
              <a:solidFill>
                <a:schemeClr val="tx1"/>
              </a:solidFill>
              <a:latin typeface="+mn-lt"/>
              <a:ea typeface="+mn-ea"/>
              <a:cs typeface="+mn-cs"/>
            </a:endParaRPr>
          </a:p>
          <a:p>
            <a:r>
              <a:rPr kumimoji="1" lang="en-US" altLang="ja-JP" sz="4000" b="1" kern="1200" dirty="0" smtClean="0">
                <a:solidFill>
                  <a:schemeClr val="tx1"/>
                </a:solidFill>
                <a:latin typeface="+mn-lt"/>
                <a:ea typeface="+mn-ea"/>
                <a:cs typeface="+mn-cs"/>
              </a:rPr>
              <a:t>■Standard Risk Group</a:t>
            </a:r>
            <a:r>
              <a:rPr kumimoji="1" lang="en-US" altLang="ja-JP" sz="4000" kern="1200" dirty="0" smtClean="0">
                <a:solidFill>
                  <a:schemeClr val="tx1"/>
                </a:solidFill>
                <a:latin typeface="+mn-lt"/>
                <a:ea typeface="+mn-ea"/>
                <a:cs typeface="+mn-cs"/>
              </a:rPr>
              <a:t> </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AML (first complete remission[1CR]</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second complete remission[2CR])</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ALL  (1CR)</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CML (1CP)</a:t>
            </a:r>
            <a:endParaRPr kumimoji="1" lang="ja-JP" altLang="ja-JP" sz="4000" kern="1200" dirty="0" smtClean="0">
              <a:solidFill>
                <a:schemeClr val="tx1"/>
              </a:solidFill>
              <a:latin typeface="+mn-lt"/>
              <a:ea typeface="+mn-ea"/>
              <a:cs typeface="+mn-cs"/>
            </a:endParaRPr>
          </a:p>
          <a:p>
            <a:r>
              <a:rPr kumimoji="1" lang="en-US" altLang="ja-JP" sz="4000" kern="1200" dirty="0" smtClean="0">
                <a:solidFill>
                  <a:schemeClr val="tx1"/>
                </a:solidFill>
                <a:latin typeface="+mn-lt"/>
                <a:ea typeface="+mn-ea"/>
                <a:cs typeface="+mn-cs"/>
              </a:rPr>
              <a:t>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MDS (Refractory anemia[RA] </a:t>
            </a:r>
            <a:r>
              <a:rPr kumimoji="1" lang="ja-JP" altLang="ja-JP" sz="4000" kern="1200" dirty="0" smtClean="0">
                <a:solidFill>
                  <a:schemeClr val="tx1"/>
                </a:solidFill>
                <a:latin typeface="+mn-lt"/>
                <a:ea typeface="+mn-ea"/>
                <a:cs typeface="+mn-cs"/>
              </a:rPr>
              <a:t>／</a:t>
            </a:r>
            <a:r>
              <a:rPr kumimoji="1" lang="en-US" altLang="ja-JP" sz="4000" kern="1200" dirty="0" smtClean="0">
                <a:solidFill>
                  <a:schemeClr val="tx1"/>
                </a:solidFill>
                <a:latin typeface="+mn-lt"/>
                <a:ea typeface="+mn-ea"/>
                <a:cs typeface="+mn-cs"/>
              </a:rPr>
              <a:t>Refractory anemia with ring </a:t>
            </a:r>
            <a:r>
              <a:rPr kumimoji="1" lang="en-US" altLang="ja-JP" sz="4000" kern="1200" dirty="0" err="1" smtClean="0">
                <a:solidFill>
                  <a:schemeClr val="tx1"/>
                </a:solidFill>
                <a:latin typeface="+mn-lt"/>
                <a:ea typeface="+mn-ea"/>
                <a:cs typeface="+mn-cs"/>
              </a:rPr>
              <a:t>sideroblasts</a:t>
            </a:r>
            <a:r>
              <a:rPr kumimoji="1" lang="en-US" altLang="ja-JP" sz="4000" kern="1200" dirty="0" smtClean="0">
                <a:solidFill>
                  <a:schemeClr val="tx1"/>
                </a:solidFill>
                <a:latin typeface="+mn-lt"/>
                <a:ea typeface="+mn-ea"/>
                <a:cs typeface="+mn-cs"/>
              </a:rPr>
              <a:t>[RARS]) </a:t>
            </a:r>
            <a:endParaRPr kumimoji="1" lang="ja-JP" altLang="ja-JP" sz="4000" kern="1200" dirty="0" smtClean="0">
              <a:solidFill>
                <a:schemeClr val="tx1"/>
              </a:solidFill>
              <a:latin typeface="+mn-lt"/>
              <a:ea typeface="+mn-ea"/>
              <a:cs typeface="+mn-cs"/>
            </a:endParaRPr>
          </a:p>
          <a:p>
            <a:r>
              <a:rPr kumimoji="1" lang="en-US" altLang="ja-JP" sz="4000" b="1" kern="1200" dirty="0" smtClean="0">
                <a:solidFill>
                  <a:schemeClr val="tx1"/>
                </a:solidFill>
                <a:latin typeface="+mn-lt"/>
                <a:ea typeface="+mn-ea"/>
                <a:cs typeface="+mn-cs"/>
              </a:rPr>
              <a:t>■Advanced Risk Group</a:t>
            </a:r>
            <a:r>
              <a:rPr kumimoji="1" lang="en-US" altLang="ja-JP" sz="4000" kern="1200" dirty="0" smtClean="0">
                <a:solidFill>
                  <a:schemeClr val="tx1"/>
                </a:solidFill>
                <a:latin typeface="+mn-lt"/>
                <a:ea typeface="+mn-ea"/>
                <a:cs typeface="+mn-cs"/>
              </a:rPr>
              <a:t> </a:t>
            </a:r>
            <a:endParaRPr kumimoji="1" lang="ja-JP" altLang="ja-JP" sz="4000" kern="1200" dirty="0" smtClean="0">
              <a:solidFill>
                <a:schemeClr val="tx1"/>
              </a:solidFill>
              <a:latin typeface="+mn-lt"/>
              <a:ea typeface="+mn-ea"/>
              <a:cs typeface="+mn-cs"/>
            </a:endParaRPr>
          </a:p>
          <a:p>
            <a:r>
              <a:rPr kumimoji="1" lang="en-US" altLang="ja-JP" sz="4000" b="1" u="none" kern="1200" dirty="0" smtClean="0">
                <a:solidFill>
                  <a:schemeClr val="tx1"/>
                </a:solidFill>
                <a:latin typeface="+mn-lt"/>
                <a:ea typeface="+mn-ea"/>
                <a:cs typeface="+mn-cs"/>
              </a:rPr>
              <a:t>    </a:t>
            </a:r>
            <a:r>
              <a:rPr kumimoji="1" lang="ja-JP" altLang="ja-JP" sz="4000" u="none" kern="1200" dirty="0" smtClean="0">
                <a:solidFill>
                  <a:schemeClr val="tx1"/>
                </a:solidFill>
                <a:latin typeface="+mn-lt"/>
                <a:ea typeface="+mn-ea"/>
                <a:cs typeface="+mn-cs"/>
              </a:rPr>
              <a:t>・</a:t>
            </a:r>
            <a:r>
              <a:rPr kumimoji="1" lang="en-US" altLang="ja-JP" sz="4000" u="none" kern="1200" dirty="0" smtClean="0">
                <a:solidFill>
                  <a:schemeClr val="tx1"/>
                </a:solidFill>
                <a:latin typeface="+mn-lt"/>
                <a:ea typeface="+mn-ea"/>
                <a:cs typeface="+mn-cs"/>
              </a:rPr>
              <a:t>all other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4000" u="sng" kern="1200" dirty="0" smtClean="0">
                <a:solidFill>
                  <a:schemeClr val="tx1"/>
                </a:solidFill>
                <a:latin typeface="+mn-lt"/>
                <a:ea typeface="+mn-ea"/>
                <a:cs typeface="+mn-cs"/>
              </a:rPr>
              <a:t>＿＿＿＿</a:t>
            </a:r>
            <a:r>
              <a:rPr kumimoji="1" lang="en-US" altLang="ja-JP" sz="4000" u="sng" kern="1200" dirty="0" smtClean="0">
                <a:solidFill>
                  <a:schemeClr val="tx1"/>
                </a:solidFill>
                <a:latin typeface="+mn-lt"/>
                <a:ea typeface="+mn-ea"/>
                <a:cs typeface="+mn-cs"/>
              </a:rPr>
              <a:t>                                 </a:t>
            </a:r>
            <a:r>
              <a:rPr kumimoji="1" lang="ja-JP" altLang="ja-JP" sz="4000" u="sng" kern="1200" dirty="0" smtClean="0">
                <a:solidFill>
                  <a:schemeClr val="tx1"/>
                </a:solidFill>
                <a:latin typeface="+mn-lt"/>
                <a:ea typeface="+mn-ea"/>
                <a:cs typeface="+mn-cs"/>
              </a:rPr>
              <a:t>＿＿＿＿＿＿＿＿＿＿＿＿＿＿</a:t>
            </a:r>
            <a:r>
              <a:rPr kumimoji="1" lang="en-US" altLang="ja-JP" sz="4000" u="sng" kern="1200" dirty="0" smtClean="0">
                <a:solidFill>
                  <a:schemeClr val="tx1"/>
                </a:solidFill>
                <a:latin typeface="+mn-lt"/>
                <a:ea typeface="+mn-ea"/>
                <a:cs typeface="+mn-cs"/>
              </a:rPr>
              <a:t>                                 </a:t>
            </a:r>
            <a:r>
              <a:rPr kumimoji="1" lang="ja-JP" altLang="ja-JP" sz="4000" u="sng" kern="1200" dirty="0" smtClean="0">
                <a:solidFill>
                  <a:schemeClr val="tx1"/>
                </a:solidFill>
                <a:latin typeface="+mn-lt"/>
                <a:ea typeface="+mn-ea"/>
                <a:cs typeface="+mn-cs"/>
              </a:rPr>
              <a:t>＿＿＿＿＿＿＿＿＿＿</a:t>
            </a:r>
            <a:endParaRPr lang="en-US" altLang="ja-JP" sz="4000" u="none" dirty="0" smtClean="0">
              <a:solidFill>
                <a:schemeClr val="tx1"/>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649181" y="4319264"/>
            <a:ext cx="7204021" cy="2074333"/>
          </a:xfrm>
        </p:spPr>
        <p:txBody>
          <a:bodyPr>
            <a:normAutofit/>
          </a:bodyPr>
          <a:lstStyle/>
          <a:p>
            <a:r>
              <a:rPr kumimoji="1" lang="en-US" altLang="ja-JP" sz="800" kern="1200" dirty="0" smtClean="0">
                <a:solidFill>
                  <a:schemeClr val="tx1"/>
                </a:solidFill>
                <a:latin typeface="+mn-lt"/>
                <a:ea typeface="+mn-ea"/>
                <a:cs typeface="+mn-cs"/>
              </a:rPr>
              <a:t>The survival probability in autologous transplants is 82.4% one year after transplantation, 59.5% five years after transplantation, and slightly lower than 50% ten years after transplantation.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The survival probability in bone marrow transplants from related donors is 57.6% five years after transplantation and 53.8% ten years after transplantation. The survival probability in bone marrow transplants from unrelated donors is 49.6% five years after transplantation and 45.0% ten years after transplantation. In all types of allogeneic transplants analyzed, the survival probabilities from the time of 5 years after transplantation onwards decline only modestly. </a:t>
            </a:r>
            <a:endParaRPr kumimoji="1" lang="ja-JP" altLang="ja-JP" sz="800" kern="1200" dirty="0" smtClean="0">
              <a:solidFill>
                <a:schemeClr val="tx1"/>
              </a:solidFill>
              <a:latin typeface="+mn-lt"/>
              <a:ea typeface="+mn-ea"/>
              <a:cs typeface="+mn-cs"/>
            </a:endParaRP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6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6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6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800" kern="1200" dirty="0" smtClean="0">
                <a:solidFill>
                  <a:schemeClr val="tx1"/>
                </a:solidFill>
                <a:latin typeface="+mn-lt"/>
                <a:ea typeface="+mn-ea"/>
                <a:cs typeface="+mn-cs"/>
              </a:rPr>
              <a:t>                             Years after the first transplantation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                    N       1year</a:t>
            </a:r>
            <a:r>
              <a:rPr kumimoji="1" lang="en-US" altLang="ja-JP" sz="800" b="1" kern="1200" dirty="0" smtClean="0">
                <a:solidFill>
                  <a:schemeClr val="tx1"/>
                </a:solidFill>
                <a:latin typeface="+mn-lt"/>
                <a:ea typeface="+mn-ea"/>
                <a:cs typeface="+mn-cs"/>
              </a:rPr>
              <a:t>        </a:t>
            </a:r>
            <a:r>
              <a:rPr kumimoji="1" lang="en-US" altLang="ja-JP" sz="800" kern="1200" dirty="0" smtClean="0">
                <a:solidFill>
                  <a:schemeClr val="tx1"/>
                </a:solidFill>
                <a:latin typeface="+mn-lt"/>
                <a:ea typeface="+mn-ea"/>
                <a:cs typeface="+mn-cs"/>
              </a:rPr>
              <a:t>5years</a:t>
            </a:r>
            <a:r>
              <a:rPr kumimoji="1" lang="en-US" altLang="ja-JP" sz="800" b="1" kern="1200" dirty="0" smtClean="0">
                <a:solidFill>
                  <a:schemeClr val="tx1"/>
                </a:solidFill>
                <a:latin typeface="+mn-lt"/>
                <a:ea typeface="+mn-ea"/>
                <a:cs typeface="+mn-cs"/>
              </a:rPr>
              <a:t>      </a:t>
            </a:r>
            <a:r>
              <a:rPr kumimoji="1" lang="en-US" altLang="ja-JP" sz="800" kern="1200" dirty="0" smtClean="0">
                <a:solidFill>
                  <a:schemeClr val="tx1"/>
                </a:solidFill>
                <a:latin typeface="+mn-lt"/>
                <a:ea typeface="+mn-ea"/>
                <a:cs typeface="+mn-cs"/>
              </a:rPr>
              <a:t>10years</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p>
          <a:p>
            <a:r>
              <a:rPr kumimoji="1" lang="en-US" altLang="ja-JP" sz="800" b="1" kern="1200" dirty="0" smtClean="0">
                <a:solidFill>
                  <a:schemeClr val="tx1"/>
                </a:solidFill>
                <a:latin typeface="+mn-lt"/>
                <a:ea typeface="+mn-ea"/>
                <a:cs typeface="+mn-cs"/>
              </a:rPr>
              <a:t>Auto      </a:t>
            </a:r>
            <a:r>
              <a:rPr kumimoji="1" lang="en-US" altLang="ja-JP" sz="800" kern="1200" dirty="0" smtClean="0">
                <a:solidFill>
                  <a:schemeClr val="tx1"/>
                </a:solidFill>
                <a:latin typeface="+mn-lt"/>
                <a:ea typeface="+mn-ea"/>
                <a:cs typeface="+mn-cs"/>
              </a:rPr>
              <a:t>27,150        </a:t>
            </a:r>
            <a:r>
              <a:rPr kumimoji="1" lang="en-US" altLang="ja-JP" sz="800" b="1" kern="1200" dirty="0" smtClean="0">
                <a:solidFill>
                  <a:schemeClr val="tx1"/>
                </a:solidFill>
                <a:latin typeface="+mn-lt"/>
                <a:ea typeface="+mn-ea"/>
                <a:cs typeface="+mn-cs"/>
              </a:rPr>
              <a:t>82.4%        59.5%        49.6% </a:t>
            </a:r>
            <a:endParaRPr kumimoji="1" lang="ja-JP" altLang="ja-JP" sz="800" kern="1200" dirty="0" smtClean="0">
              <a:solidFill>
                <a:schemeClr val="tx1"/>
              </a:solidFill>
              <a:latin typeface="+mn-lt"/>
              <a:ea typeface="+mn-ea"/>
              <a:cs typeface="+mn-cs"/>
            </a:endParaRPr>
          </a:p>
          <a:p>
            <a:r>
              <a:rPr kumimoji="1" lang="en-US" altLang="ja-JP" sz="800" b="1" kern="1200" dirty="0" err="1" smtClean="0">
                <a:solidFill>
                  <a:schemeClr val="tx1"/>
                </a:solidFill>
                <a:latin typeface="+mn-lt"/>
                <a:ea typeface="+mn-ea"/>
                <a:cs typeface="+mn-cs"/>
              </a:rPr>
              <a:t>Rel</a:t>
            </a:r>
            <a:r>
              <a:rPr kumimoji="1" lang="en-US" altLang="ja-JP" sz="800" b="1" kern="1200" dirty="0" smtClean="0">
                <a:solidFill>
                  <a:schemeClr val="tx1"/>
                </a:solidFill>
                <a:latin typeface="+mn-lt"/>
                <a:ea typeface="+mn-ea"/>
                <a:cs typeface="+mn-cs"/>
              </a:rPr>
              <a:t>-BM</a:t>
            </a:r>
            <a:r>
              <a:rPr kumimoji="1" lang="en-US" altLang="ja-JP" sz="800" b="1" kern="1200" baseline="0" dirty="0" smtClean="0">
                <a:solidFill>
                  <a:schemeClr val="tx1"/>
                </a:solidFill>
                <a:latin typeface="+mn-lt"/>
                <a:ea typeface="+mn-ea"/>
                <a:cs typeface="+mn-cs"/>
              </a:rPr>
              <a:t>  </a:t>
            </a:r>
            <a:r>
              <a:rPr kumimoji="1" lang="en-US" altLang="ja-JP" sz="800" kern="1200" dirty="0" smtClean="0">
                <a:solidFill>
                  <a:schemeClr val="tx1"/>
                </a:solidFill>
                <a:latin typeface="+mn-lt"/>
                <a:ea typeface="+mn-ea"/>
                <a:cs typeface="+mn-cs"/>
              </a:rPr>
              <a:t>10,772        </a:t>
            </a:r>
            <a:r>
              <a:rPr kumimoji="1" lang="en-US" altLang="ja-JP" sz="800" b="1" kern="1200" dirty="0" smtClean="0">
                <a:solidFill>
                  <a:schemeClr val="tx1"/>
                </a:solidFill>
                <a:latin typeface="+mn-lt"/>
                <a:ea typeface="+mn-ea"/>
                <a:cs typeface="+mn-cs"/>
              </a:rPr>
              <a:t>73.2%        57.6%        53.8% </a:t>
            </a:r>
            <a:endParaRPr kumimoji="1" lang="ja-JP" altLang="ja-JP" sz="800" kern="1200" dirty="0" smtClean="0">
              <a:solidFill>
                <a:schemeClr val="tx1"/>
              </a:solidFill>
              <a:latin typeface="+mn-lt"/>
              <a:ea typeface="+mn-ea"/>
              <a:cs typeface="+mn-cs"/>
            </a:endParaRPr>
          </a:p>
          <a:p>
            <a:r>
              <a:rPr kumimoji="1" lang="en-US" altLang="ja-JP" sz="800" b="1" kern="1200" dirty="0" err="1" smtClean="0">
                <a:solidFill>
                  <a:schemeClr val="tx1"/>
                </a:solidFill>
                <a:latin typeface="+mn-lt"/>
                <a:ea typeface="+mn-ea"/>
                <a:cs typeface="+mn-cs"/>
              </a:rPr>
              <a:t>Rel</a:t>
            </a:r>
            <a:r>
              <a:rPr kumimoji="1" lang="en-US" altLang="ja-JP" sz="800" b="1" kern="1200" dirty="0" smtClean="0">
                <a:solidFill>
                  <a:schemeClr val="tx1"/>
                </a:solidFill>
                <a:latin typeface="+mn-lt"/>
                <a:ea typeface="+mn-ea"/>
                <a:cs typeface="+mn-cs"/>
              </a:rPr>
              <a:t>-PB    </a:t>
            </a:r>
            <a:r>
              <a:rPr kumimoji="1" lang="en-US" altLang="ja-JP" sz="800" kern="1200" dirty="0" smtClean="0">
                <a:solidFill>
                  <a:schemeClr val="tx1"/>
                </a:solidFill>
                <a:latin typeface="+mn-lt"/>
                <a:ea typeface="+mn-ea"/>
                <a:cs typeface="+mn-cs"/>
              </a:rPr>
              <a:t>8,413        </a:t>
            </a:r>
            <a:r>
              <a:rPr kumimoji="1" lang="en-US" altLang="ja-JP" sz="800" b="1" kern="1200" dirty="0" smtClean="0">
                <a:solidFill>
                  <a:schemeClr val="tx1"/>
                </a:solidFill>
                <a:latin typeface="+mn-lt"/>
                <a:ea typeface="+mn-ea"/>
                <a:cs typeface="+mn-cs"/>
              </a:rPr>
              <a:t>58.3%        39.2%        34.3% </a:t>
            </a:r>
            <a:endParaRPr kumimoji="1" lang="ja-JP" altLang="ja-JP" sz="800" kern="1200" dirty="0" smtClean="0">
              <a:solidFill>
                <a:schemeClr val="tx1"/>
              </a:solidFill>
              <a:latin typeface="+mn-lt"/>
              <a:ea typeface="+mn-ea"/>
              <a:cs typeface="+mn-cs"/>
            </a:endParaRPr>
          </a:p>
          <a:p>
            <a:r>
              <a:rPr kumimoji="1" lang="en-US" altLang="ja-JP" sz="800" b="1" kern="1200" dirty="0" smtClean="0">
                <a:solidFill>
                  <a:schemeClr val="tx1"/>
                </a:solidFill>
                <a:latin typeface="+mn-lt"/>
                <a:ea typeface="+mn-ea"/>
                <a:cs typeface="+mn-cs"/>
              </a:rPr>
              <a:t>UR-BM  </a:t>
            </a:r>
            <a:r>
              <a:rPr kumimoji="1" lang="en-US" altLang="ja-JP" sz="800" kern="1200" dirty="0" smtClean="0">
                <a:solidFill>
                  <a:schemeClr val="tx1"/>
                </a:solidFill>
                <a:latin typeface="+mn-lt"/>
                <a:ea typeface="+mn-ea"/>
                <a:cs typeface="+mn-cs"/>
              </a:rPr>
              <a:t>16,553        </a:t>
            </a:r>
            <a:r>
              <a:rPr kumimoji="1" lang="en-US" altLang="ja-JP" sz="800" b="1" kern="1200" dirty="0" smtClean="0">
                <a:solidFill>
                  <a:schemeClr val="tx1"/>
                </a:solidFill>
                <a:latin typeface="+mn-lt"/>
                <a:ea typeface="+mn-ea"/>
                <a:cs typeface="+mn-cs"/>
              </a:rPr>
              <a:t>65.0%        49.6%        45.0% </a:t>
            </a:r>
            <a:endParaRPr kumimoji="1" lang="ja-JP" altLang="ja-JP" sz="800" kern="1200" dirty="0" smtClean="0">
              <a:solidFill>
                <a:schemeClr val="tx1"/>
              </a:solidFill>
              <a:latin typeface="+mn-lt"/>
              <a:ea typeface="+mn-ea"/>
              <a:cs typeface="+mn-cs"/>
            </a:endParaRPr>
          </a:p>
          <a:p>
            <a:r>
              <a:rPr kumimoji="1" lang="en-US" altLang="ja-JP" sz="800" b="1" kern="1200" dirty="0" smtClean="0">
                <a:solidFill>
                  <a:schemeClr val="tx1"/>
                </a:solidFill>
                <a:latin typeface="+mn-lt"/>
                <a:ea typeface="+mn-ea"/>
                <a:cs typeface="+mn-cs"/>
              </a:rPr>
              <a:t>UR-CB    </a:t>
            </a:r>
            <a:r>
              <a:rPr kumimoji="1" lang="en-US" altLang="ja-JP" sz="800" kern="1200" dirty="0" smtClean="0">
                <a:solidFill>
                  <a:schemeClr val="tx1"/>
                </a:solidFill>
                <a:latin typeface="+mn-lt"/>
                <a:ea typeface="+mn-ea"/>
                <a:cs typeface="+mn-cs"/>
              </a:rPr>
              <a:t>9,486        </a:t>
            </a:r>
            <a:r>
              <a:rPr kumimoji="1" lang="en-US" altLang="ja-JP" sz="800" b="1" kern="1200" dirty="0" smtClean="0">
                <a:solidFill>
                  <a:schemeClr val="tx1"/>
                </a:solidFill>
                <a:latin typeface="+mn-lt"/>
                <a:ea typeface="+mn-ea"/>
                <a:cs typeface="+mn-cs"/>
              </a:rPr>
              <a:t>54.5%        40.7%        37.3%</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endParaRPr lang="en-US" altLang="ja-JP" sz="800" b="1" u="sng" dirty="0" smtClean="0">
              <a:latin typeface="Arial" pitchFamily="34" charset="0"/>
              <a:ea typeface="メイリオ" pitchFamily="50" charset="-128"/>
              <a:cs typeface="Arial" pitchFamily="34" charset="0"/>
            </a:endParaRPr>
          </a:p>
        </p:txBody>
      </p:sp>
      <p:sp>
        <p:nvSpPr>
          <p:cNvPr id="7" name="スライド イメージ プレースホルダ 6"/>
          <p:cNvSpPr>
            <a:spLocks noGrp="1" noRot="1" noChangeAspect="1"/>
          </p:cNvSpPr>
          <p:nvPr>
            <p:ph type="sldImg"/>
          </p:nvPr>
        </p:nvSpPr>
        <p:spPr>
          <a:xfrm>
            <a:off x="2055813" y="0"/>
            <a:ext cx="5761037" cy="4319588"/>
          </a:xfrm>
          <a:ln>
            <a:solidFill>
              <a:schemeClr val="accent1"/>
            </a:solid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17022"/>
            <a:ext cx="7204021" cy="2074333"/>
          </a:xfrm>
        </p:spPr>
        <p:txBody>
          <a:bodyPr>
            <a:normAutofit/>
          </a:bodyPr>
          <a:lstStyle/>
          <a:p>
            <a:r>
              <a:rPr kumimoji="1" lang="en-US" altLang="ja-JP" sz="1000" kern="1200" dirty="0" smtClean="0">
                <a:solidFill>
                  <a:schemeClr val="tx1"/>
                </a:solidFill>
                <a:latin typeface="+mn-lt"/>
                <a:ea typeface="+mn-ea"/>
                <a:cs typeface="+mn-cs"/>
              </a:rPr>
              <a:t>In all types of acute leukemia, the survival probabilities are around 45% five years after transplantation and about 40% ten years after transplantation. </a:t>
            </a:r>
          </a:p>
          <a:p>
            <a:r>
              <a:rPr kumimoji="1" lang="en-US" altLang="ja-JP" sz="1000" kern="1200" dirty="0" smtClean="0">
                <a:solidFill>
                  <a:schemeClr val="tx1"/>
                </a:solidFill>
                <a:latin typeface="+mn-lt"/>
                <a:ea typeface="+mn-ea"/>
                <a:cs typeface="+mn-cs"/>
              </a:rPr>
              <a:t>In chronic myelogenous leukemia, the spread of therapeutic drugs has reduced the number of transplants, and the survival probabilities both 5 and 10 years after transplantation are above 50%.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In adult T-cell leukemia, the survival probability is 44.1% one year after transplantation and 25.7% ten years after transplantation, both of which are lower than the survival probabilities of the other types of leukemia.</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 </a:t>
            </a:r>
            <a:endParaRPr kumimoji="1" lang="ja-JP" altLang="ja-JP" sz="1000" kern="1200" dirty="0" smtClean="0">
              <a:solidFill>
                <a:schemeClr val="tx1"/>
              </a:solidFill>
              <a:latin typeface="+mn-lt"/>
              <a:ea typeface="+mn-ea"/>
              <a:cs typeface="+mn-cs"/>
            </a:endParaRPr>
          </a:p>
          <a:p>
            <a:r>
              <a:rPr kumimoji="1" lang="ja-JP" altLang="ja-JP" sz="1000" kern="1200" dirty="0" smtClean="0">
                <a:solidFill>
                  <a:schemeClr val="tx1"/>
                </a:solidFill>
                <a:latin typeface="+mn-lt"/>
                <a:ea typeface="+mn-ea"/>
                <a:cs typeface="+mn-cs"/>
              </a:rPr>
              <a:t>※</a:t>
            </a:r>
            <a:r>
              <a:rPr kumimoji="1" lang="en-US" altLang="ja-JP" sz="1000" kern="1200" dirty="0" smtClean="0">
                <a:solidFill>
                  <a:schemeClr val="tx1"/>
                </a:solidFill>
                <a:latin typeface="+mn-lt"/>
                <a:ea typeface="+mn-ea"/>
                <a:cs typeface="+mn-cs"/>
              </a:rPr>
              <a:t>Cases of peripheral blood stem cell transplantation from unrelated donors are not included in this analysis.</a:t>
            </a:r>
            <a:endParaRPr kumimoji="1" lang="ja-JP" altLang="ja-JP" sz="1000" kern="1200" dirty="0" smtClean="0">
              <a:solidFill>
                <a:schemeClr val="tx1"/>
              </a:solidFill>
              <a:latin typeface="+mn-lt"/>
              <a:ea typeface="+mn-ea"/>
              <a:cs typeface="+mn-cs"/>
            </a:endParaRPr>
          </a:p>
          <a:p>
            <a:endParaRPr kumimoji="1" lang="en-US" altLang="ja-JP" sz="800" kern="1200" dirty="0" smtClean="0">
              <a:solidFill>
                <a:srgbClr val="0B5395"/>
              </a:solidFill>
              <a:latin typeface="+mj-ea"/>
              <a:ea typeface="+mn-ea"/>
              <a:cs typeface="メイリオ" pitchFamily="50" charset="-128"/>
            </a:endParaRPr>
          </a:p>
          <a:p>
            <a:pPr rtl="0" eaLnBrk="1" fontAlgn="b" latinLnBrk="0" hangingPunct="1"/>
            <a:r>
              <a:rPr kumimoji="1" lang="ja-JP" altLang="en-US" sz="5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5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5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5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500" kern="1200" dirty="0" smtClean="0">
                <a:solidFill>
                  <a:schemeClr val="tx1"/>
                </a:solidFill>
                <a:latin typeface="+mn-lt"/>
                <a:ea typeface="+mn-ea"/>
                <a:cs typeface="+mn-cs"/>
              </a:rPr>
              <a:t>                             Years after the first transplantation </a:t>
            </a:r>
            <a:endParaRPr kumimoji="1" lang="ja-JP" altLang="ja-JP" sz="500" kern="1200" dirty="0" smtClean="0">
              <a:solidFill>
                <a:schemeClr val="tx1"/>
              </a:solidFill>
              <a:latin typeface="+mn-lt"/>
              <a:ea typeface="+mn-ea"/>
              <a:cs typeface="+mn-cs"/>
            </a:endParaRPr>
          </a:p>
          <a:p>
            <a:r>
              <a:rPr kumimoji="1" lang="en-US" altLang="ja-JP" sz="500" kern="1200" dirty="0" smtClean="0">
                <a:solidFill>
                  <a:schemeClr val="tx1"/>
                </a:solidFill>
                <a:latin typeface="+mn-lt"/>
                <a:ea typeface="+mn-ea"/>
                <a:cs typeface="+mn-cs"/>
              </a:rPr>
              <a:t>                    N       1year</a:t>
            </a:r>
            <a:r>
              <a:rPr kumimoji="1" lang="en-US" altLang="ja-JP" sz="500" b="1" kern="1200" dirty="0" smtClean="0">
                <a:solidFill>
                  <a:schemeClr val="tx1"/>
                </a:solidFill>
                <a:latin typeface="+mn-lt"/>
                <a:ea typeface="+mn-ea"/>
                <a:cs typeface="+mn-cs"/>
              </a:rPr>
              <a:t>        </a:t>
            </a:r>
            <a:r>
              <a:rPr kumimoji="1" lang="en-US" altLang="ja-JP" sz="500" kern="1200" dirty="0" smtClean="0">
                <a:solidFill>
                  <a:schemeClr val="tx1"/>
                </a:solidFill>
                <a:latin typeface="+mn-lt"/>
                <a:ea typeface="+mn-ea"/>
                <a:cs typeface="+mn-cs"/>
              </a:rPr>
              <a:t>5years</a:t>
            </a:r>
            <a:r>
              <a:rPr kumimoji="1" lang="en-US" altLang="ja-JP" sz="500" b="1" kern="1200" dirty="0" smtClean="0">
                <a:solidFill>
                  <a:schemeClr val="tx1"/>
                </a:solidFill>
                <a:latin typeface="+mn-lt"/>
                <a:ea typeface="+mn-ea"/>
                <a:cs typeface="+mn-cs"/>
              </a:rPr>
              <a:t>      </a:t>
            </a:r>
            <a:r>
              <a:rPr kumimoji="1" lang="en-US" altLang="ja-JP" sz="500" kern="1200" dirty="0" smtClean="0">
                <a:solidFill>
                  <a:schemeClr val="tx1"/>
                </a:solidFill>
                <a:latin typeface="+mn-lt"/>
                <a:ea typeface="+mn-ea"/>
                <a:cs typeface="+mn-cs"/>
              </a:rPr>
              <a:t>10years</a:t>
            </a:r>
            <a:endParaRPr kumimoji="1" lang="ja-JP" altLang="ja-JP" sz="5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endParaRPr kumimoji="1" lang="en-US" altLang="ja-JP" sz="800" b="0" i="0" u="none" strike="noStrike" kern="1200" dirty="0" smtClean="0">
              <a:solidFill>
                <a:schemeClr val="tx1"/>
              </a:solidFill>
              <a:latin typeface="Arial" pitchFamily="34" charset="0"/>
              <a:cs typeface="Arial" pitchFamily="34" charset="0"/>
            </a:endParaRPr>
          </a:p>
          <a:p>
            <a:r>
              <a:rPr kumimoji="1" lang="en-US" altLang="ja-JP" sz="800" b="1" i="0" u="none" strike="noStrike" kern="1200" dirty="0" smtClean="0">
                <a:solidFill>
                  <a:schemeClr val="tx1"/>
                </a:solidFill>
                <a:latin typeface="Arial" pitchFamily="34" charset="0"/>
                <a:ea typeface="+mn-ea"/>
                <a:cs typeface="Arial" pitchFamily="34" charset="0"/>
              </a:rPr>
              <a:t>AML</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0" i="0" u="none" strike="noStrike" kern="1200" dirty="0" smtClean="0">
                <a:solidFill>
                  <a:schemeClr val="tx1"/>
                </a:solidFill>
                <a:latin typeface="Arial" pitchFamily="34" charset="0"/>
                <a:ea typeface="+mn-ea"/>
                <a:cs typeface="Arial" pitchFamily="34" charset="0"/>
              </a:rPr>
              <a:t>17,782</a:t>
            </a:r>
            <a:r>
              <a:rPr kumimoji="1" lang="ja-JP" altLang="en-US" sz="800" b="0"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62.1%</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44.3%</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40.0%</a:t>
            </a:r>
            <a:r>
              <a:rPr kumimoji="1" lang="ja-JP" altLang="en-US" sz="800" kern="1200" dirty="0" smtClean="0">
                <a:solidFill>
                  <a:schemeClr val="tx1"/>
                </a:solidFill>
                <a:latin typeface="Arial" pitchFamily="34" charset="0"/>
                <a:ea typeface="+mn-ea"/>
                <a:cs typeface="Arial" pitchFamily="34" charset="0"/>
              </a:rPr>
              <a:t> </a:t>
            </a:r>
            <a:endParaRPr kumimoji="1" lang="en-US" altLang="ja-JP" sz="800" kern="1200" dirty="0" smtClean="0">
              <a:solidFill>
                <a:schemeClr val="tx1"/>
              </a:solidFill>
              <a:latin typeface="Arial" pitchFamily="34" charset="0"/>
              <a:ea typeface="+mn-ea"/>
              <a:cs typeface="Arial" pitchFamily="34" charset="0"/>
            </a:endParaRPr>
          </a:p>
          <a:p>
            <a:r>
              <a:rPr kumimoji="1" lang="en-US" altLang="ja-JP" sz="800" b="1" i="0" u="none" strike="noStrike" kern="1200" dirty="0" smtClean="0">
                <a:solidFill>
                  <a:schemeClr val="tx1"/>
                </a:solidFill>
                <a:latin typeface="Arial" pitchFamily="34" charset="0"/>
                <a:ea typeface="+mn-ea"/>
                <a:cs typeface="Arial" pitchFamily="34" charset="0"/>
              </a:rPr>
              <a:t>ALL        </a:t>
            </a:r>
            <a:r>
              <a:rPr kumimoji="1" lang="en-US" altLang="ja-JP" sz="800" b="0" i="0" u="none" strike="noStrike" kern="1200" dirty="0" smtClean="0">
                <a:solidFill>
                  <a:schemeClr val="tx1"/>
                </a:solidFill>
                <a:latin typeface="Arial" pitchFamily="34" charset="0"/>
                <a:ea typeface="+mn-ea"/>
                <a:cs typeface="Arial" pitchFamily="34" charset="0"/>
              </a:rPr>
              <a:t>10,100</a:t>
            </a:r>
            <a:r>
              <a:rPr kumimoji="1" lang="ja-JP" altLang="en-US" sz="800" b="0"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68.5%</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48.8%</a:t>
            </a:r>
            <a:r>
              <a:rPr kumimoji="1" lang="en-US" altLang="ja-JP" sz="800" b="1" i="0" u="none" strike="noStrike" kern="1200" baseline="0" dirty="0" smtClean="0">
                <a:solidFill>
                  <a:schemeClr val="tx1"/>
                </a:solidFill>
                <a:latin typeface="Arial" pitchFamily="34" charset="0"/>
                <a:ea typeface="+mn-ea"/>
                <a:cs typeface="Arial" pitchFamily="34" charset="0"/>
              </a:rPr>
              <a:t>       44.4</a:t>
            </a:r>
            <a:r>
              <a:rPr kumimoji="1" lang="en-US" altLang="ja-JP" sz="800" b="1" i="0" u="none" strike="noStrike" kern="1200" dirty="0" smtClean="0">
                <a:solidFill>
                  <a:schemeClr val="tx1"/>
                </a:solidFill>
                <a:latin typeface="Arial" pitchFamily="34" charset="0"/>
                <a:ea typeface="+mn-ea"/>
                <a:cs typeface="Arial" pitchFamily="34" charset="0"/>
              </a:rPr>
              <a:t>%</a:t>
            </a:r>
            <a:r>
              <a:rPr kumimoji="1" lang="ja-JP" altLang="en-US" sz="800" kern="1200" dirty="0" smtClean="0">
                <a:solidFill>
                  <a:schemeClr val="tx1"/>
                </a:solidFill>
                <a:latin typeface="Arial" pitchFamily="34" charset="0"/>
                <a:ea typeface="+mn-ea"/>
                <a:cs typeface="Arial" pitchFamily="34" charset="0"/>
              </a:rPr>
              <a:t> </a:t>
            </a:r>
            <a:endParaRPr kumimoji="1" lang="en-US" altLang="ja-JP" sz="800" kern="1200" dirty="0" smtClean="0">
              <a:solidFill>
                <a:schemeClr val="tx1"/>
              </a:solidFill>
              <a:latin typeface="Arial" pitchFamily="34" charset="0"/>
              <a:ea typeface="+mn-ea"/>
              <a:cs typeface="Arial" pitchFamily="34" charset="0"/>
            </a:endParaRPr>
          </a:p>
          <a:p>
            <a:r>
              <a:rPr kumimoji="1" lang="en-US" altLang="ja-JP" sz="800" b="1" i="0" u="none" strike="noStrike" kern="1200" dirty="0" smtClean="0">
                <a:solidFill>
                  <a:schemeClr val="tx1"/>
                </a:solidFill>
                <a:latin typeface="Arial" pitchFamily="34" charset="0"/>
                <a:ea typeface="+mn-ea"/>
                <a:cs typeface="Arial" pitchFamily="34" charset="0"/>
              </a:rPr>
              <a:t>ATL</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0" i="0" u="none" strike="noStrike" kern="1200" dirty="0" smtClean="0">
                <a:solidFill>
                  <a:schemeClr val="tx1"/>
                </a:solidFill>
                <a:latin typeface="Arial" pitchFamily="34" charset="0"/>
                <a:ea typeface="+mn-ea"/>
                <a:cs typeface="Arial" pitchFamily="34" charset="0"/>
              </a:rPr>
              <a:t>1,850</a:t>
            </a:r>
            <a:r>
              <a:rPr kumimoji="1" lang="ja-JP" altLang="en-US" sz="800" b="0"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44.1%</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30.0%       25.7%</a:t>
            </a:r>
            <a:r>
              <a:rPr kumimoji="1" lang="ja-JP" altLang="en-US" sz="800" kern="1200" dirty="0" smtClean="0">
                <a:solidFill>
                  <a:schemeClr val="tx1"/>
                </a:solidFill>
                <a:latin typeface="Arial" pitchFamily="34" charset="0"/>
                <a:ea typeface="+mn-ea"/>
                <a:cs typeface="Arial" pitchFamily="34" charset="0"/>
              </a:rPr>
              <a:t> </a:t>
            </a:r>
            <a:endParaRPr kumimoji="1" lang="en-US" altLang="ja-JP" sz="800" kern="1200" dirty="0" smtClean="0">
              <a:solidFill>
                <a:schemeClr val="tx1"/>
              </a:solidFill>
              <a:latin typeface="Arial" pitchFamily="34" charset="0"/>
              <a:ea typeface="+mn-ea"/>
              <a:cs typeface="Arial" pitchFamily="34" charset="0"/>
            </a:endParaRPr>
          </a:p>
          <a:p>
            <a:r>
              <a:rPr kumimoji="1" lang="en-US" altLang="ja-JP" sz="800" b="1" i="0" u="none" strike="noStrike" kern="1200" dirty="0" smtClean="0">
                <a:solidFill>
                  <a:schemeClr val="tx1"/>
                </a:solidFill>
                <a:latin typeface="Arial" pitchFamily="34" charset="0"/>
                <a:ea typeface="+mn-ea"/>
                <a:cs typeface="Arial" pitchFamily="34" charset="0"/>
              </a:rPr>
              <a:t>CML </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0" i="0" u="none" strike="noStrike" kern="1200" dirty="0" smtClean="0">
                <a:solidFill>
                  <a:schemeClr val="tx1"/>
                </a:solidFill>
                <a:latin typeface="Arial" pitchFamily="34" charset="0"/>
                <a:ea typeface="+mn-ea"/>
                <a:cs typeface="Arial" pitchFamily="34" charset="0"/>
              </a:rPr>
              <a:t>3,358</a:t>
            </a:r>
            <a:r>
              <a:rPr kumimoji="1" lang="ja-JP" altLang="en-US" sz="800" b="0"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70.2%</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57.9%</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54.2%</a:t>
            </a:r>
            <a:r>
              <a:rPr kumimoji="1" lang="ja-JP" altLang="en-US" sz="800" kern="1200" dirty="0" smtClean="0">
                <a:solidFill>
                  <a:schemeClr val="tx1"/>
                </a:solidFill>
                <a:latin typeface="Arial" pitchFamily="34" charset="0"/>
                <a:ea typeface="+mn-ea"/>
                <a:cs typeface="Arial" pitchFamily="34" charset="0"/>
              </a:rPr>
              <a:t> </a:t>
            </a:r>
            <a:endParaRPr kumimoji="1" lang="en-US" altLang="ja-JP" sz="800" kern="1200" dirty="0" smtClean="0">
              <a:solidFill>
                <a:schemeClr val="tx1"/>
              </a:solidFill>
              <a:latin typeface="Arial" pitchFamily="34" charset="0"/>
              <a:ea typeface="+mn-ea"/>
              <a:cs typeface="Arial" pitchFamily="34" charset="0"/>
            </a:endParaRPr>
          </a:p>
          <a:p>
            <a:r>
              <a:rPr kumimoji="1" lang="en-US" altLang="ja-JP" sz="800" b="1" i="0" u="none" strike="noStrike" kern="1200" dirty="0" smtClean="0">
                <a:solidFill>
                  <a:schemeClr val="tx1"/>
                </a:solidFill>
                <a:latin typeface="Arial" pitchFamily="34" charset="0"/>
                <a:ea typeface="+mn-ea"/>
                <a:cs typeface="Arial" pitchFamily="34" charset="0"/>
              </a:rPr>
              <a:t>MDS        </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0" i="0" u="none" strike="noStrike" kern="1200" dirty="0" smtClean="0">
                <a:solidFill>
                  <a:schemeClr val="tx1"/>
                </a:solidFill>
                <a:latin typeface="Arial" pitchFamily="34" charset="0"/>
                <a:ea typeface="+mn-ea"/>
                <a:cs typeface="Arial" pitchFamily="34" charset="0"/>
              </a:rPr>
              <a:t>4,389</a:t>
            </a:r>
            <a:r>
              <a:rPr kumimoji="1" lang="ja-JP" altLang="en-US" sz="800" b="0"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64.3%</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48.6%</a:t>
            </a:r>
            <a:r>
              <a:rPr kumimoji="1" lang="en-US" altLang="ja-JP" sz="800" b="1" i="0" u="none" strike="noStrike" kern="1200" baseline="0" dirty="0" smtClean="0">
                <a:solidFill>
                  <a:schemeClr val="tx1"/>
                </a:solidFill>
                <a:latin typeface="Arial" pitchFamily="34" charset="0"/>
                <a:ea typeface="+mn-ea"/>
                <a:cs typeface="Arial" pitchFamily="34" charset="0"/>
              </a:rPr>
              <a:t>       </a:t>
            </a:r>
            <a:r>
              <a:rPr kumimoji="1" lang="en-US" altLang="ja-JP" sz="800" b="1" i="0" u="none" strike="noStrike" kern="1200" dirty="0" smtClean="0">
                <a:solidFill>
                  <a:schemeClr val="tx1"/>
                </a:solidFill>
                <a:latin typeface="Arial" pitchFamily="34" charset="0"/>
                <a:ea typeface="+mn-ea"/>
                <a:cs typeface="Arial" pitchFamily="34" charset="0"/>
              </a:rPr>
              <a:t>42.7%</a:t>
            </a:r>
            <a:r>
              <a:rPr lang="ja-JP" altLang="en-US" sz="800" u="none" dirty="0" smtClean="0">
                <a:latin typeface="Arial" pitchFamily="34" charset="0"/>
                <a:cs typeface="Arial" pitchFamily="34" charset="0"/>
              </a:rPr>
              <a:t> </a:t>
            </a:r>
            <a:endParaRPr lang="en-US" altLang="ja-JP" sz="8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800" kern="1200" dirty="0" smtClean="0">
                <a:solidFill>
                  <a:schemeClr val="tx1"/>
                </a:solidFill>
                <a:latin typeface="+mn-lt"/>
                <a:ea typeface="+mn-ea"/>
                <a:cs typeface="+mn-cs"/>
              </a:rPr>
              <a:t>――――――――――――――――――――――――――――――</a:t>
            </a:r>
            <a:endParaRPr lang="en-US" altLang="ja-JP" sz="1000" b="0" u="sng" dirty="0" smtClean="0">
              <a:solidFill>
                <a:srgbClr val="0B5395"/>
              </a:solidFill>
              <a:latin typeface="Arial" pitchFamily="34" charset="0"/>
              <a:ea typeface="+mj-ea"/>
              <a:cs typeface="Arial" pitchFamily="34" charset="0"/>
            </a:endParaRPr>
          </a:p>
        </p:txBody>
      </p:sp>
      <p:sp>
        <p:nvSpPr>
          <p:cNvPr id="7" name="スライド イメージ プレースホルダ 6"/>
          <p:cNvSpPr>
            <a:spLocks noGrp="1" noRot="1" noChangeAspect="1"/>
          </p:cNvSpPr>
          <p:nvPr>
            <p:ph type="sldImg"/>
          </p:nvPr>
        </p:nvSpPr>
        <p:spPr>
          <a:xfrm>
            <a:off x="2039938" y="0"/>
            <a:ext cx="5754687" cy="4316413"/>
          </a:xfrm>
          <a:ln>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extends to round 5,500.</a:t>
            </a:r>
            <a:endParaRPr lang="en-US" altLang="ja-JP" sz="10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25815"/>
            <a:ext cx="7204021" cy="2074333"/>
          </a:xfrm>
        </p:spPr>
        <p:txBody>
          <a:bodyPr>
            <a:normAutofit/>
          </a:bodyPr>
          <a:lstStyle/>
          <a:p>
            <a:r>
              <a:rPr kumimoji="1" lang="en-US" altLang="ja-JP" sz="800" kern="1200" dirty="0" smtClean="0">
                <a:solidFill>
                  <a:schemeClr val="tx1"/>
                </a:solidFill>
                <a:latin typeface="+mn-lt"/>
                <a:ea typeface="+mn-ea"/>
                <a:cs typeface="+mn-cs"/>
              </a:rPr>
              <a:t>In both non-Hodgkin lymphoma and Hodgkin lymphoma, the survival probabilities are around 60% five years after transplantation and around 50% ten years after transplantation. The survival probability one year after transplantation is slightly higher in Hodgkin lymphoma.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In approximately 96% of first transplants in plasma cell neoplasms including multiple myeloma, autologous transplants are performed. For the total autologous and allogeneic transplants, the survival probability one year after transplantation is as high as 90.8%, whereas the survival probability 10 years after transplantation is 35.5%.</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 </a:t>
            </a:r>
            <a:endParaRPr kumimoji="1" lang="ja-JP"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Cases of peripheral blood stem cell transplantation from unrelated donors were not included in this analysis.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 </a:t>
            </a:r>
            <a:endParaRPr lang="en-US" altLang="ja-JP" sz="600" dirty="0" smtClean="0">
              <a:solidFill>
                <a:srgbClr val="0B5395"/>
              </a:solidFill>
              <a:latin typeface="メイリオ" pitchFamily="50" charset="-128"/>
              <a:ea typeface="メイリオ" pitchFamily="50" charset="-128"/>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ja-JP" sz="600" b="1" i="0" u="none" strike="noStrike" kern="1200" dirty="0" smtClean="0">
                <a:solidFill>
                  <a:schemeClr val="tx1"/>
                </a:solidFill>
                <a:latin typeface="Arial" pitchFamily="34" charset="0"/>
                <a:ea typeface="+mn-ea"/>
                <a:cs typeface="Arial" pitchFamily="34" charset="0"/>
              </a:rPr>
              <a:t>NHL                  </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15,487</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72.3%</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56.8%</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49.5%</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dirty="0" smtClean="0">
                <a:solidFill>
                  <a:schemeClr val="tx1"/>
                </a:solidFill>
                <a:latin typeface="Arial" pitchFamily="34" charset="0"/>
                <a:ea typeface="+mn-ea"/>
                <a:cs typeface="Arial" pitchFamily="34" charset="0"/>
              </a:rPr>
              <a:t>HL</a:t>
            </a:r>
            <a:r>
              <a:rPr kumimoji="1" lang="en-US" altLang="ja-JP" sz="600" b="1" i="0" u="none" strike="noStrike" kern="1200" dirty="0" smtClean="0">
                <a:solidFill>
                  <a:schemeClr val="tx1"/>
                </a:solidFill>
                <a:latin typeface="Arial" pitchFamily="34" charset="0"/>
                <a:cs typeface="Arial" pitchFamily="34" charset="0"/>
              </a:rPr>
              <a:t>                     </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1,229</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84.7%</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65.6%</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57.7%</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dirty="0" smtClean="0">
                <a:solidFill>
                  <a:schemeClr val="tx1"/>
                </a:solidFill>
                <a:latin typeface="Arial" pitchFamily="34" charset="0"/>
                <a:ea typeface="+mn-ea"/>
                <a:cs typeface="Arial" pitchFamily="34" charset="0"/>
              </a:rPr>
              <a:t>Other</a:t>
            </a:r>
            <a:r>
              <a:rPr kumimoji="1" lang="en-US" altLang="ja-JP" sz="600" b="1" i="0" u="none" strike="noStrike" kern="1200" baseline="0" dirty="0" smtClean="0">
                <a:solidFill>
                  <a:schemeClr val="tx1"/>
                </a:solidFill>
                <a:latin typeface="Arial" pitchFamily="34" charset="0"/>
                <a:ea typeface="+mn-ea"/>
                <a:cs typeface="Arial" pitchFamily="34" charset="0"/>
              </a:rPr>
              <a:t> lymphoma      </a:t>
            </a:r>
            <a:r>
              <a:rPr kumimoji="1" lang="en-US" altLang="ja-JP" sz="600" b="0" i="0" u="none" strike="noStrike" kern="1200" dirty="0" smtClean="0">
                <a:solidFill>
                  <a:schemeClr val="tx1"/>
                </a:solidFill>
                <a:latin typeface="Arial" pitchFamily="34" charset="0"/>
                <a:ea typeface="+mn-ea"/>
                <a:cs typeface="Arial" pitchFamily="34" charset="0"/>
              </a:rPr>
              <a:t>656</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68.2%</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52.1%</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43.9%</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baseline="0" dirty="0" smtClean="0">
                <a:solidFill>
                  <a:schemeClr val="tx1"/>
                </a:solidFill>
                <a:latin typeface="Arial" pitchFamily="34" charset="0"/>
                <a:ea typeface="+mn-ea"/>
                <a:cs typeface="Arial" pitchFamily="34" charset="0"/>
              </a:rPr>
              <a:t>MM/PCD             </a:t>
            </a:r>
            <a:r>
              <a:rPr kumimoji="1" lang="en-US" altLang="ja-JP" sz="600" b="0" i="0" u="none" strike="noStrike" kern="1200" baseline="0" dirty="0" smtClean="0">
                <a:solidFill>
                  <a:schemeClr val="tx1"/>
                </a:solidFill>
                <a:latin typeface="Arial" pitchFamily="34" charset="0"/>
                <a:ea typeface="+mn-ea"/>
                <a:cs typeface="Arial" pitchFamily="34" charset="0"/>
              </a:rPr>
              <a:t>7</a:t>
            </a:r>
            <a:r>
              <a:rPr kumimoji="1" lang="en-US" altLang="ja-JP" sz="600" b="0" i="0" u="none" strike="noStrike" kern="1200" dirty="0" smtClean="0">
                <a:solidFill>
                  <a:schemeClr val="tx1"/>
                </a:solidFill>
                <a:latin typeface="Arial" pitchFamily="34" charset="0"/>
                <a:ea typeface="+mn-ea"/>
                <a:cs typeface="Arial" pitchFamily="34" charset="0"/>
              </a:rPr>
              <a:t>,260</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90.8%</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58.6%</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35.5%</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
        <p:nvSpPr>
          <p:cNvPr id="7" name="スライド イメージ プレースホルダ 6"/>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15"/>
            <a:ext cx="7204021" cy="2154116"/>
          </a:xfrm>
        </p:spPr>
        <p:txBody>
          <a:bodyPr>
            <a:normAutofit/>
          </a:bodyPr>
          <a:lstStyle/>
          <a:p>
            <a:r>
              <a:rPr kumimoji="1" lang="en-US" altLang="ja-JP" sz="800" kern="1200" dirty="0" smtClean="0">
                <a:solidFill>
                  <a:schemeClr val="tx1"/>
                </a:solidFill>
                <a:latin typeface="+mn-lt"/>
                <a:ea typeface="+mn-ea"/>
                <a:cs typeface="+mn-cs"/>
              </a:rPr>
              <a:t>In acute myeloid leukemia, the survival probabilities</a:t>
            </a:r>
            <a:r>
              <a:rPr kumimoji="1" lang="ja-JP" altLang="ja-JP"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after autologous transplant</a:t>
            </a:r>
            <a:r>
              <a:rPr kumimoji="1" lang="en-US" altLang="ja-JP" sz="800" kern="1200" dirty="0" smtClean="0">
                <a:solidFill>
                  <a:schemeClr val="tx1"/>
                </a:solidFill>
                <a:latin typeface="+mn-lt"/>
                <a:ea typeface="+mn-ea"/>
                <a:cs typeface="+mn-cs"/>
              </a:rPr>
              <a:t> are almost similar between recipients aged 0 to 15 years and those aged 16 years or older (≥16).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In acute lymphoblastic leukemia, the survival probability in those aged 16 years or older (≥16) is 30.9% and 26.3% five and ten years after autologous transplantation, respectively, indicating lower long-term survival probabilities in this age group than in pediatric patients.</a:t>
            </a:r>
          </a:p>
          <a:p>
            <a:endParaRPr lang="en-US" altLang="ja-JP" sz="600" dirty="0" smtClean="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AML   </a:t>
            </a:r>
            <a:r>
              <a:rPr kumimoji="1" lang="en-US" altLang="ja-JP" sz="600" b="0" i="0" u="none" strike="noStrike" kern="1200" dirty="0" smtClean="0">
                <a:solidFill>
                  <a:schemeClr val="tx1"/>
                </a:solidFill>
                <a:latin typeface="Arial" pitchFamily="34" charset="0"/>
                <a:ea typeface="ＭＳ ゴシック" pitchFamily="49" charset="-128"/>
                <a:cs typeface="Arial" pitchFamily="34" charset="0"/>
              </a:rPr>
              <a:t>Age</a:t>
            </a:r>
            <a:r>
              <a:rPr kumimoji="1" lang="ja-JP" altLang="en-US" sz="600" b="0" i="0" u="none" strike="noStrike" kern="1200" dirty="0" smtClean="0">
                <a:solidFill>
                  <a:schemeClr val="tx1"/>
                </a:solidFill>
                <a:latin typeface="Arial" pitchFamily="34" charset="0"/>
                <a:ea typeface="ＭＳ ゴシック" pitchFamily="49" charset="-128"/>
                <a:cs typeface="Arial" pitchFamily="34" charset="0"/>
              </a:rPr>
              <a:t>≤</a:t>
            </a:r>
            <a:r>
              <a:rPr kumimoji="1" lang="en-US" altLang="ja-JP" sz="600" b="0" i="0" u="none" strike="noStrike" kern="1200" dirty="0" smtClean="0">
                <a:solidFill>
                  <a:schemeClr val="tx1"/>
                </a:solidFill>
                <a:latin typeface="Arial" pitchFamily="34" charset="0"/>
                <a:ea typeface="ＭＳ ゴシック" pitchFamily="49" charset="-128"/>
                <a:cs typeface="Arial" pitchFamily="34" charset="0"/>
              </a:rPr>
              <a:t>15</a:t>
            </a:r>
            <a:r>
              <a:rPr kumimoji="1" lang="ja-JP" altLang="en-US" sz="600" b="0"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0" i="0" u="none" strike="noStrike" kern="1200" dirty="0" smtClean="0">
                <a:solidFill>
                  <a:schemeClr val="tx1"/>
                </a:solidFill>
                <a:latin typeface="Arial" pitchFamily="34" charset="0"/>
                <a:ea typeface="ＭＳ ゴシック" pitchFamily="49" charset="-128"/>
                <a:cs typeface="Arial" pitchFamily="34" charset="0"/>
              </a:rPr>
              <a:t>236</a:t>
            </a:r>
            <a:r>
              <a:rPr kumimoji="1" lang="ja-JP" altLang="en-US" sz="600" b="0"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86.9%</a:t>
            </a:r>
            <a:r>
              <a:rPr kumimoji="1" lang="en-US" altLang="ja-JP" sz="600" b="1"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64.3%</a:t>
            </a:r>
            <a:r>
              <a:rPr kumimoji="1" lang="ja-JP" altLang="en-US" sz="600" b="1"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61.6%</a:t>
            </a:r>
            <a:endParaRPr lang="en-US" altLang="ja-JP" sz="600" dirty="0" smtClean="0">
              <a:latin typeface="Arial" pitchFamily="34" charset="0"/>
              <a:ea typeface="ＭＳ ゴシック" pitchFamily="49" charset="-128"/>
              <a:cs typeface="Arial" pitchFamily="34" charset="0"/>
            </a:endParaRPr>
          </a:p>
          <a:p>
            <a:r>
              <a:rPr kumimoji="1" lang="en-US" altLang="ja-JP" sz="600" b="0" i="0" u="none" strike="noStrike" kern="1200" baseline="0" dirty="0" smtClean="0">
                <a:solidFill>
                  <a:schemeClr val="tx1"/>
                </a:solidFill>
                <a:latin typeface="Arial" pitchFamily="34" charset="0"/>
                <a:ea typeface="ＭＳ ゴシック" pitchFamily="49" charset="-128"/>
                <a:cs typeface="Arial" pitchFamily="34" charset="0"/>
              </a:rPr>
              <a:t>          Age</a:t>
            </a:r>
            <a:r>
              <a:rPr kumimoji="1" lang="ja-JP" altLang="en-US" sz="600" b="0" i="0" u="none" strike="noStrike" kern="1200" baseline="0" dirty="0" smtClean="0">
                <a:solidFill>
                  <a:schemeClr val="tx1"/>
                </a:solidFill>
                <a:latin typeface="Arial" pitchFamily="34" charset="0"/>
                <a:ea typeface="ＭＳ ゴシック" pitchFamily="49" charset="-128"/>
                <a:cs typeface="Arial" pitchFamily="34" charset="0"/>
              </a:rPr>
              <a:t>≥</a:t>
            </a:r>
            <a:r>
              <a:rPr kumimoji="1" lang="en-US" altLang="ja-JP" sz="600" b="0" i="0" u="none" strike="noStrike" kern="1200" dirty="0" smtClean="0">
                <a:solidFill>
                  <a:schemeClr val="tx1"/>
                </a:solidFill>
                <a:latin typeface="Arial" pitchFamily="34" charset="0"/>
                <a:ea typeface="ＭＳ ゴシック" pitchFamily="49" charset="-128"/>
                <a:cs typeface="Arial" pitchFamily="34" charset="0"/>
              </a:rPr>
              <a:t>16</a:t>
            </a:r>
            <a:r>
              <a:rPr kumimoji="1" lang="ja-JP" altLang="en-US" sz="600" b="0"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0" i="0" u="none" strike="noStrike" kern="1200" dirty="0" smtClean="0">
                <a:solidFill>
                  <a:schemeClr val="tx1"/>
                </a:solidFill>
                <a:latin typeface="Arial" pitchFamily="34" charset="0"/>
                <a:ea typeface="ＭＳ ゴシック" pitchFamily="49" charset="-128"/>
                <a:cs typeface="Arial" pitchFamily="34" charset="0"/>
              </a:rPr>
              <a:t>1,302</a:t>
            </a:r>
            <a:r>
              <a:rPr kumimoji="1" lang="ja-JP" altLang="en-US" sz="600" b="0"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81.5%</a:t>
            </a:r>
            <a:r>
              <a:rPr kumimoji="1" lang="ja-JP" altLang="en-US" sz="600" b="1"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64.8%</a:t>
            </a:r>
            <a:r>
              <a:rPr kumimoji="1" lang="ja-JP" altLang="en-US" sz="600" b="1"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61.2%</a:t>
            </a:r>
            <a:r>
              <a:rPr lang="ja-JP" altLang="en-US" sz="600" dirty="0" smtClean="0">
                <a:latin typeface="Arial" pitchFamily="34" charset="0"/>
                <a:ea typeface="ＭＳ ゴシック" pitchFamily="49" charset="-128"/>
                <a:cs typeface="Arial" pitchFamily="34" charset="0"/>
              </a:rPr>
              <a:t> </a:t>
            </a:r>
            <a:endParaRPr lang="en-US" altLang="ja-JP" sz="600" dirty="0" smtClean="0">
              <a:latin typeface="Arial" pitchFamily="34" charset="0"/>
              <a:ea typeface="ＭＳ ゴシック" pitchFamily="49" charset="-128"/>
              <a:cs typeface="Arial" pitchFamily="34" charset="0"/>
            </a:endParaRPr>
          </a:p>
          <a:p>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ALL   </a:t>
            </a:r>
            <a:r>
              <a:rPr kumimoji="1" lang="en-US" altLang="ja-JP" sz="600" b="1"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0" i="0" u="none" strike="noStrike" kern="1200" baseline="0" dirty="0" smtClean="0">
                <a:solidFill>
                  <a:schemeClr val="tx1"/>
                </a:solidFill>
                <a:latin typeface="Arial" pitchFamily="34" charset="0"/>
                <a:ea typeface="ＭＳ ゴシック" pitchFamily="49" charset="-128"/>
                <a:cs typeface="Arial" pitchFamily="34" charset="0"/>
              </a:rPr>
              <a:t>Age</a:t>
            </a:r>
            <a:r>
              <a:rPr kumimoji="1" lang="ja-JP" altLang="en-US" sz="600" b="0" i="0" u="none" strike="noStrike" kern="1200" baseline="0" dirty="0" smtClean="0">
                <a:solidFill>
                  <a:schemeClr val="tx1"/>
                </a:solidFill>
                <a:latin typeface="Arial" pitchFamily="34" charset="0"/>
                <a:ea typeface="ＭＳ ゴシック" pitchFamily="49" charset="-128"/>
                <a:cs typeface="Arial" pitchFamily="34" charset="0"/>
              </a:rPr>
              <a:t>≤</a:t>
            </a:r>
            <a:r>
              <a:rPr kumimoji="1" lang="en-US" altLang="ja-JP" sz="600" b="0" i="0" u="none" strike="noStrike" kern="1200" dirty="0" smtClean="0">
                <a:solidFill>
                  <a:schemeClr val="tx1"/>
                </a:solidFill>
                <a:latin typeface="Arial" pitchFamily="34" charset="0"/>
                <a:ea typeface="ＭＳ ゴシック" pitchFamily="49" charset="-128"/>
                <a:cs typeface="Arial" pitchFamily="34" charset="0"/>
              </a:rPr>
              <a:t>15</a:t>
            </a:r>
            <a:r>
              <a:rPr lang="ja-JP" altLang="en-US" sz="600" b="0" dirty="0" smtClean="0">
                <a:latin typeface="Arial" pitchFamily="34" charset="0"/>
                <a:ea typeface="ＭＳ ゴシック" pitchFamily="49" charset="-128"/>
                <a:cs typeface="Arial" pitchFamily="34" charset="0"/>
              </a:rPr>
              <a:t>      </a:t>
            </a:r>
            <a:r>
              <a:rPr kumimoji="1" lang="en-US" altLang="ja-JP" sz="600" b="0" i="0" u="none" strike="noStrike" kern="1200" dirty="0" smtClean="0">
                <a:solidFill>
                  <a:schemeClr val="tx1"/>
                </a:solidFill>
                <a:latin typeface="Arial" pitchFamily="34" charset="0"/>
                <a:ea typeface="ＭＳ ゴシック" pitchFamily="49" charset="-128"/>
                <a:cs typeface="Arial" pitchFamily="34" charset="0"/>
              </a:rPr>
              <a:t>393</a:t>
            </a:r>
            <a:r>
              <a:rPr kumimoji="1" lang="ja-JP" altLang="en-US" sz="600" b="0"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81.4%</a:t>
            </a:r>
            <a:r>
              <a:rPr kumimoji="1" lang="ja-JP" altLang="en-US" sz="600" b="1"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59.7%</a:t>
            </a:r>
            <a:r>
              <a:rPr kumimoji="1" lang="ja-JP" altLang="en-US" sz="600" b="1" i="0" u="none" strike="noStrike" kern="1200" baseline="0" dirty="0" smtClean="0">
                <a:solidFill>
                  <a:schemeClr val="tx1"/>
                </a:solidFill>
                <a:latin typeface="Arial" pitchFamily="34" charset="0"/>
                <a:ea typeface="ＭＳ ゴシック" pitchFamily="49" charset="-128"/>
                <a:cs typeface="Arial" pitchFamily="34" charset="0"/>
              </a:rPr>
              <a:t>        </a:t>
            </a:r>
            <a:r>
              <a:rPr kumimoji="1" lang="en-US" altLang="ja-JP" sz="600" b="1" i="0" u="none" strike="noStrike" kern="1200" dirty="0" smtClean="0">
                <a:solidFill>
                  <a:schemeClr val="tx1"/>
                </a:solidFill>
                <a:latin typeface="Arial" pitchFamily="34" charset="0"/>
                <a:ea typeface="ＭＳ ゴシック" pitchFamily="49" charset="-128"/>
                <a:cs typeface="Arial" pitchFamily="34" charset="0"/>
              </a:rPr>
              <a:t>55.4%</a:t>
            </a:r>
            <a:r>
              <a:rPr lang="ja-JP" altLang="en-US" sz="600" dirty="0" smtClean="0">
                <a:latin typeface="Arial" pitchFamily="34" charset="0"/>
                <a:ea typeface="ＭＳ ゴシック" pitchFamily="49" charset="-128"/>
                <a:cs typeface="Arial" pitchFamily="34" charset="0"/>
              </a:rPr>
              <a:t> </a:t>
            </a:r>
            <a:endParaRPr kumimoji="1" lang="en-US" altLang="ja-JP" sz="600" b="1" i="0" u="none" strike="noStrike" kern="1200" dirty="0" smtClean="0">
              <a:solidFill>
                <a:schemeClr val="tx1"/>
              </a:solidFill>
              <a:latin typeface="Arial" pitchFamily="34" charset="0"/>
              <a:ea typeface="ＭＳ ゴシック" pitchFamily="49" charset="-128"/>
              <a:cs typeface="Arial" pitchFamily="34" charset="0"/>
            </a:endParaRPr>
          </a:p>
          <a:p>
            <a:r>
              <a:rPr kumimoji="1" lang="ja-JP" altLang="en-US" sz="600" b="1" i="0" u="none" strike="noStrike" kern="1200" dirty="0" smtClean="0">
                <a:solidFill>
                  <a:schemeClr val="tx1"/>
                </a:solidFill>
                <a:latin typeface="Arial" pitchFamily="34" charset="0"/>
                <a:ea typeface="ＭＳ ゴシック" pitchFamily="49" charset="-128"/>
                <a:cs typeface="Arial" pitchFamily="34" charset="0"/>
              </a:rPr>
              <a:t>　</a:t>
            </a:r>
            <a:r>
              <a:rPr kumimoji="1" lang="ja-JP" altLang="en-US" sz="600" u="none" kern="1200" dirty="0" smtClean="0">
                <a:solidFill>
                  <a:schemeClr val="tx1"/>
                </a:solidFill>
                <a:latin typeface="Arial" pitchFamily="34" charset="0"/>
                <a:ea typeface="ＭＳ ゴシック" pitchFamily="49" charset="-128"/>
                <a:cs typeface="Arial" pitchFamily="34" charset="0"/>
              </a:rPr>
              <a:t>　　　 </a:t>
            </a:r>
            <a:r>
              <a:rPr kumimoji="1" lang="en-US" altLang="ja-JP" sz="600" u="none" kern="1200" dirty="0" smtClean="0">
                <a:solidFill>
                  <a:schemeClr val="tx1"/>
                </a:solidFill>
                <a:latin typeface="Arial" pitchFamily="34" charset="0"/>
                <a:ea typeface="ＭＳ ゴシック" pitchFamily="49" charset="-128"/>
                <a:cs typeface="Arial" pitchFamily="34" charset="0"/>
              </a:rPr>
              <a:t>Age</a:t>
            </a:r>
            <a:r>
              <a:rPr kumimoji="1" lang="ja-JP" altLang="en-US" sz="600" u="none" kern="1200" dirty="0" smtClean="0">
                <a:solidFill>
                  <a:schemeClr val="tx1"/>
                </a:solidFill>
                <a:latin typeface="Arial" pitchFamily="34" charset="0"/>
                <a:ea typeface="ＭＳ ゴシック" pitchFamily="49" charset="-128"/>
                <a:cs typeface="Arial" pitchFamily="34" charset="0"/>
              </a:rPr>
              <a:t>≥</a:t>
            </a:r>
            <a:r>
              <a:rPr kumimoji="1" lang="en-US" altLang="ja-JP" sz="600" u="none" kern="1200" dirty="0" smtClean="0">
                <a:solidFill>
                  <a:schemeClr val="tx1"/>
                </a:solidFill>
                <a:latin typeface="Arial" pitchFamily="34" charset="0"/>
                <a:ea typeface="ＭＳ ゴシック" pitchFamily="49" charset="-128"/>
                <a:cs typeface="Arial" pitchFamily="34" charset="0"/>
              </a:rPr>
              <a:t>16</a:t>
            </a:r>
            <a:r>
              <a:rPr kumimoji="1" lang="ja-JP" altLang="en-US" sz="600" b="0" u="none" kern="1200" dirty="0" smtClean="0">
                <a:solidFill>
                  <a:schemeClr val="tx1"/>
                </a:solidFill>
                <a:latin typeface="Arial" pitchFamily="34" charset="0"/>
                <a:ea typeface="ＭＳ ゴシック" pitchFamily="49" charset="-128"/>
                <a:cs typeface="Arial" pitchFamily="34" charset="0"/>
              </a:rPr>
              <a:t>      </a:t>
            </a:r>
            <a:r>
              <a:rPr kumimoji="1" lang="en-US" altLang="ja-JP" sz="600" u="none" kern="1200" dirty="0" smtClean="0">
                <a:solidFill>
                  <a:schemeClr val="tx1"/>
                </a:solidFill>
                <a:latin typeface="Arial" pitchFamily="34" charset="0"/>
                <a:ea typeface="ＭＳ ゴシック" pitchFamily="49" charset="-128"/>
                <a:cs typeface="Arial" pitchFamily="34" charset="0"/>
              </a:rPr>
              <a:t>328</a:t>
            </a:r>
            <a:r>
              <a:rPr kumimoji="1" lang="ja-JP" altLang="en-US" sz="600" b="0" u="none" kern="1200" dirty="0" smtClean="0">
                <a:solidFill>
                  <a:schemeClr val="tx1"/>
                </a:solidFill>
                <a:latin typeface="Arial" pitchFamily="34" charset="0"/>
                <a:ea typeface="ＭＳ ゴシック" pitchFamily="49" charset="-128"/>
                <a:cs typeface="Arial" pitchFamily="34" charset="0"/>
              </a:rPr>
              <a:t>       </a:t>
            </a:r>
            <a:r>
              <a:rPr kumimoji="1" lang="en-US" altLang="ja-JP" sz="600" b="1" u="none" kern="1200" dirty="0" smtClean="0">
                <a:solidFill>
                  <a:schemeClr val="tx1"/>
                </a:solidFill>
                <a:latin typeface="Arial" pitchFamily="34" charset="0"/>
                <a:ea typeface="ＭＳ ゴシック" pitchFamily="49" charset="-128"/>
                <a:cs typeface="Arial" pitchFamily="34" charset="0"/>
              </a:rPr>
              <a:t>61.1%        30.9%        26.3%</a:t>
            </a:r>
            <a:r>
              <a:rPr kumimoji="1" lang="ja-JP" altLang="en-US" sz="600" b="1" u="none" kern="1200" dirty="0" smtClean="0">
                <a:solidFill>
                  <a:schemeClr val="tx1"/>
                </a:solidFill>
                <a:latin typeface="Arial" pitchFamily="34" charset="0"/>
                <a:ea typeface="ＭＳ ゴシック" pitchFamily="49" charset="-128"/>
                <a:cs typeface="Arial" pitchFamily="34" charset="0"/>
              </a:rPr>
              <a:t>  </a:t>
            </a:r>
            <a:endParaRPr kumimoji="1" lang="en-US" altLang="ja-JP" sz="600" b="1" u="none" kern="1200" dirty="0" smtClean="0">
              <a:solidFill>
                <a:schemeClr val="tx1"/>
              </a:solidFill>
              <a:latin typeface="Arial" pitchFamily="34" charset="0"/>
              <a:ea typeface="ＭＳ ゴシック" pitchFamily="49" charset="-128"/>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
        <p:nvSpPr>
          <p:cNvPr id="9" name="スライド イメージ プレースホルダ 8"/>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54688" cy="4316413"/>
          </a:xfrm>
        </p:spPr>
      </p:sp>
      <p:sp>
        <p:nvSpPr>
          <p:cNvPr id="3" name="ノート プレースホルダ 2"/>
          <p:cNvSpPr>
            <a:spLocks noGrp="1"/>
          </p:cNvSpPr>
          <p:nvPr>
            <p:ph type="body" idx="1"/>
          </p:nvPr>
        </p:nvSpPr>
        <p:spPr>
          <a:xfrm>
            <a:off x="1473335" y="4317023"/>
            <a:ext cx="7204021" cy="1916723"/>
          </a:xfrm>
        </p:spPr>
        <p:txBody>
          <a:bodyPr>
            <a:noAutofit/>
          </a:bodyPr>
          <a:lstStyle/>
          <a:p>
            <a:r>
              <a:rPr kumimoji="1" lang="en-US" altLang="ja-JP" sz="800" kern="1200" dirty="0" smtClean="0">
                <a:solidFill>
                  <a:schemeClr val="tx1"/>
                </a:solidFill>
                <a:latin typeface="+mn-lt"/>
                <a:ea typeface="+mn-ea"/>
                <a:cs typeface="+mn-cs"/>
              </a:rPr>
              <a:t>In malignant lymphoma, non-Hodgkin lymphoma accounts for 89% of the total cases of first transplantation and Hodgkin lymphoma, less than 10%. These proportions are almost the same as those in the incidence rates of malignant lymphoma. The vast majority of transplants are autologous in recipients aged 16 years or older (</a:t>
            </a:r>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16).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In both non-Hodgkin lymphoma and Hodgkin lymphoma, the survival probabilities 5 years after autologous transplantation are around 70% in recipients aged 0 to 15 years and do not decline subsequently.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The survival probability in autologous transplant recipients aged 16 years or older (≥16) in Hodgkin lymphoma is as high as 87.4% one year after transplantation and is slightly lower than 60% ten years after transplantation.</a:t>
            </a:r>
          </a:p>
          <a:p>
            <a:endParaRPr kumimoji="1" lang="en-US" altLang="ja-JP" sz="600" kern="1200" dirty="0" smtClean="0">
              <a:solidFill>
                <a:srgbClr val="0B5395"/>
              </a:solidFill>
              <a:latin typeface="ＭＳ Ｐゴシック" pitchFamily="50" charset="-128"/>
              <a:ea typeface="ＭＳ Ｐゴシック" pitchFamily="50" charset="-128"/>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NHL</a:t>
            </a:r>
            <a:r>
              <a:rPr kumimoji="1" lang="ja-JP" altLang="en-US" sz="600" b="1" i="0" u="none" strike="noStrike" kern="1200" dirty="0" smtClean="0">
                <a:solidFill>
                  <a:schemeClr val="tx1"/>
                </a:solidFill>
                <a:latin typeface="Arial" pitchFamily="34" charset="0"/>
                <a:ea typeface="ＭＳ Ｐゴシック" pitchFamily="50" charset="-128"/>
                <a:cs typeface="Arial" pitchFamily="34" charset="0"/>
              </a:rPr>
              <a:t> </a:t>
            </a:r>
            <a:r>
              <a:rPr lang="ja-JP" altLang="en-US" sz="600" dirty="0" smtClean="0">
                <a:latin typeface="Arial" pitchFamily="34" charset="0"/>
                <a:ea typeface="ＭＳ Ｐゴシック" pitchFamily="50" charset="-128"/>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Age</a:t>
            </a:r>
            <a:r>
              <a:rPr kumimoji="1" lang="ja-JP" altLang="en-US" sz="600" b="0" i="0" u="none" strike="noStrike" kern="1200" dirty="0" smtClean="0">
                <a:solidFill>
                  <a:schemeClr val="tx1"/>
                </a:solidFill>
                <a:latin typeface="Arial" pitchFamily="34" charset="0"/>
                <a:cs typeface="Arial" pitchFamily="34" charset="0"/>
              </a:rPr>
              <a:t>≤</a:t>
            </a:r>
            <a:r>
              <a:rPr kumimoji="1" lang="en-US" altLang="ja-JP" sz="600" b="0" i="0" u="none" strike="noStrike" kern="1200" dirty="0" smtClean="0">
                <a:solidFill>
                  <a:schemeClr val="tx1"/>
                </a:solidFill>
                <a:latin typeface="Arial" pitchFamily="34" charset="0"/>
                <a:cs typeface="Arial" pitchFamily="34" charset="0"/>
              </a:rPr>
              <a:t>15</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ea typeface="ＭＳ Ｐゴシック" pitchFamily="50" charset="-128"/>
                <a:cs typeface="Arial" pitchFamily="34" charset="0"/>
              </a:rPr>
              <a:t>210</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baseline="0" dirty="0" smtClean="0">
                <a:solidFill>
                  <a:schemeClr val="tx1"/>
                </a:solidFill>
                <a:latin typeface="Arial" pitchFamily="34" charset="0"/>
                <a:ea typeface="ＭＳ Ｐゴシック" pitchFamily="50" charset="-128"/>
                <a:cs typeface="Arial" pitchFamily="34" charset="0"/>
              </a:rPr>
              <a:t>77.3</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a:t>
            </a:r>
            <a:r>
              <a:rPr kumimoji="1" lang="en-US" altLang="ja-JP" sz="600" b="1" i="0" u="none" strike="noStrike" kern="1200" baseline="0" dirty="0" smtClean="0">
                <a:solidFill>
                  <a:schemeClr val="tx1"/>
                </a:solidFill>
                <a:latin typeface="Arial" pitchFamily="34" charset="0"/>
                <a:ea typeface="ＭＳ Ｐゴシック" pitchFamily="50" charset="-128"/>
                <a:cs typeface="Arial" pitchFamily="34" charset="0"/>
              </a:rPr>
              <a:t>        70.2</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69.5%</a:t>
            </a:r>
            <a:r>
              <a:rPr lang="ja-JP" altLang="en-US" sz="600" dirty="0" smtClean="0">
                <a:latin typeface="Arial" pitchFamily="34" charset="0"/>
                <a:ea typeface="ＭＳ Ｐゴシック" pitchFamily="50" charset="-128"/>
                <a:cs typeface="Arial" pitchFamily="34" charset="0"/>
              </a:rPr>
              <a:t> </a:t>
            </a:r>
            <a:r>
              <a:rPr kumimoji="1" lang="ja-JP" altLang="en-US" sz="600" b="1" i="0" u="none" strike="noStrike" kern="1200" dirty="0" smtClean="0">
                <a:solidFill>
                  <a:schemeClr val="tx1"/>
                </a:solidFill>
                <a:latin typeface="Arial" pitchFamily="34" charset="0"/>
                <a:ea typeface="ＭＳ Ｐゴシック" pitchFamily="50" charset="-128"/>
                <a:cs typeface="Arial" pitchFamily="34" charset="0"/>
              </a:rPr>
              <a:t>　</a:t>
            </a:r>
            <a:r>
              <a:rPr lang="ja-JP" altLang="en-US" sz="600" dirty="0" smtClean="0">
                <a:latin typeface="Arial" pitchFamily="34" charset="0"/>
                <a:ea typeface="ＭＳ Ｐゴシック" pitchFamily="50" charset="-128"/>
                <a:cs typeface="Arial" pitchFamily="34" charset="0"/>
              </a:rPr>
              <a:t> </a:t>
            </a:r>
            <a:endParaRPr lang="en-US" altLang="ja-JP" sz="600" dirty="0" smtClean="0">
              <a:latin typeface="Arial" pitchFamily="34" charset="0"/>
              <a:ea typeface="ＭＳ Ｐゴシック" pitchFamily="50" charset="-128"/>
              <a:cs typeface="Arial" pitchFamily="34" charset="0"/>
            </a:endParaRPr>
          </a:p>
          <a:p>
            <a:r>
              <a:rPr kumimoji="1" lang="en-US" altLang="ja-JP" sz="600" b="0" i="0" u="none" strike="noStrike" kern="1200" baseline="0" dirty="0" smtClean="0">
                <a:solidFill>
                  <a:schemeClr val="tx1"/>
                </a:solidFill>
                <a:latin typeface="Arial" pitchFamily="34" charset="0"/>
                <a:cs typeface="Arial" pitchFamily="34" charset="0"/>
              </a:rPr>
              <a:t>         Age</a:t>
            </a:r>
            <a:r>
              <a:rPr kumimoji="1" lang="ja-JP" altLang="en-US" sz="600" b="0" i="0" u="none" strike="noStrike" kern="1200" baseline="0" dirty="0" smtClean="0">
                <a:solidFill>
                  <a:schemeClr val="tx1"/>
                </a:solidFill>
                <a:latin typeface="Arial" pitchFamily="34" charset="0"/>
                <a:cs typeface="Arial" pitchFamily="34" charset="0"/>
              </a:rPr>
              <a:t>≥</a:t>
            </a:r>
            <a:r>
              <a:rPr kumimoji="1" lang="en-US" altLang="ja-JP" sz="600" b="0" i="0" u="none" strike="noStrike" kern="1200" dirty="0" smtClean="0">
                <a:solidFill>
                  <a:schemeClr val="tx1"/>
                </a:solidFill>
                <a:latin typeface="Arial" pitchFamily="34" charset="0"/>
                <a:cs typeface="Arial" pitchFamily="34" charset="0"/>
              </a:rPr>
              <a:t>16</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ea typeface="ＭＳ Ｐゴシック" pitchFamily="50" charset="-128"/>
                <a:cs typeface="Arial" pitchFamily="34" charset="0"/>
              </a:rPr>
              <a:t>11,394</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78.5%</a:t>
            </a:r>
            <a:r>
              <a:rPr kumimoji="1" lang="en-US" altLang="ja-JP" sz="600" b="1" i="0" u="none" strike="noStrike" kern="1200" baseline="0" dirty="0" smtClean="0">
                <a:solidFill>
                  <a:schemeClr val="tx1"/>
                </a:solidFill>
                <a:latin typeface="Arial" pitchFamily="34" charset="0"/>
                <a:ea typeface="ＭＳ Ｐゴシック" pitchFamily="50" charset="-128"/>
                <a:cs typeface="Arial" pitchFamily="34" charset="0"/>
              </a:rPr>
              <a:t>        61.4</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52.2%</a:t>
            </a:r>
            <a:r>
              <a:rPr lang="ja-JP" altLang="en-US" sz="600" dirty="0" smtClean="0">
                <a:latin typeface="Arial" pitchFamily="34" charset="0"/>
                <a:ea typeface="ＭＳ Ｐゴシック" pitchFamily="50" charset="-128"/>
                <a:cs typeface="Arial" pitchFamily="34" charset="0"/>
              </a:rPr>
              <a:t> </a:t>
            </a:r>
            <a:endParaRPr lang="en-US" altLang="ja-JP" sz="600" dirty="0" smtClean="0">
              <a:latin typeface="Arial" pitchFamily="34" charset="0"/>
              <a:ea typeface="ＭＳ Ｐゴシック" pitchFamily="50" charset="-128"/>
              <a:cs typeface="Arial" pitchFamily="34" charset="0"/>
            </a:endParaRPr>
          </a:p>
          <a:p>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HL</a:t>
            </a:r>
            <a:r>
              <a:rPr kumimoji="1" lang="ja-JP" altLang="en-US" sz="600" b="1" i="0" u="none" strike="noStrike" kern="1200" dirty="0" smtClean="0">
                <a:solidFill>
                  <a:schemeClr val="tx1"/>
                </a:solidFill>
                <a:latin typeface="Arial" pitchFamily="34" charset="0"/>
                <a:ea typeface="ＭＳ Ｐゴシック" pitchFamily="50" charset="-128"/>
                <a:cs typeface="Arial" pitchFamily="34" charset="0"/>
              </a:rPr>
              <a:t> </a:t>
            </a:r>
            <a:r>
              <a:rPr lang="ja-JP" altLang="en-US" sz="600" dirty="0" smtClean="0">
                <a:latin typeface="Arial" pitchFamily="34" charset="0"/>
                <a:ea typeface="ＭＳ Ｐゴシック" pitchFamily="50" charset="-128"/>
                <a:cs typeface="Arial" pitchFamily="34" charset="0"/>
              </a:rPr>
              <a:t>   </a:t>
            </a:r>
            <a:r>
              <a:rPr lang="ja-JP" altLang="en-US" sz="600" baseline="0" dirty="0" smtClean="0">
                <a:latin typeface="Arial" pitchFamily="34" charset="0"/>
                <a:ea typeface="ＭＳ Ｐゴシック" pitchFamily="50" charset="-128"/>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Age</a:t>
            </a:r>
            <a:r>
              <a:rPr kumimoji="1" lang="ja-JP" altLang="en-US" sz="600" b="0" i="0" u="none" strike="noStrike" kern="1200" dirty="0" smtClean="0">
                <a:solidFill>
                  <a:schemeClr val="tx1"/>
                </a:solidFill>
                <a:latin typeface="Arial" pitchFamily="34" charset="0"/>
                <a:cs typeface="Arial" pitchFamily="34" charset="0"/>
              </a:rPr>
              <a:t>≤</a:t>
            </a:r>
            <a:r>
              <a:rPr kumimoji="1" lang="en-US" altLang="ja-JP" sz="600" b="0" i="0" u="none" strike="noStrike" kern="1200" dirty="0" smtClean="0">
                <a:solidFill>
                  <a:schemeClr val="tx1"/>
                </a:solidFill>
                <a:latin typeface="Arial" pitchFamily="34" charset="0"/>
                <a:cs typeface="Arial" pitchFamily="34" charset="0"/>
              </a:rPr>
              <a:t>15</a:t>
            </a:r>
            <a:r>
              <a:rPr kumimoji="1" lang="ja-JP" altLang="en-US" sz="600" b="0" i="0" u="none" strike="noStrike" kern="1200" baseline="0" dirty="0" smtClean="0">
                <a:solidFill>
                  <a:schemeClr val="tx1"/>
                </a:solidFill>
                <a:latin typeface="Arial" pitchFamily="34" charset="0"/>
                <a:cs typeface="Arial" pitchFamily="34" charset="0"/>
              </a:rPr>
              <a:t> </a:t>
            </a:r>
            <a:r>
              <a:rPr kumimoji="1" lang="ja-JP" altLang="en-US" sz="600" b="0" i="0" u="none" strike="noStrike" kern="1200" dirty="0" smtClean="0">
                <a:solidFill>
                  <a:schemeClr val="tx1"/>
                </a:solidFill>
                <a:latin typeface="Arial" pitchFamily="34" charset="0"/>
                <a:ea typeface="ＭＳ Ｐゴシック" pitchFamily="50" charset="-128"/>
                <a:cs typeface="Arial" pitchFamily="34" charset="0"/>
              </a:rPr>
              <a:t> </a:t>
            </a:r>
            <a:r>
              <a:rPr lang="ja-JP" altLang="en-US" sz="600" dirty="0" smtClean="0">
                <a:latin typeface="Arial" pitchFamily="34" charset="0"/>
                <a:ea typeface="ＭＳ Ｐゴシック" pitchFamily="50" charset="-128"/>
                <a:cs typeface="Arial" pitchFamily="34" charset="0"/>
              </a:rPr>
              <a:t>    </a:t>
            </a:r>
            <a:r>
              <a:rPr lang="ja-JP" altLang="en-US" sz="600" baseline="0" dirty="0" smtClean="0">
                <a:latin typeface="Arial" pitchFamily="34" charset="0"/>
                <a:ea typeface="ＭＳ Ｐゴシック" pitchFamily="50" charset="-128"/>
                <a:cs typeface="Arial" pitchFamily="34" charset="0"/>
              </a:rPr>
              <a:t> </a:t>
            </a:r>
            <a:r>
              <a:rPr lang="ja-JP" altLang="en-US" sz="600" dirty="0" smtClean="0">
                <a:latin typeface="Arial" pitchFamily="34" charset="0"/>
                <a:ea typeface="ＭＳ Ｐゴシック" pitchFamily="50" charset="-128"/>
                <a:cs typeface="Arial" pitchFamily="34" charset="0"/>
              </a:rPr>
              <a:t> </a:t>
            </a:r>
            <a:r>
              <a:rPr kumimoji="1" lang="en-US" altLang="ja-JP" sz="600" b="0" i="0" u="none" strike="noStrike" kern="1200" dirty="0" smtClean="0">
                <a:solidFill>
                  <a:schemeClr val="tx1"/>
                </a:solidFill>
                <a:latin typeface="Arial" pitchFamily="34" charset="0"/>
                <a:ea typeface="ＭＳ Ｐゴシック" pitchFamily="50" charset="-128"/>
                <a:cs typeface="Arial" pitchFamily="34" charset="0"/>
              </a:rPr>
              <a:t>29</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82.5%</a:t>
            </a:r>
            <a:r>
              <a:rPr kumimoji="1" lang="en-US" altLang="ja-JP"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70.9%</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70.9%</a:t>
            </a:r>
            <a:r>
              <a:rPr lang="ja-JP" altLang="en-US" sz="600" dirty="0" smtClean="0">
                <a:latin typeface="Arial" pitchFamily="34" charset="0"/>
                <a:ea typeface="ＭＳ Ｐゴシック" pitchFamily="50" charset="-128"/>
                <a:cs typeface="Arial" pitchFamily="34" charset="0"/>
              </a:rPr>
              <a:t> </a:t>
            </a:r>
            <a:r>
              <a:rPr kumimoji="1" lang="ja-JP" altLang="en-US" sz="600" b="1" i="0" u="none" strike="noStrike" kern="1200" dirty="0" smtClean="0">
                <a:solidFill>
                  <a:schemeClr val="tx1"/>
                </a:solidFill>
                <a:latin typeface="Arial" pitchFamily="34" charset="0"/>
                <a:ea typeface="ＭＳ Ｐゴシック" pitchFamily="50" charset="-128"/>
                <a:cs typeface="Arial" pitchFamily="34" charset="0"/>
              </a:rPr>
              <a:t>　</a:t>
            </a:r>
            <a:r>
              <a:rPr lang="ja-JP" altLang="en-US" sz="600" dirty="0" smtClean="0">
                <a:latin typeface="Arial" pitchFamily="34" charset="0"/>
                <a:ea typeface="ＭＳ Ｐゴシック" pitchFamily="50" charset="-128"/>
                <a:cs typeface="Arial" pitchFamily="34" charset="0"/>
              </a:rPr>
              <a:t> </a:t>
            </a:r>
            <a:endParaRPr lang="en-US" altLang="ja-JP" sz="600" dirty="0" smtClean="0">
              <a:latin typeface="Arial" pitchFamily="34" charset="0"/>
              <a:ea typeface="ＭＳ Ｐゴシック" pitchFamily="50" charset="-128"/>
              <a:cs typeface="Arial" pitchFamily="34" charset="0"/>
            </a:endParaRPr>
          </a:p>
          <a:p>
            <a:r>
              <a:rPr kumimoji="1" lang="ja-JP" altLang="en-US" sz="600" b="0" i="0" u="none" strike="noStrike" kern="1200" dirty="0" smtClean="0">
                <a:solidFill>
                  <a:schemeClr val="tx1"/>
                </a:solidFill>
                <a:latin typeface="Arial" pitchFamily="34" charset="0"/>
                <a:ea typeface="ＭＳ Ｐゴシック" pitchFamily="50" charset="-128"/>
                <a:cs typeface="Arial" pitchFamily="34" charset="0"/>
              </a:rPr>
              <a:t>        </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0" i="0" u="none" strike="noStrike" kern="1200" baseline="0" dirty="0" smtClean="0">
                <a:solidFill>
                  <a:schemeClr val="tx1"/>
                </a:solidFill>
                <a:latin typeface="Arial" pitchFamily="34" charset="0"/>
                <a:cs typeface="Arial" pitchFamily="34" charset="0"/>
              </a:rPr>
              <a:t>Age</a:t>
            </a:r>
            <a:r>
              <a:rPr kumimoji="1" lang="ja-JP" altLang="en-US" sz="600" b="0" i="0" u="none" strike="noStrike" kern="1200" baseline="0" dirty="0" smtClean="0">
                <a:solidFill>
                  <a:schemeClr val="tx1"/>
                </a:solidFill>
                <a:latin typeface="Arial" pitchFamily="34" charset="0"/>
                <a:cs typeface="Arial" pitchFamily="34" charset="0"/>
              </a:rPr>
              <a:t>≥</a:t>
            </a:r>
            <a:r>
              <a:rPr kumimoji="1" lang="en-US" altLang="ja-JP" sz="600" b="0" i="0" u="none" strike="noStrike" kern="1200" dirty="0" smtClean="0">
                <a:solidFill>
                  <a:schemeClr val="tx1"/>
                </a:solidFill>
                <a:latin typeface="Arial" pitchFamily="34" charset="0"/>
                <a:cs typeface="Arial" pitchFamily="34" charset="0"/>
              </a:rPr>
              <a:t>16</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ea typeface="ＭＳ Ｐゴシック" pitchFamily="50" charset="-128"/>
                <a:cs typeface="Arial" pitchFamily="34" charset="0"/>
              </a:rPr>
              <a:t>1,077</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87.4%</a:t>
            </a:r>
            <a:r>
              <a:rPr kumimoji="1" lang="en-US" altLang="ja-JP"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68.1%</a:t>
            </a:r>
            <a:r>
              <a:rPr kumimoji="1" lang="ja-JP"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1" i="0" u="none" strike="noStrike" kern="1200" dirty="0" smtClean="0">
                <a:solidFill>
                  <a:schemeClr val="tx1"/>
                </a:solidFill>
                <a:latin typeface="Arial" pitchFamily="34" charset="0"/>
                <a:ea typeface="ＭＳ Ｐゴシック" pitchFamily="50" charset="-128"/>
                <a:cs typeface="Arial" pitchFamily="34" charset="0"/>
              </a:rPr>
              <a:t>59.9%</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en-US" altLang="ja-JP" sz="800" kern="1200" dirty="0" smtClean="0">
                <a:solidFill>
                  <a:schemeClr val="tx1"/>
                </a:solidFill>
                <a:latin typeface="+mn-lt"/>
                <a:ea typeface="+mn-ea"/>
                <a:cs typeface="+mn-cs"/>
              </a:rPr>
              <a:t>Autologous transplants account for approximately 96% of the total cases of transplantation for plasma cell neoplasms including multiple myeloma. </a:t>
            </a:r>
            <a:endParaRPr kumimoji="1" lang="ja-JP" altLang="ja-JP" sz="800" kern="1200" dirty="0" smtClean="0">
              <a:solidFill>
                <a:schemeClr val="tx1"/>
              </a:solidFill>
              <a:latin typeface="+mn-lt"/>
              <a:ea typeface="+mn-ea"/>
              <a:cs typeface="+mn-cs"/>
            </a:endParaRPr>
          </a:p>
          <a:p>
            <a:r>
              <a:rPr kumimoji="1" lang="en-US" altLang="ja-JP" sz="800" kern="1200" dirty="0" smtClean="0">
                <a:solidFill>
                  <a:schemeClr val="tx1"/>
                </a:solidFill>
                <a:latin typeface="+mn-lt"/>
                <a:ea typeface="+mn-ea"/>
                <a:cs typeface="+mn-cs"/>
              </a:rPr>
              <a:t>The survival probability is as high as 90% or more one year after transplantation, but decreases to 36% ten years after transplantation.</a:t>
            </a:r>
            <a:endParaRPr kumimoji="1" lang="ja-JP" altLang="ja-JP" sz="800" kern="1200" dirty="0" smtClean="0">
              <a:solidFill>
                <a:schemeClr val="tx1"/>
              </a:solidFill>
              <a:latin typeface="+mn-lt"/>
              <a:ea typeface="+mn-ea"/>
              <a:cs typeface="+mn-cs"/>
            </a:endParaRPr>
          </a:p>
          <a:p>
            <a:endParaRPr kumimoji="1" lang="en-US" altLang="ja-JP" sz="600" kern="1200" dirty="0" smtClean="0">
              <a:solidFill>
                <a:srgbClr val="0B5395"/>
              </a:solidFill>
              <a:latin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ja-JP" sz="600" b="1" i="0" u="none" strike="noStrike" kern="1200" baseline="0" dirty="0" smtClean="0">
                <a:solidFill>
                  <a:schemeClr val="tx1"/>
                </a:solidFill>
                <a:latin typeface="Arial" pitchFamily="34" charset="0"/>
                <a:cs typeface="Arial" pitchFamily="34" charset="0"/>
              </a:rPr>
              <a:t>Auto</a:t>
            </a:r>
            <a:r>
              <a:rPr kumimoji="1" lang="ja-JP" altLang="en-US"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baseline="0" dirty="0" smtClean="0">
                <a:solidFill>
                  <a:schemeClr val="tx1"/>
                </a:solidFill>
                <a:latin typeface="Arial" pitchFamily="34" charset="0"/>
                <a:cs typeface="Arial" pitchFamily="34" charset="0"/>
              </a:rPr>
              <a:t>6</a:t>
            </a:r>
            <a:r>
              <a:rPr kumimoji="1" lang="en-US" altLang="ja-JP" sz="600" b="0" i="0" u="none" strike="noStrike" kern="1200" dirty="0" smtClean="0">
                <a:solidFill>
                  <a:schemeClr val="tx1"/>
                </a:solidFill>
                <a:latin typeface="Arial" pitchFamily="34" charset="0"/>
                <a:cs typeface="Arial" pitchFamily="34" charset="0"/>
              </a:rPr>
              <a:t>,963</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92.5%</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60.0%</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35.9%</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fontScale="92500"/>
          </a:bodyPr>
          <a:lstStyle/>
          <a:p>
            <a:r>
              <a:rPr kumimoji="1" lang="en-US" altLang="ja-JP" sz="800" kern="1200" dirty="0" smtClean="0">
                <a:solidFill>
                  <a:schemeClr val="tx1"/>
                </a:solidFill>
                <a:latin typeface="+mn-lt"/>
                <a:ea typeface="+mn-ea"/>
                <a:cs typeface="+mn-cs"/>
              </a:rPr>
              <a:t>For acute myeloid leukemia , allogeneic transplants account for approximately 90% of the total cases of transplantation, and bone marrow transplants from related donors are frequently performed in patients aged 15 years or younger (≤15). The survival probability 5 years after transplantation in 1,671 registered patients who received first allogeneic transplants in the period between 1991 and 2015 is 59.6% for </a:t>
            </a:r>
            <a:r>
              <a:rPr kumimoji="1" lang="en-US" altLang="ja-JP" sz="1200" kern="1200" dirty="0" smtClean="0">
                <a:solidFill>
                  <a:schemeClr val="tx1"/>
                </a:solidFill>
                <a:effectLst/>
                <a:latin typeface="+mn-lt"/>
                <a:ea typeface="+mn-ea"/>
                <a:cs typeface="+mn-cs"/>
              </a:rPr>
              <a:t>bone marrow</a:t>
            </a:r>
            <a:r>
              <a:rPr kumimoji="1" lang="en-US" altLang="ja-JP" sz="800" kern="1200" dirty="0" smtClean="0">
                <a:solidFill>
                  <a:schemeClr val="tx1"/>
                </a:solidFill>
                <a:latin typeface="+mn-lt"/>
                <a:ea typeface="+mn-ea"/>
                <a:cs typeface="+mn-cs"/>
              </a:rPr>
              <a:t> transplants from related donors and about 50% for transplants from unrelated donors.</a:t>
            </a:r>
          </a:p>
          <a:p>
            <a:endParaRPr kumimoji="1" lang="en-US" altLang="ja-JP" sz="600" kern="1200" dirty="0" smtClean="0">
              <a:solidFill>
                <a:srgbClr val="0B5395"/>
              </a:solidFill>
              <a:latin typeface="Arial" pitchFamily="34" charset="0"/>
              <a:ea typeface="+mn-ea"/>
              <a:cs typeface="Arial" pitchFamily="34" charset="0"/>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pPr>
              <a:lnSpc>
                <a:spcPct val="110000"/>
              </a:lnSpc>
            </a:pPr>
            <a:r>
              <a:rPr kumimoji="1" lang="en-US" altLang="zh-TW" sz="600" b="1" i="0" u="none" strike="noStrike" kern="1200" dirty="0" err="1" smtClean="0">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0" i="0" u="none" strike="noStrike" kern="1200" baseline="0" dirty="0" smtClean="0">
                <a:solidFill>
                  <a:schemeClr val="tx1"/>
                </a:solidFill>
                <a:latin typeface="Arial" pitchFamily="34" charset="0"/>
                <a:ea typeface="+mn-ea"/>
                <a:cs typeface="Arial" pitchFamily="34" charset="0"/>
              </a:rPr>
              <a:t>684</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77.5%</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59.6%</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57.6%</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pPr>
              <a:lnSpc>
                <a:spcPct val="110000"/>
              </a:lnSpc>
            </a:pPr>
            <a:r>
              <a:rPr kumimoji="1" lang="en-US" altLang="ja-JP" sz="600" b="1" i="0" u="none" strike="noStrike" kern="1200" baseline="0" dirty="0" err="1" smtClean="0">
                <a:solidFill>
                  <a:schemeClr val="tx1"/>
                </a:solidFill>
                <a:latin typeface="Arial" pitchFamily="34" charset="0"/>
                <a:ea typeface="+mn-ea"/>
                <a:cs typeface="Arial" pitchFamily="34" charset="0"/>
              </a:rPr>
              <a:t>Rel</a:t>
            </a:r>
            <a:r>
              <a:rPr kumimoji="1" lang="en-US" altLang="ja-JP" sz="600" b="1" i="0" u="none" strike="noStrike" kern="1200" baseline="0" dirty="0" smtClean="0">
                <a:solidFill>
                  <a:schemeClr val="tx1"/>
                </a:solidFill>
                <a:latin typeface="Arial" pitchFamily="34" charset="0"/>
                <a:ea typeface="+mn-ea"/>
                <a:cs typeface="Arial" pitchFamily="34" charset="0"/>
              </a:rPr>
              <a:t>-PB      </a:t>
            </a:r>
            <a:r>
              <a:rPr kumimoji="1" lang="en-US" altLang="ja-JP" sz="600" b="0" i="0" u="none" strike="noStrike" kern="1200" dirty="0" smtClean="0">
                <a:solidFill>
                  <a:schemeClr val="tx1"/>
                </a:solidFill>
                <a:latin typeface="Arial" pitchFamily="34" charset="0"/>
                <a:ea typeface="+mn-ea"/>
                <a:cs typeface="Arial" pitchFamily="34" charset="0"/>
              </a:rPr>
              <a:t>141</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59.9%</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45.5%</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42.6%</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pPr>
              <a:lnSpc>
                <a:spcPct val="110000"/>
              </a:lnSpc>
            </a:pPr>
            <a:r>
              <a:rPr kumimoji="1" lang="en-US" altLang="ja-JP" sz="600" b="1" i="0" u="none" strike="noStrike" kern="1200" dirty="0" smtClean="0">
                <a:solidFill>
                  <a:schemeClr val="tx1"/>
                </a:solidFill>
                <a:latin typeface="Arial" pitchFamily="34" charset="0"/>
                <a:ea typeface="+mn-ea"/>
                <a:cs typeface="Arial" pitchFamily="34" charset="0"/>
              </a:rPr>
              <a:t>UR-BM      </a:t>
            </a:r>
            <a:r>
              <a:rPr kumimoji="1" lang="en-US" altLang="ja-JP" sz="600" b="0" i="0" u="none" strike="noStrike" kern="1200" dirty="0" smtClean="0">
                <a:solidFill>
                  <a:schemeClr val="tx1"/>
                </a:solidFill>
                <a:latin typeface="Arial" pitchFamily="34" charset="0"/>
                <a:ea typeface="+mn-ea"/>
                <a:cs typeface="Arial" pitchFamily="34" charset="0"/>
              </a:rPr>
              <a:t>433</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70.9%</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53.2%</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50.4%</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pPr>
              <a:lnSpc>
                <a:spcPct val="110000"/>
              </a:lnSpc>
            </a:pPr>
            <a:r>
              <a:rPr kumimoji="1" lang="en-US" altLang="ja-JP" sz="600" b="1" i="0" u="none" strike="noStrike" kern="1200" dirty="0" smtClean="0">
                <a:solidFill>
                  <a:schemeClr val="tx1"/>
                </a:solidFill>
                <a:latin typeface="Arial" pitchFamily="34" charset="0"/>
                <a:ea typeface="+mn-ea"/>
                <a:cs typeface="Arial" pitchFamily="34" charset="0"/>
              </a:rPr>
              <a:t>UR-CB</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413</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69.0%</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52.7%</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51.2%</a:t>
            </a:r>
            <a:endParaRPr kumimoji="1" lang="en-US" altLang="ja-JP" sz="600" b="0" i="0" u="none" strike="noStrike"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813425" cy="4360863"/>
          </a:xfrm>
        </p:spPr>
      </p:sp>
      <p:sp>
        <p:nvSpPr>
          <p:cNvPr id="3" name="ノート プレースホルダ 2"/>
          <p:cNvSpPr>
            <a:spLocks noGrp="1"/>
          </p:cNvSpPr>
          <p:nvPr>
            <p:ph type="body" idx="1"/>
          </p:nvPr>
        </p:nvSpPr>
        <p:spPr>
          <a:xfrm>
            <a:off x="1350243" y="4360984"/>
            <a:ext cx="7204021" cy="1693333"/>
          </a:xfrm>
        </p:spPr>
        <p:txBody>
          <a:bodyPr>
            <a:normAutofit/>
          </a:bodyPr>
          <a:lstStyle/>
          <a:p>
            <a:r>
              <a:rPr kumimoji="1" lang="en-US" altLang="ja-JP" sz="800" kern="1200" dirty="0" smtClean="0">
                <a:solidFill>
                  <a:schemeClr val="tx1"/>
                </a:solidFill>
                <a:latin typeface="+mn-lt"/>
                <a:ea typeface="+mn-ea"/>
                <a:cs typeface="+mn-cs"/>
              </a:rPr>
              <a:t>For allogeneic transplants in patients with acute myeloid leukemia aged 16 years or older (≥16), bone marrow transplantation from unrelated donors is frequently performed. The survival probability 5 years after transplantation in 14,570 registered patients who received first allogeneic transplants in the period between 1991 and 2015 ranges from 30% to 50% for both transplants from related and unrelated donors.</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zh-TW" sz="600" b="1" i="0" u="none" strike="noStrike" kern="1200" dirty="0" err="1" smtClean="0">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2,592</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67.6%</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48.7%</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43.9%</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baseline="0" dirty="0" err="1" smtClean="0">
                <a:solidFill>
                  <a:schemeClr val="tx1"/>
                </a:solidFill>
                <a:latin typeface="Arial" pitchFamily="34" charset="0"/>
                <a:ea typeface="+mn-ea"/>
                <a:cs typeface="Arial" pitchFamily="34" charset="0"/>
              </a:rPr>
              <a:t>Rel</a:t>
            </a:r>
            <a:r>
              <a:rPr kumimoji="1" lang="en-US" altLang="ja-JP" sz="600" b="1" i="0" u="none" strike="noStrike" kern="1200" baseline="0" dirty="0" smtClean="0">
                <a:solidFill>
                  <a:schemeClr val="tx1"/>
                </a:solidFill>
                <a:latin typeface="Arial" pitchFamily="34" charset="0"/>
                <a:ea typeface="+mn-ea"/>
                <a:cs typeface="Arial" pitchFamily="34" charset="0"/>
              </a:rPr>
              <a:t>-PB    </a:t>
            </a:r>
            <a:r>
              <a:rPr kumimoji="1" lang="en-US" altLang="ja-JP" sz="600" b="0" i="0" u="none" strike="noStrike" kern="1200" dirty="0" smtClean="0">
                <a:solidFill>
                  <a:schemeClr val="tx1"/>
                </a:solidFill>
                <a:latin typeface="Arial" pitchFamily="34" charset="0"/>
                <a:ea typeface="+mn-ea"/>
                <a:cs typeface="Arial" pitchFamily="34" charset="0"/>
              </a:rPr>
              <a:t>3,053</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58.1%</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36.7%</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30.2%</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dirty="0" smtClean="0">
                <a:solidFill>
                  <a:schemeClr val="tx1"/>
                </a:solidFill>
                <a:latin typeface="Arial" pitchFamily="34" charset="0"/>
                <a:ea typeface="+mn-ea"/>
                <a:cs typeface="Arial" pitchFamily="34" charset="0"/>
              </a:rPr>
              <a:t>UR-BM</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5,311</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61.5%</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43.5%</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38.4%</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dirty="0" smtClean="0">
                <a:solidFill>
                  <a:schemeClr val="tx1"/>
                </a:solidFill>
                <a:latin typeface="Arial" pitchFamily="34" charset="0"/>
                <a:ea typeface="+mn-ea"/>
                <a:cs typeface="Arial" pitchFamily="34" charset="0"/>
              </a:rPr>
              <a:t>UR-CB</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3,614</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49.1%</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34.4%</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29.8%</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3737" cy="4329113"/>
          </a:xfrm>
        </p:spPr>
      </p:sp>
      <p:sp>
        <p:nvSpPr>
          <p:cNvPr id="3" name="ノート プレースホルダ 2"/>
          <p:cNvSpPr>
            <a:spLocks noGrp="1"/>
          </p:cNvSpPr>
          <p:nvPr>
            <p:ph type="body" idx="1"/>
          </p:nvPr>
        </p:nvSpPr>
        <p:spPr>
          <a:xfrm>
            <a:off x="1350243" y="4328982"/>
            <a:ext cx="7204021" cy="2098195"/>
          </a:xfrm>
        </p:spPr>
        <p:txBody>
          <a:bodyPr>
            <a:noAutofit/>
          </a:bodyPr>
          <a:lstStyle/>
          <a:p>
            <a:r>
              <a:rPr kumimoji="1" lang="en-US" altLang="ja-JP" sz="800" kern="1200" dirty="0" smtClean="0">
                <a:solidFill>
                  <a:schemeClr val="tx1"/>
                </a:solidFill>
                <a:latin typeface="+mn-lt"/>
                <a:ea typeface="+mn-ea"/>
                <a:cs typeface="+mn-cs"/>
              </a:rPr>
              <a:t>For acute lymphoblastic leukemia, allogeneic transplants account for approximately 90% of the total cases of transplantation, and bone marrow transplants from related donors are frequently performed in patients aged 15 years or younger (≤15). The survival probability 5 years after transplantation in 2,753 registered patients who received first allogeneic transplants in the period between 1991 and 2015 is around 56% for bone marrow transplants from related donors and those from unrelated donors, and 37.7% for peripheral blood stem cell transplants from related donors. The decline in survival probabilities becomes moderate from the time of 5 years after transplantation onwards, and the survival probabilities 10 years after transplantation are more than 50% for both bone marrow transplants from related and unrelated donors.</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zh-TW" sz="600" b="1" i="0" u="none" strike="noStrike" kern="1200" dirty="0" err="1" smtClean="0">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1,054</a:t>
            </a:r>
            <a:r>
              <a:rPr kumimoji="1" lang="ja-JP" altLang="en-US" sz="600" b="0" i="0" u="none" strike="noStrike" kern="120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72.9%</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55.5%</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52.5%</a:t>
            </a:r>
            <a:r>
              <a:rPr lang="ja-JP" altLang="en-US" sz="600" dirty="0" smtClean="0">
                <a:latin typeface="Arial" pitchFamily="34" charset="0"/>
                <a:ea typeface="+mn-ea"/>
                <a:cs typeface="Arial" pitchFamily="34" charset="0"/>
              </a:rPr>
              <a:t> </a:t>
            </a:r>
            <a:endParaRPr lang="en-US" altLang="ja-JP" sz="600" dirty="0" smtClean="0">
              <a:latin typeface="Arial" pitchFamily="34" charset="0"/>
              <a:ea typeface="+mn-ea"/>
              <a:cs typeface="Arial" pitchFamily="34" charset="0"/>
            </a:endParaRPr>
          </a:p>
          <a:p>
            <a:r>
              <a:rPr kumimoji="1" lang="en-US" altLang="ja-JP" sz="600" b="1" i="0" u="none" strike="noStrike" kern="1200" dirty="0" err="1" smtClean="0">
                <a:solidFill>
                  <a:schemeClr val="tx1"/>
                </a:solidFill>
                <a:latin typeface="Arial" pitchFamily="34" charset="0"/>
                <a:ea typeface="+mn-ea"/>
                <a:cs typeface="Arial" pitchFamily="34" charset="0"/>
              </a:rPr>
              <a:t>Rel</a:t>
            </a:r>
            <a:r>
              <a:rPr kumimoji="1" lang="en-US" altLang="ja-JP" sz="600" b="1" i="0" u="none" strike="noStrike" kern="1200" dirty="0" smtClean="0">
                <a:solidFill>
                  <a:schemeClr val="tx1"/>
                </a:solidFill>
                <a:latin typeface="Arial" pitchFamily="34" charset="0"/>
                <a:ea typeface="+mn-ea"/>
                <a:cs typeface="Arial" pitchFamily="34" charset="0"/>
              </a:rPr>
              <a:t>-PB</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baseline="0" dirty="0" smtClean="0">
                <a:solidFill>
                  <a:schemeClr val="tx1"/>
                </a:solidFill>
                <a:latin typeface="Arial" pitchFamily="34" charset="0"/>
                <a:ea typeface="+mn-ea"/>
                <a:cs typeface="Arial" pitchFamily="34" charset="0"/>
              </a:rPr>
              <a:t>1</a:t>
            </a:r>
            <a:r>
              <a:rPr kumimoji="1" lang="en-US" altLang="ja-JP" sz="600" b="0" i="0" u="none" strike="noStrike" kern="1200" dirty="0" smtClean="0">
                <a:solidFill>
                  <a:schemeClr val="tx1"/>
                </a:solidFill>
                <a:latin typeface="Arial" pitchFamily="34" charset="0"/>
                <a:ea typeface="+mn-ea"/>
                <a:cs typeface="Arial" pitchFamily="34" charset="0"/>
              </a:rPr>
              <a:t>93</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61.0%</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37.7%        34.8%</a:t>
            </a:r>
            <a:r>
              <a:rPr lang="ja-JP" altLang="en-US" sz="600" dirty="0" smtClean="0">
                <a:latin typeface="Arial" pitchFamily="34" charset="0"/>
                <a:ea typeface="+mn-ea"/>
                <a:cs typeface="Arial" pitchFamily="34" charset="0"/>
              </a:rPr>
              <a:t> </a:t>
            </a:r>
            <a:endParaRPr lang="en-US" altLang="ja-JP" sz="600" dirty="0" smtClean="0">
              <a:latin typeface="Arial" pitchFamily="34" charset="0"/>
              <a:ea typeface="+mn-ea"/>
              <a:cs typeface="Arial" pitchFamily="34" charset="0"/>
            </a:endParaRPr>
          </a:p>
          <a:p>
            <a:r>
              <a:rPr kumimoji="1" lang="en-US" altLang="ja-JP" sz="600" b="1" i="0" u="none" strike="noStrike" kern="1200" baseline="0" dirty="0" smtClean="0">
                <a:solidFill>
                  <a:schemeClr val="tx1"/>
                </a:solidFill>
                <a:latin typeface="Arial" pitchFamily="34" charset="0"/>
                <a:ea typeface="+mn-ea"/>
                <a:cs typeface="Arial" pitchFamily="34" charset="0"/>
              </a:rPr>
              <a:t>UR-BM       </a:t>
            </a:r>
            <a:r>
              <a:rPr kumimoji="1" lang="en-US" altLang="ja-JP" sz="600" b="0" i="0" u="none" strike="noStrike" kern="1200" dirty="0" smtClean="0">
                <a:solidFill>
                  <a:schemeClr val="tx1"/>
                </a:solidFill>
                <a:latin typeface="Arial" pitchFamily="34" charset="0"/>
                <a:ea typeface="+mn-ea"/>
                <a:cs typeface="Arial" pitchFamily="34" charset="0"/>
              </a:rPr>
              <a:t>859</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74.3%</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58.6%</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55.5%</a:t>
            </a:r>
            <a:r>
              <a:rPr lang="ja-JP" altLang="en-US" sz="600" dirty="0" smtClean="0">
                <a:latin typeface="Arial" pitchFamily="34" charset="0"/>
                <a:ea typeface="+mn-ea"/>
                <a:cs typeface="Arial" pitchFamily="34" charset="0"/>
              </a:rPr>
              <a:t> </a:t>
            </a:r>
            <a:endParaRPr lang="en-US" altLang="ja-JP" sz="600" dirty="0" smtClean="0">
              <a:latin typeface="Arial" pitchFamily="34" charset="0"/>
              <a:ea typeface="+mn-ea"/>
              <a:cs typeface="Arial" pitchFamily="34" charset="0"/>
            </a:endParaRPr>
          </a:p>
          <a:p>
            <a:r>
              <a:rPr kumimoji="1" lang="en-US" altLang="ja-JP" sz="600" b="1" i="0" u="none" strike="noStrike" kern="1200" dirty="0" smtClean="0">
                <a:solidFill>
                  <a:schemeClr val="tx1"/>
                </a:solidFill>
                <a:latin typeface="Arial" pitchFamily="34" charset="0"/>
                <a:ea typeface="+mn-ea"/>
                <a:cs typeface="Arial" pitchFamily="34" charset="0"/>
              </a:rPr>
              <a:t>UR-CB        </a:t>
            </a:r>
            <a:r>
              <a:rPr kumimoji="1" lang="en-US" altLang="ja-JP" sz="600" b="0" i="0" u="none" strike="noStrike" kern="1200" dirty="0" smtClean="0">
                <a:solidFill>
                  <a:schemeClr val="tx1"/>
                </a:solidFill>
                <a:latin typeface="Arial" pitchFamily="34" charset="0"/>
                <a:ea typeface="+mn-ea"/>
                <a:cs typeface="Arial" pitchFamily="34" charset="0"/>
              </a:rPr>
              <a:t>647</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73.9%</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55.3%</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52.7%</a:t>
            </a:r>
            <a:r>
              <a:rPr lang="ja-JP" altLang="en-US" sz="600" u="sng" dirty="0" smtClean="0">
                <a:latin typeface="Arial" pitchFamily="34" charset="0"/>
                <a:cs typeface="Arial" pitchFamily="34" charset="0"/>
              </a:rPr>
              <a:t> </a:t>
            </a:r>
            <a:endParaRPr lang="en-US" altLang="ja-JP" sz="600" u="sng"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0088"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800" kern="1200" dirty="0" smtClean="0">
                <a:solidFill>
                  <a:schemeClr val="tx1"/>
                </a:solidFill>
                <a:latin typeface="+mn-lt"/>
                <a:ea typeface="+mn-ea"/>
                <a:cs typeface="+mn-cs"/>
              </a:rPr>
              <a:t>For allogeneic transplants in patients with acute lymphoblastic leukemia aged 16 years or older (≥16), bone marrow transplantation from unrelated donors is frequently performed. The survival probability 5 years after transplantation in 6,624 registered patients who received first allogeneic transplants in the period between 1991 and 2015 is around 44% for both transplants from related and unrelated donors.</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zh-TW" sz="600" b="1" i="0" u="none" strike="noStrike" kern="1200" dirty="0" err="1" smtClean="0">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1,515</a:t>
            </a:r>
            <a:r>
              <a:rPr kumimoji="1" lang="en-US" altLang="ja-JP"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70.0%</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48.2%</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42.8%</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dirty="0" err="1" smtClean="0">
                <a:solidFill>
                  <a:schemeClr val="tx1"/>
                </a:solidFill>
                <a:latin typeface="Arial" pitchFamily="34" charset="0"/>
                <a:ea typeface="+mn-ea"/>
                <a:cs typeface="Arial" pitchFamily="34" charset="0"/>
              </a:rPr>
              <a:t>Rel</a:t>
            </a:r>
            <a:r>
              <a:rPr kumimoji="1" lang="en-US" altLang="ja-JP" sz="600" b="1" i="0" u="none" strike="noStrike" kern="1200" dirty="0" smtClean="0">
                <a:solidFill>
                  <a:schemeClr val="tx1"/>
                </a:solidFill>
                <a:latin typeface="Arial" pitchFamily="34" charset="0"/>
                <a:ea typeface="+mn-ea"/>
                <a:cs typeface="Arial" pitchFamily="34" charset="0"/>
              </a:rPr>
              <a:t>-PB     </a:t>
            </a:r>
            <a:r>
              <a:rPr kumimoji="1" lang="en-US" altLang="ja-JP" sz="600" b="0" i="0" u="none" strike="noStrike" kern="1200" dirty="0" smtClean="0">
                <a:solidFill>
                  <a:schemeClr val="tx1"/>
                </a:solidFill>
                <a:latin typeface="Arial" pitchFamily="34" charset="0"/>
                <a:ea typeface="+mn-ea"/>
                <a:cs typeface="Arial" pitchFamily="34" charset="0"/>
              </a:rPr>
              <a:t>1,215</a:t>
            </a:r>
            <a:r>
              <a:rPr kumimoji="1" lang="en-US" altLang="ja-JP"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64.4%</a:t>
            </a:r>
            <a:r>
              <a:rPr kumimoji="1" lang="en-US" altLang="ja-JP" sz="600" b="1" i="0" u="none" strike="noStrike" kern="1200" baseline="0" dirty="0" smtClean="0">
                <a:solidFill>
                  <a:schemeClr val="tx1"/>
                </a:solidFill>
                <a:latin typeface="Arial" pitchFamily="34" charset="0"/>
                <a:ea typeface="+mn-ea"/>
                <a:cs typeface="Arial" pitchFamily="34" charset="0"/>
              </a:rPr>
              <a:t>        4</a:t>
            </a:r>
            <a:r>
              <a:rPr kumimoji="1" lang="en-US" altLang="ja-JP" sz="600" b="1" i="0" u="none" strike="noStrike" kern="1200" dirty="0" smtClean="0">
                <a:solidFill>
                  <a:schemeClr val="tx1"/>
                </a:solidFill>
                <a:latin typeface="Arial" pitchFamily="34" charset="0"/>
                <a:ea typeface="+mn-ea"/>
                <a:cs typeface="Arial" pitchFamily="34" charset="0"/>
              </a:rPr>
              <a:t>0.5%</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35.2%</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dirty="0" smtClean="0">
                <a:solidFill>
                  <a:schemeClr val="tx1"/>
                </a:solidFill>
                <a:latin typeface="Arial" pitchFamily="34" charset="0"/>
                <a:ea typeface="+mn-ea"/>
                <a:cs typeface="Arial" pitchFamily="34" charset="0"/>
              </a:rPr>
              <a:t>UR-BM</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2,707</a:t>
            </a:r>
            <a:r>
              <a:rPr kumimoji="1" lang="en-US" altLang="ja-JP"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67.0%</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48.2%</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42.0%</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dirty="0" smtClean="0">
                <a:solidFill>
                  <a:schemeClr val="tx1"/>
                </a:solidFill>
                <a:latin typeface="Arial" pitchFamily="34" charset="0"/>
                <a:ea typeface="+mn-ea"/>
                <a:cs typeface="Arial" pitchFamily="34" charset="0"/>
              </a:rPr>
              <a:t>UR-CB</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u="none" kern="1200" dirty="0" smtClean="0">
                <a:solidFill>
                  <a:schemeClr val="tx1"/>
                </a:solidFill>
                <a:latin typeface="Arial" pitchFamily="34" charset="0"/>
                <a:ea typeface="+mn-ea"/>
                <a:cs typeface="Arial" pitchFamily="34" charset="0"/>
              </a:rPr>
              <a:t>1,187</a:t>
            </a:r>
            <a:r>
              <a:rPr kumimoji="1" lang="en-US" altLang="ja-JP" sz="600" u="non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62.1%</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44.8%</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41.7%</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r>
              <a:rPr kumimoji="1" lang="ja-JP" altLang="ja-JP" sz="600" kern="1200" dirty="0" smtClean="0">
                <a:solidFill>
                  <a:schemeClr val="tx1"/>
                </a:solidFill>
                <a:latin typeface="+mn-lt"/>
                <a:ea typeface="+mn-ea"/>
                <a:cs typeface="+mn-cs"/>
              </a:rPr>
              <a:t>――――――――――――――――――――――――――――――</a:t>
            </a:r>
            <a:endParaRPr kumimoji="1" lang="ja-JP" altLang="en-US" sz="800" b="0" u="sng" kern="1200" dirty="0" smtClean="0">
              <a:solidFill>
                <a:srgbClr val="0B5395"/>
              </a:solidFill>
              <a:latin typeface="Arial" pitchFamily="34" charset="0"/>
              <a:ea typeface="+mn-ea"/>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92787" cy="4343400"/>
          </a:xfrm>
        </p:spPr>
      </p:sp>
      <p:sp>
        <p:nvSpPr>
          <p:cNvPr id="3" name="ノート プレースホルダ 2"/>
          <p:cNvSpPr>
            <a:spLocks noGrp="1"/>
          </p:cNvSpPr>
          <p:nvPr>
            <p:ph type="body" idx="1"/>
          </p:nvPr>
        </p:nvSpPr>
        <p:spPr>
          <a:xfrm>
            <a:off x="1471692" y="4343400"/>
            <a:ext cx="7204021" cy="1899138"/>
          </a:xfrm>
        </p:spPr>
        <p:txBody>
          <a:bodyPr>
            <a:noAutofit/>
          </a:bodyPr>
          <a:lstStyle/>
          <a:p>
            <a:r>
              <a:rPr kumimoji="1" lang="en-US" altLang="ja-JP" sz="800" kern="1200" dirty="0" smtClean="0">
                <a:solidFill>
                  <a:schemeClr val="tx1"/>
                </a:solidFill>
                <a:latin typeface="+mn-lt"/>
                <a:ea typeface="+mn-ea"/>
                <a:cs typeface="+mn-cs"/>
              </a:rPr>
              <a:t>The number of patients with chronic myeloid leukemia  aged 15 years or younger (≤15) is small, for whom bone marrow transplants from related or unrelated donors are frequently performed. The survival probability 5 years after transplantation in 257 registered patients who received first allogeneic transplants in the period between 1991 and 2015 is 75.6% for bone marrow transplants from related donors, 61.1% for peripheral blood stem cell transplants from related donors, and 69.5% for bone marrow transplants from unrelated donors. The decline in survival probabilities becomes moderate from the time of 5 years after transplantation onwards, and the survival probabilities 10 years after transplantation are more than 60% for both transplants from related and unrelated donors.</a:t>
            </a:r>
            <a:endParaRPr kumimoji="1" lang="ja-JP" altLang="ja-JP" sz="800" kern="1200" dirty="0" smtClean="0">
              <a:solidFill>
                <a:schemeClr val="tx1"/>
              </a:solidFill>
              <a:latin typeface="+mn-lt"/>
              <a:ea typeface="+mn-ea"/>
              <a:cs typeface="+mn-cs"/>
            </a:endParaRPr>
          </a:p>
          <a:p>
            <a:endParaRPr kumimoji="1" lang="en-US" altLang="ja-JP" sz="800" kern="1200" dirty="0" smtClean="0">
              <a:solidFill>
                <a:schemeClr val="tx1"/>
              </a:solidFill>
              <a:latin typeface="+mn-lt"/>
              <a:ea typeface="+mn-ea"/>
              <a:cs typeface="+mn-cs"/>
            </a:endParaRPr>
          </a:p>
          <a:p>
            <a:r>
              <a:rPr kumimoji="1" lang="ja-JP" altLang="ja-JP" sz="800" kern="1200" dirty="0" smtClean="0">
                <a:solidFill>
                  <a:schemeClr val="tx1"/>
                </a:solidFill>
                <a:latin typeface="+mn-lt"/>
                <a:ea typeface="+mn-ea"/>
                <a:cs typeface="+mn-cs"/>
              </a:rPr>
              <a:t>※</a:t>
            </a:r>
            <a:r>
              <a:rPr kumimoji="1" lang="en-US" altLang="ja-JP" sz="800" kern="1200" dirty="0" smtClean="0">
                <a:solidFill>
                  <a:schemeClr val="tx1"/>
                </a:solidFill>
                <a:latin typeface="+mn-lt"/>
                <a:ea typeface="+mn-ea"/>
                <a:cs typeface="+mn-cs"/>
              </a:rPr>
              <a:t>Cases of cord blood transplantation (first transplantation) from unrelated donors in patients with chronic myeloid leukemia aged 0 to 15 years are small in number and are not included in this analysis. </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zh-TW" sz="600" b="1" i="0" u="none" strike="noStrike" kern="1200" dirty="0" err="1" smtClean="0">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0" i="0" u="none" strike="noStrike" kern="1200" dirty="0" smtClean="0">
                <a:solidFill>
                  <a:schemeClr val="tx1"/>
                </a:solidFill>
                <a:latin typeface="Arial" pitchFamily="34" charset="0"/>
                <a:ea typeface="ＭＳ Ｐゴシック" pitchFamily="50" charset="-128"/>
                <a:cs typeface="Arial" pitchFamily="34" charset="0"/>
              </a:rPr>
              <a:t>108</a:t>
            </a:r>
            <a:r>
              <a:rPr kumimoji="1" lang="zh-TW"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83.3%</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75.6%</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73.3%</a:t>
            </a:r>
            <a:r>
              <a:rPr lang="zh-TW" altLang="en-US" sz="600" dirty="0" smtClean="0">
                <a:latin typeface="Arial" pitchFamily="34" charset="0"/>
                <a:ea typeface="ＭＳ Ｐゴシック" pitchFamily="50" charset="-128"/>
                <a:cs typeface="Arial" pitchFamily="34" charset="0"/>
              </a:rPr>
              <a:t> </a:t>
            </a:r>
            <a:endParaRPr lang="en-US" altLang="zh-TW" sz="600" dirty="0" smtClean="0">
              <a:latin typeface="Arial" pitchFamily="34" charset="0"/>
              <a:ea typeface="ＭＳ Ｐゴシック" pitchFamily="50" charset="-128"/>
              <a:cs typeface="Arial" pitchFamily="34" charset="0"/>
            </a:endParaRPr>
          </a:p>
          <a:p>
            <a:r>
              <a:rPr kumimoji="1" lang="en-US" altLang="zh-TW" sz="600" b="1" i="0" u="none" strike="noStrike" kern="1200" baseline="0" dirty="0" err="1" smtClean="0">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-PB        </a:t>
            </a:r>
            <a:r>
              <a:rPr kumimoji="1" lang="en-US" altLang="zh-TW" sz="600" b="0" i="0" u="none" strike="noStrike" kern="1200" dirty="0" smtClean="0">
                <a:solidFill>
                  <a:schemeClr val="tx1"/>
                </a:solidFill>
                <a:latin typeface="Arial" pitchFamily="34" charset="0"/>
                <a:ea typeface="ＭＳ Ｐゴシック" pitchFamily="50" charset="-128"/>
                <a:cs typeface="Arial" pitchFamily="34" charset="0"/>
              </a:rPr>
              <a:t>18</a:t>
            </a:r>
            <a:r>
              <a:rPr kumimoji="1" lang="zh-TW"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77.8%        61.1%</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61.1%</a:t>
            </a:r>
            <a:r>
              <a:rPr lang="zh-TW" altLang="en-US" sz="600" dirty="0" smtClean="0">
                <a:latin typeface="Arial" pitchFamily="34" charset="0"/>
                <a:ea typeface="ＭＳ Ｐゴシック" pitchFamily="50" charset="-128"/>
                <a:cs typeface="Arial" pitchFamily="34" charset="0"/>
              </a:rPr>
              <a:t> </a:t>
            </a:r>
            <a:endParaRPr lang="en-US" altLang="zh-TW" sz="600" dirty="0" smtClean="0">
              <a:latin typeface="Arial" pitchFamily="34" charset="0"/>
              <a:ea typeface="ＭＳ Ｐゴシック" pitchFamily="50" charset="-128"/>
              <a:cs typeface="Arial" pitchFamily="34" charset="0"/>
            </a:endParaRPr>
          </a:p>
          <a:p>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UR-BM</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0" i="0" u="none" strike="noStrike" kern="1200" dirty="0" smtClean="0">
                <a:solidFill>
                  <a:schemeClr val="tx1"/>
                </a:solidFill>
                <a:latin typeface="Arial" pitchFamily="34" charset="0"/>
                <a:ea typeface="ＭＳ Ｐゴシック" pitchFamily="50" charset="-128"/>
                <a:cs typeface="Arial" pitchFamily="34" charset="0"/>
              </a:rPr>
              <a:t>117</a:t>
            </a:r>
            <a:r>
              <a:rPr kumimoji="1" lang="zh-TW" altLang="en-US" sz="600" b="0"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76.7%        69.5%</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68.4%</a:t>
            </a:r>
            <a:r>
              <a:rPr lang="ja-JP" altLang="en-US" sz="600" u="none" dirty="0" smtClean="0">
                <a:latin typeface="Arial" pitchFamily="34" charset="0"/>
                <a:cs typeface="Arial" pitchFamily="34" charset="0"/>
              </a:rPr>
              <a:t> </a:t>
            </a:r>
            <a:endParaRPr kumimoji="1" lang="en-US" altLang="ja-JP" sz="600" b="0" u="none" kern="1200" dirty="0" smtClean="0">
              <a:solidFill>
                <a:srgbClr val="0B5395"/>
              </a:solidFill>
              <a:latin typeface="Arial" pitchFamily="34" charset="0"/>
              <a:ea typeface="ＭＳ Ｐゴシック" pitchFamily="50" charset="-128"/>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64213" cy="4322763"/>
          </a:xfrm>
        </p:spPr>
      </p:sp>
      <p:sp>
        <p:nvSpPr>
          <p:cNvPr id="3" name="ノート プレースホルダ 2"/>
          <p:cNvSpPr>
            <a:spLocks noGrp="1"/>
          </p:cNvSpPr>
          <p:nvPr>
            <p:ph type="body" idx="1"/>
          </p:nvPr>
        </p:nvSpPr>
        <p:spPr>
          <a:xfrm>
            <a:off x="1350243" y="4322388"/>
            <a:ext cx="7204021" cy="2245466"/>
          </a:xfrm>
        </p:spPr>
        <p:txBody>
          <a:bodyPr>
            <a:noAutofit/>
          </a:bodyPr>
          <a:lstStyle/>
          <a:p>
            <a:r>
              <a:rPr kumimoji="1" lang="en-US" altLang="ja-JP" sz="800" kern="1200" dirty="0" smtClean="0">
                <a:solidFill>
                  <a:schemeClr val="tx1"/>
                </a:solidFill>
                <a:latin typeface="+mn-lt"/>
                <a:ea typeface="+mn-ea"/>
                <a:cs typeface="+mn-cs"/>
              </a:rPr>
              <a:t>For chronic myeloid leukemia, the vast majority of transplants in patients with the disease are allogeneic and bone marrow transplants from unrelated donors are frequently performed in those aged 16 years or older (≥16). The survival probability 5 years after transplantation in 3,071 registered patients who received first allogeneic transplants in the period between 1991 and 2015 is 66.0% for bone marrow transplants from related donors, 55.7% for peripheral blood stem cell transplants from related donors, 52.0% for bone marrow transplants from unrelated donors, and 45.4% for cord blood transplants from unrelated donors. Ten years after transplantation, the survival probability is below 50% for transplants from unrelated donors.</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zh-TW" sz="600" b="1" i="0" u="none" strike="noStrike" kern="1200" dirty="0" err="1" smtClean="0">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-BM</a:t>
            </a:r>
            <a:r>
              <a:rPr kumimoji="1" lang="en-US" altLang="zh-TW" sz="600" b="1" i="0" u="none" strike="noStrike" kern="1200" baseline="0" dirty="0" smtClean="0">
                <a:solidFill>
                  <a:schemeClr val="tx1"/>
                </a:solidFill>
                <a:latin typeface="Arial" pitchFamily="34" charset="0"/>
                <a:ea typeface="ＭＳ Ｐゴシック" pitchFamily="50" charset="-128"/>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1,088</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77.8%</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66.0%</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62.1%</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baseline="0" dirty="0" err="1" smtClean="0">
                <a:solidFill>
                  <a:schemeClr val="tx1"/>
                </a:solidFill>
                <a:latin typeface="Arial" pitchFamily="34" charset="0"/>
                <a:ea typeface="+mn-ea"/>
                <a:cs typeface="Arial" pitchFamily="34" charset="0"/>
              </a:rPr>
              <a:t>Rel</a:t>
            </a:r>
            <a:r>
              <a:rPr kumimoji="1" lang="en-US" altLang="ja-JP" sz="600" b="1" i="0" u="none" strike="noStrike" kern="1200" baseline="0" dirty="0" smtClean="0">
                <a:solidFill>
                  <a:schemeClr val="tx1"/>
                </a:solidFill>
                <a:latin typeface="Arial" pitchFamily="34" charset="0"/>
                <a:ea typeface="+mn-ea"/>
                <a:cs typeface="Arial" pitchFamily="34" charset="0"/>
              </a:rPr>
              <a:t>-PB       </a:t>
            </a:r>
            <a:r>
              <a:rPr kumimoji="1" lang="en-US" altLang="ja-JP" sz="600" b="0" i="0" u="none" strike="noStrike" kern="1200" dirty="0" smtClean="0">
                <a:solidFill>
                  <a:schemeClr val="tx1"/>
                </a:solidFill>
                <a:latin typeface="Arial" pitchFamily="34" charset="0"/>
                <a:ea typeface="+mn-ea"/>
                <a:cs typeface="Arial" pitchFamily="34" charset="0"/>
              </a:rPr>
              <a:t>438</a:t>
            </a:r>
            <a:r>
              <a:rPr kumimoji="1" lang="en-US" altLang="ja-JP"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67.4%       55.7%</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53.0%</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baseline="0" dirty="0" smtClean="0">
                <a:solidFill>
                  <a:schemeClr val="tx1"/>
                </a:solidFill>
                <a:latin typeface="Arial" pitchFamily="34" charset="0"/>
                <a:ea typeface="+mn-ea"/>
                <a:cs typeface="Arial" pitchFamily="34" charset="0"/>
              </a:rPr>
              <a:t>UR-BM     </a:t>
            </a:r>
            <a:r>
              <a:rPr kumimoji="1" lang="en-US" altLang="ja-JP" sz="600" b="0" i="0" u="none" strike="noStrike" kern="1200" dirty="0" smtClean="0">
                <a:solidFill>
                  <a:schemeClr val="tx1"/>
                </a:solidFill>
                <a:latin typeface="Arial" pitchFamily="34" charset="0"/>
                <a:ea typeface="+mn-ea"/>
                <a:cs typeface="Arial" pitchFamily="34" charset="0"/>
              </a:rPr>
              <a:t>1,284</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64.8%</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52.0%</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47.7%</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r>
              <a:rPr kumimoji="1" lang="en-US" altLang="ja-JP" sz="600" b="1" i="0" u="none" strike="noStrike" kern="1200" baseline="0" dirty="0" smtClean="0">
                <a:solidFill>
                  <a:schemeClr val="tx1"/>
                </a:solidFill>
                <a:latin typeface="Arial" pitchFamily="34" charset="0"/>
                <a:ea typeface="+mn-ea"/>
                <a:cs typeface="Arial" pitchFamily="34" charset="0"/>
              </a:rPr>
              <a:t>UR-CB       </a:t>
            </a:r>
            <a:r>
              <a:rPr kumimoji="1" lang="en-US" altLang="ja-JP" sz="600" b="0" i="0" u="none" strike="noStrike" kern="1200" dirty="0" smtClean="0">
                <a:solidFill>
                  <a:schemeClr val="tx1"/>
                </a:solidFill>
                <a:latin typeface="Arial" pitchFamily="34" charset="0"/>
                <a:ea typeface="+mn-ea"/>
                <a:cs typeface="Arial" pitchFamily="34" charset="0"/>
              </a:rPr>
              <a:t>261</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62.7%</a:t>
            </a:r>
            <a:r>
              <a:rPr kumimoji="1" lang="en-US" altLang="ja-JP" sz="600" b="1"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45.4%        41.0%</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n-lt"/>
                <a:ea typeface="+mn-ea"/>
                <a:cs typeface="+mn-cs"/>
              </a:rPr>
              <a:t>For autologous transplants, the annual number of cases registered has been approximately 1,800 for past several years, for which the stem cell source is peripheral blood in the vast majority of cases. </a:t>
            </a:r>
            <a:endParaRPr lang="en-US" altLang="ja-JP" sz="8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1675" cy="4335463"/>
          </a:xfrm>
        </p:spPr>
      </p:sp>
      <p:sp>
        <p:nvSpPr>
          <p:cNvPr id="3" name="ノート プレースホルダ 2"/>
          <p:cNvSpPr>
            <a:spLocks noGrp="1"/>
          </p:cNvSpPr>
          <p:nvPr>
            <p:ph type="body" idx="1"/>
          </p:nvPr>
        </p:nvSpPr>
        <p:spPr>
          <a:xfrm>
            <a:off x="1350243" y="4335576"/>
            <a:ext cx="7204021" cy="2109186"/>
          </a:xfrm>
        </p:spPr>
        <p:txBody>
          <a:bodyPr>
            <a:normAutofit/>
          </a:bodyPr>
          <a:lstStyle/>
          <a:p>
            <a:pPr>
              <a:lnSpc>
                <a:spcPct val="110000"/>
              </a:lnSpc>
            </a:pPr>
            <a:r>
              <a:rPr kumimoji="1" lang="en-US" altLang="ja-JP" sz="800" kern="1200" dirty="0" smtClean="0">
                <a:solidFill>
                  <a:schemeClr val="tx1"/>
                </a:solidFill>
                <a:latin typeface="+mn-lt"/>
                <a:ea typeface="+mn-ea"/>
                <a:cs typeface="+mn-cs"/>
              </a:rPr>
              <a:t>For myelodysplastic syndrome, the vast majority of transplants in patients with the syndrome are allogeneic and bone marrow transplants from related or unrelated donors are frequently performed in those aged 15 years or younger (≤15). The survival probability 5 years after transplantation in 354 registered patients who received first allogeneic transplants in the period between 1991 and 2015 is 72.4% for bone marrow transplants from related donors, 53.9% for peripheral blood stem cell transplants from related donors, 72.4% for bone marrow transplants from unrelated donors, and 59.5% for cord blood transplants from unrelated donors. The decline in survival probabilities becomes moderate from the time of 5 years after transplantation onwards, and the survival probabilities are more than 50% for both transplants from related and unrelated donors.</a:t>
            </a:r>
          </a:p>
          <a:p>
            <a:pPr>
              <a:lnSpc>
                <a:spcPct val="110000"/>
              </a:lnSpc>
            </a:pPr>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endParaRPr kumimoji="1" lang="en-US" altLang="ja-JP" sz="600" b="0" i="0" u="sng" strike="noStrike" kern="1200" dirty="0" smtClean="0">
              <a:solidFill>
                <a:schemeClr val="tx1"/>
              </a:solidFill>
              <a:latin typeface="Arial" pitchFamily="34" charset="0"/>
              <a:ea typeface="+mn-ea"/>
              <a:cs typeface="Arial" pitchFamily="34" charset="0"/>
            </a:endParaRPr>
          </a:p>
          <a:p>
            <a:pPr>
              <a:lnSpc>
                <a:spcPct val="110000"/>
              </a:lnSpc>
            </a:pPr>
            <a:r>
              <a:rPr kumimoji="1" lang="en-US" altLang="zh-TW" sz="600" b="1" i="0" u="none" strike="noStrike" kern="1200" dirty="0" err="1" smtClean="0">
                <a:solidFill>
                  <a:schemeClr val="tx1"/>
                </a:solidFill>
                <a:latin typeface="Arial" pitchFamily="34" charset="0"/>
                <a:ea typeface="ＭＳ Ｐゴシック" pitchFamily="50" charset="-128"/>
                <a:cs typeface="Arial" pitchFamily="34" charset="0"/>
              </a:rPr>
              <a:t>Rel</a:t>
            </a:r>
            <a:r>
              <a:rPr kumimoji="1" lang="en-US" altLang="zh-TW" sz="600" b="1" i="0" u="none" strike="noStrike" kern="1200" dirty="0" smtClean="0">
                <a:solidFill>
                  <a:schemeClr val="tx1"/>
                </a:solidFill>
                <a:latin typeface="Arial" pitchFamily="34" charset="0"/>
                <a:ea typeface="ＭＳ Ｐゴシック" pitchFamily="50" charset="-128"/>
                <a:cs typeface="Arial" pitchFamily="34" charset="0"/>
              </a:rPr>
              <a:t>-BM</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124</a:t>
            </a:r>
            <a:r>
              <a:rPr kumimoji="1" lang="en-US" altLang="ja-JP"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82.9%</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baseline="0" dirty="0" smtClean="0">
                <a:solidFill>
                  <a:schemeClr val="tx1"/>
                </a:solidFill>
                <a:latin typeface="Arial" pitchFamily="34" charset="0"/>
                <a:ea typeface="+mn-ea"/>
                <a:cs typeface="Arial" pitchFamily="34" charset="0"/>
              </a:rPr>
              <a:t>72.4</a:t>
            </a:r>
            <a:r>
              <a:rPr kumimoji="1" lang="en-US" altLang="ja-JP" sz="600" b="1" i="0" u="none" strike="noStrike" kern="1200" dirty="0" smtClean="0">
                <a:solidFill>
                  <a:schemeClr val="tx1"/>
                </a:solidFill>
                <a:latin typeface="Arial" pitchFamily="34" charset="0"/>
                <a:ea typeface="+mn-ea"/>
                <a:cs typeface="Arial" pitchFamily="34" charset="0"/>
              </a:rPr>
              <a:t>%</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baseline="0" dirty="0" smtClean="0">
                <a:solidFill>
                  <a:schemeClr val="tx1"/>
                </a:solidFill>
                <a:latin typeface="Arial" pitchFamily="34" charset="0"/>
                <a:ea typeface="+mn-ea"/>
                <a:cs typeface="Arial" pitchFamily="34" charset="0"/>
              </a:rPr>
              <a:t>69.3</a:t>
            </a:r>
            <a:r>
              <a:rPr kumimoji="1" lang="en-US" altLang="ja-JP" sz="600" b="1" i="0" u="none" strike="noStrike" kern="1200" dirty="0" smtClean="0">
                <a:solidFill>
                  <a:schemeClr val="tx1"/>
                </a:solidFill>
                <a:latin typeface="Arial" pitchFamily="34" charset="0"/>
                <a:ea typeface="+mn-ea"/>
                <a:cs typeface="Arial" pitchFamily="34" charset="0"/>
              </a:rPr>
              <a:t>%</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pPr>
              <a:lnSpc>
                <a:spcPct val="110000"/>
              </a:lnSpc>
            </a:pPr>
            <a:r>
              <a:rPr kumimoji="1" lang="en-US" altLang="ja-JP" sz="600" b="1" i="0" u="none" strike="noStrike" kern="1200" baseline="0" dirty="0" err="1" smtClean="0">
                <a:solidFill>
                  <a:schemeClr val="tx1"/>
                </a:solidFill>
                <a:latin typeface="Arial" pitchFamily="34" charset="0"/>
                <a:ea typeface="+mn-ea"/>
                <a:cs typeface="Arial" pitchFamily="34" charset="0"/>
              </a:rPr>
              <a:t>Rel</a:t>
            </a:r>
            <a:r>
              <a:rPr kumimoji="1" lang="en-US" altLang="ja-JP" sz="600" b="1" i="0" u="none" strike="noStrike" kern="1200" baseline="0" dirty="0" smtClean="0">
                <a:solidFill>
                  <a:schemeClr val="tx1"/>
                </a:solidFill>
                <a:latin typeface="Arial" pitchFamily="34" charset="0"/>
                <a:ea typeface="+mn-ea"/>
                <a:cs typeface="Arial" pitchFamily="34" charset="0"/>
              </a:rPr>
              <a:t>-PB</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19</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73.0%</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53.9%</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53.9%</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pPr>
              <a:lnSpc>
                <a:spcPct val="110000"/>
              </a:lnSpc>
            </a:pPr>
            <a:r>
              <a:rPr kumimoji="1" lang="en-US" altLang="ja-JP" sz="600" b="1" i="0" u="none" strike="noStrike" kern="1200" baseline="0" dirty="0" smtClean="0">
                <a:solidFill>
                  <a:schemeClr val="tx1"/>
                </a:solidFill>
                <a:latin typeface="Arial" pitchFamily="34" charset="0"/>
                <a:ea typeface="+mn-ea"/>
                <a:cs typeface="Arial" pitchFamily="34" charset="0"/>
              </a:rPr>
              <a:t>UR-BM</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136</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82.0%</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72.4%</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68.5%</a:t>
            </a:r>
            <a:r>
              <a:rPr kumimoji="1" lang="ja-JP" altLang="en-US" sz="600" kern="1200" dirty="0" smtClean="0">
                <a:solidFill>
                  <a:schemeClr val="tx1"/>
                </a:solidFill>
                <a:latin typeface="Arial" pitchFamily="34" charset="0"/>
                <a:ea typeface="+mn-ea"/>
                <a:cs typeface="Arial" pitchFamily="34" charset="0"/>
              </a:rPr>
              <a:t> </a:t>
            </a:r>
            <a:endParaRPr kumimoji="1" lang="en-US" altLang="ja-JP" sz="600" kern="1200" dirty="0" smtClean="0">
              <a:solidFill>
                <a:schemeClr val="tx1"/>
              </a:solidFill>
              <a:latin typeface="Arial" pitchFamily="34" charset="0"/>
              <a:ea typeface="+mn-ea"/>
              <a:cs typeface="Arial" pitchFamily="34" charset="0"/>
            </a:endParaRPr>
          </a:p>
          <a:p>
            <a:pPr>
              <a:lnSpc>
                <a:spcPct val="110000"/>
              </a:lnSpc>
            </a:pPr>
            <a:r>
              <a:rPr kumimoji="1" lang="en-US" altLang="ja-JP" sz="600" b="1" i="0" u="none" strike="noStrike" kern="1200" baseline="0" dirty="0" smtClean="0">
                <a:solidFill>
                  <a:schemeClr val="tx1"/>
                </a:solidFill>
                <a:latin typeface="Arial" pitchFamily="34" charset="0"/>
                <a:ea typeface="+mn-ea"/>
                <a:cs typeface="Arial" pitchFamily="34" charset="0"/>
              </a:rPr>
              <a:t>UR-CB</a:t>
            </a:r>
            <a:r>
              <a:rPr kumimoji="1" lang="ja-JP" altLang="en-US" sz="600" b="1" i="0" u="none" strike="noStrike" kern="1200" baseline="0" dirty="0" smtClean="0">
                <a:solidFill>
                  <a:schemeClr val="tx1"/>
                </a:solidFill>
                <a:latin typeface="Arial" pitchFamily="34" charset="0"/>
                <a:ea typeface="+mn-ea"/>
                <a:cs typeface="Arial" pitchFamily="34" charset="0"/>
              </a:rPr>
              <a:t>        </a:t>
            </a:r>
            <a:r>
              <a:rPr kumimoji="1" lang="en-US" altLang="ja-JP" sz="600" b="0" i="0" u="none" strike="noStrike" kern="1200" dirty="0" smtClean="0">
                <a:solidFill>
                  <a:schemeClr val="tx1"/>
                </a:solidFill>
                <a:latin typeface="Arial" pitchFamily="34" charset="0"/>
                <a:ea typeface="+mn-ea"/>
                <a:cs typeface="Arial" pitchFamily="34" charset="0"/>
              </a:rPr>
              <a:t>75</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72.1%</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59.5%</a:t>
            </a:r>
            <a:r>
              <a:rPr kumimoji="1" lang="ja-JP" altLang="en-US" sz="600" b="0" i="0" u="none" strike="noStrike" kern="1200" baseline="0" dirty="0" smtClean="0">
                <a:solidFill>
                  <a:schemeClr val="tx1"/>
                </a:solidFill>
                <a:latin typeface="Arial" pitchFamily="34" charset="0"/>
                <a:ea typeface="+mn-ea"/>
                <a:cs typeface="Arial" pitchFamily="34" charset="0"/>
              </a:rPr>
              <a:t>         </a:t>
            </a:r>
            <a:r>
              <a:rPr kumimoji="1" lang="en-US" altLang="ja-JP" sz="600" b="1" i="0" u="none" strike="noStrike" kern="1200" dirty="0" smtClean="0">
                <a:solidFill>
                  <a:schemeClr val="tx1"/>
                </a:solidFill>
                <a:latin typeface="Arial" pitchFamily="34" charset="0"/>
                <a:ea typeface="+mn-ea"/>
                <a:cs typeface="Arial" pitchFamily="34" charset="0"/>
              </a:rPr>
              <a:t>59.5%</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920150"/>
          </a:xfrm>
        </p:spPr>
        <p:txBody>
          <a:bodyPr>
            <a:normAutofit/>
          </a:bodyPr>
          <a:lstStyle/>
          <a:p>
            <a:r>
              <a:rPr kumimoji="1" lang="en-US" altLang="ja-JP" sz="800" kern="1200" dirty="0" smtClean="0">
                <a:solidFill>
                  <a:schemeClr val="tx1"/>
                </a:solidFill>
                <a:latin typeface="+mn-lt"/>
                <a:ea typeface="+mn-ea"/>
                <a:cs typeface="+mn-cs"/>
              </a:rPr>
              <a:t>For allogeneic transplants in patients with myelodysplastic syndrome aged 16 years or older (≥16), bone marrow transplantation from unrelated donors is frequently performed. The survival probability 5 years after transplantation in 4,014 registered patients who received first allogeneic transplants in the period between 1991 and 2015  is 56.8% for bone marrow transplants from related donors and below 50% for both peripheral blood stem cell transplants from related donors and transplants from unrelated donors.</a:t>
            </a:r>
            <a:endParaRPr kumimoji="1" lang="ja-JP" altLang="ja-JP" sz="800" kern="1200" dirty="0" smtClean="0">
              <a:solidFill>
                <a:schemeClr val="tx1"/>
              </a:solidFill>
              <a:latin typeface="+mn-lt"/>
              <a:ea typeface="+mn-ea"/>
              <a:cs typeface="+mn-cs"/>
            </a:endParaRP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ja-JP" sz="600" b="1" i="0" u="none" strike="noStrike" kern="1200" dirty="0" err="1" smtClean="0">
                <a:solidFill>
                  <a:schemeClr val="tx1"/>
                </a:solidFill>
                <a:latin typeface="Arial" pitchFamily="34" charset="0"/>
                <a:cs typeface="Arial" pitchFamily="34" charset="0"/>
              </a:rPr>
              <a:t>Rel</a:t>
            </a:r>
            <a:r>
              <a:rPr kumimoji="1" lang="en-US" altLang="ja-JP" sz="600" b="1" i="0" u="none" strike="noStrike" kern="1200" dirty="0" smtClean="0">
                <a:solidFill>
                  <a:schemeClr val="tx1"/>
                </a:solidFill>
                <a:latin typeface="Arial" pitchFamily="34" charset="0"/>
                <a:cs typeface="Arial" pitchFamily="34" charset="0"/>
              </a:rPr>
              <a:t>-BM</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698</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73.5%       56.8%</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52.1%</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baseline="0" dirty="0" err="1" smtClean="0">
                <a:solidFill>
                  <a:schemeClr val="tx1"/>
                </a:solidFill>
                <a:latin typeface="Arial" pitchFamily="34" charset="0"/>
                <a:cs typeface="Arial" pitchFamily="34" charset="0"/>
              </a:rPr>
              <a:t>Rel</a:t>
            </a:r>
            <a:r>
              <a:rPr kumimoji="1" lang="en-US" altLang="ja-JP" sz="600" b="1" i="0" u="none" strike="noStrike" kern="1200" baseline="0" dirty="0" smtClean="0">
                <a:solidFill>
                  <a:schemeClr val="tx1"/>
                </a:solidFill>
                <a:latin typeface="Arial" pitchFamily="34" charset="0"/>
                <a:cs typeface="Arial" pitchFamily="34" charset="0"/>
              </a:rPr>
              <a:t>-PB       </a:t>
            </a:r>
            <a:r>
              <a:rPr kumimoji="1" lang="en-US" altLang="ja-JP" sz="600" b="0" i="0" u="none" strike="noStrike" kern="1200" dirty="0" smtClean="0">
                <a:solidFill>
                  <a:schemeClr val="tx1"/>
                </a:solidFill>
                <a:latin typeface="Arial" pitchFamily="34" charset="0"/>
                <a:cs typeface="Arial" pitchFamily="34" charset="0"/>
              </a:rPr>
              <a:t>761</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64.2%</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43.5%</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36.5%</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dirty="0" smtClean="0">
                <a:solidFill>
                  <a:schemeClr val="tx1"/>
                </a:solidFill>
                <a:latin typeface="Arial" pitchFamily="34" charset="0"/>
                <a:cs typeface="Arial" pitchFamily="34" charset="0"/>
              </a:rPr>
              <a:t>UR-BM</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1,740</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62.9%</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48.3%</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40.7%</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dirty="0" smtClean="0">
                <a:solidFill>
                  <a:schemeClr val="tx1"/>
                </a:solidFill>
                <a:latin typeface="Arial" pitchFamily="34" charset="0"/>
                <a:cs typeface="Arial" pitchFamily="34" charset="0"/>
              </a:rPr>
              <a:t>UR-CB</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815</a:t>
            </a:r>
            <a:r>
              <a:rPr kumimoji="1" lang="en-US" altLang="ja-JP"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52.8%</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38.1%        33.0%</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6275" cy="4316413"/>
          </a:xfrm>
        </p:spPr>
      </p:sp>
      <p:sp>
        <p:nvSpPr>
          <p:cNvPr id="3" name="ノート プレースホルダ 2"/>
          <p:cNvSpPr>
            <a:spLocks noGrp="1"/>
          </p:cNvSpPr>
          <p:nvPr>
            <p:ph type="body" idx="1"/>
          </p:nvPr>
        </p:nvSpPr>
        <p:spPr>
          <a:xfrm>
            <a:off x="1350243" y="4315794"/>
            <a:ext cx="7204021" cy="1926744"/>
          </a:xfrm>
        </p:spPr>
        <p:txBody>
          <a:bodyPr>
            <a:normAutofit/>
          </a:bodyPr>
          <a:lstStyle/>
          <a:p>
            <a:r>
              <a:rPr kumimoji="1" lang="en-US" altLang="ja-JP" sz="800" kern="1200" dirty="0" smtClean="0">
                <a:solidFill>
                  <a:schemeClr val="tx1"/>
                </a:solidFill>
                <a:latin typeface="+mn-lt"/>
                <a:ea typeface="+mn-ea"/>
                <a:cs typeface="+mn-cs"/>
              </a:rPr>
              <a:t>Approximately half the patients with non-Hodgkin lymphoma aged 15 years or younger (≤15) receive allogeneic transplants, for whom bone marrow transplantation from related donors is frequently performed. The survival probability 5 years after transplantation in 278 registered patients who received first allogeneic transplants in the period between 1991 and 2015 is more than 50% for bone marrow transplants from related donors and for transplants from unrelated donors. From the time of 5 years after transplantation onward, the survival probability remains almost steady.</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endParaRPr kumimoji="1" lang="en-US" altLang="ja-JP" sz="600" b="0" i="0" u="sng" strike="noStrike" kern="1200" dirty="0" smtClean="0">
              <a:solidFill>
                <a:schemeClr val="tx1"/>
              </a:solidFill>
              <a:latin typeface="Arial" pitchFamily="34" charset="0"/>
              <a:cs typeface="Arial" pitchFamily="34" charset="0"/>
            </a:endParaRPr>
          </a:p>
          <a:p>
            <a:r>
              <a:rPr kumimoji="1" lang="en-US" altLang="ja-JP" sz="600" b="1" i="0" u="none" strike="noStrike" kern="1200" dirty="0" err="1" smtClean="0">
                <a:solidFill>
                  <a:schemeClr val="tx1"/>
                </a:solidFill>
                <a:latin typeface="Arial" pitchFamily="34" charset="0"/>
                <a:cs typeface="Arial" pitchFamily="34" charset="0"/>
              </a:rPr>
              <a:t>Rel</a:t>
            </a:r>
            <a:r>
              <a:rPr kumimoji="1" lang="en-US" altLang="ja-JP" sz="600" b="1" i="0" u="none" strike="noStrike" kern="1200" dirty="0" smtClean="0">
                <a:solidFill>
                  <a:schemeClr val="tx1"/>
                </a:solidFill>
                <a:latin typeface="Arial" pitchFamily="34" charset="0"/>
                <a:cs typeface="Arial" pitchFamily="34" charset="0"/>
              </a:rPr>
              <a:t>-BM</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111</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68.2%</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60.6%</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58.1%</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baseline="0" dirty="0" err="1" smtClean="0">
                <a:solidFill>
                  <a:schemeClr val="tx1"/>
                </a:solidFill>
                <a:latin typeface="Arial" pitchFamily="34" charset="0"/>
                <a:cs typeface="Arial" pitchFamily="34" charset="0"/>
              </a:rPr>
              <a:t>Rel</a:t>
            </a:r>
            <a:r>
              <a:rPr kumimoji="1" lang="en-US" altLang="ja-JP" sz="600" b="1" i="0" u="none" strike="noStrike" kern="1200" baseline="0" dirty="0" smtClean="0">
                <a:solidFill>
                  <a:schemeClr val="tx1"/>
                </a:solidFill>
                <a:latin typeface="Arial" pitchFamily="34" charset="0"/>
                <a:cs typeface="Arial" pitchFamily="34" charset="0"/>
              </a:rPr>
              <a:t>-PB        </a:t>
            </a:r>
            <a:r>
              <a:rPr kumimoji="1" lang="en-US" altLang="ja-JP" sz="600" b="0" i="0" u="none" strike="noStrike" kern="1200" dirty="0" smtClean="0">
                <a:solidFill>
                  <a:schemeClr val="tx1"/>
                </a:solidFill>
                <a:latin typeface="Arial" pitchFamily="34" charset="0"/>
                <a:cs typeface="Arial" pitchFamily="34" charset="0"/>
              </a:rPr>
              <a:t>32</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25.0%        17.9%</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17.9%</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dirty="0" smtClean="0">
                <a:solidFill>
                  <a:schemeClr val="tx1"/>
                </a:solidFill>
                <a:latin typeface="Arial" pitchFamily="34" charset="0"/>
                <a:cs typeface="Arial" pitchFamily="34" charset="0"/>
              </a:rPr>
              <a:t>UR-BM</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67</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68.6%</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57.5%</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57.5%</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dirty="0" smtClean="0">
                <a:solidFill>
                  <a:schemeClr val="tx1"/>
                </a:solidFill>
                <a:latin typeface="Arial" pitchFamily="34" charset="0"/>
                <a:cs typeface="Arial" pitchFamily="34" charset="0"/>
              </a:rPr>
              <a:t>UR-CB</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68</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52.0%</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52.0%</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52.0%</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64212" cy="4322763"/>
          </a:xfrm>
        </p:spPr>
      </p:sp>
      <p:sp>
        <p:nvSpPr>
          <p:cNvPr id="3" name="ノート プレースホルダ 2"/>
          <p:cNvSpPr>
            <a:spLocks noGrp="1"/>
          </p:cNvSpPr>
          <p:nvPr>
            <p:ph type="body" idx="1"/>
          </p:nvPr>
        </p:nvSpPr>
        <p:spPr>
          <a:xfrm>
            <a:off x="1350243" y="4322763"/>
            <a:ext cx="7204021" cy="1919775"/>
          </a:xfrm>
        </p:spPr>
        <p:txBody>
          <a:bodyPr>
            <a:normAutofit/>
          </a:bodyPr>
          <a:lstStyle/>
          <a:p>
            <a:r>
              <a:rPr kumimoji="1" lang="en-US" altLang="ja-JP" sz="800" kern="1200" dirty="0" smtClean="0">
                <a:solidFill>
                  <a:schemeClr val="tx1"/>
                </a:solidFill>
                <a:latin typeface="+mn-lt"/>
                <a:ea typeface="+mn-ea"/>
                <a:cs typeface="+mn-cs"/>
              </a:rPr>
              <a:t>For allogeneic transplantation in patients with non-Hodgkin lymphoma aged 16 years or older (≥16), peripheral blood stem cell transplantation from related donors and bone marrow transplants from unrelated donors are frequently performed. The survival probability 5 years after transplantation in 3,587 registered patients who received first allogeneic transplants in the period between 1991 and 2015 ranged from 30% to 50% for both transplants from related and unrelated donors.</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ja-JP" sz="600" b="1" i="0" u="none" strike="noStrike" kern="1200" dirty="0" err="1" smtClean="0">
                <a:solidFill>
                  <a:schemeClr val="tx1"/>
                </a:solidFill>
                <a:latin typeface="Arial" pitchFamily="34" charset="0"/>
                <a:cs typeface="Arial" pitchFamily="34" charset="0"/>
              </a:rPr>
              <a:t>Rel</a:t>
            </a:r>
            <a:r>
              <a:rPr kumimoji="1" lang="en-US" altLang="ja-JP" sz="600" b="1" i="0" u="none" strike="noStrike" kern="1200" dirty="0" smtClean="0">
                <a:solidFill>
                  <a:schemeClr val="tx1"/>
                </a:solidFill>
                <a:latin typeface="Arial" pitchFamily="34" charset="0"/>
                <a:cs typeface="Arial" pitchFamily="34" charset="0"/>
              </a:rPr>
              <a:t>-BM</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553</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58.1%</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46.1%</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42.9%</a:t>
            </a:r>
            <a:endParaRPr kumimoji="1" lang="en-US" altLang="ja-JP" sz="600" b="0" i="0" u="none" strike="noStrike" kern="1200" dirty="0" smtClean="0">
              <a:solidFill>
                <a:schemeClr val="tx1"/>
              </a:solidFill>
              <a:latin typeface="Arial" pitchFamily="34" charset="0"/>
              <a:cs typeface="Arial" pitchFamily="34" charset="0"/>
            </a:endParaRPr>
          </a:p>
          <a:p>
            <a:r>
              <a:rPr kumimoji="1" lang="en-US" altLang="ja-JP" sz="600" b="1" i="0" u="none" strike="noStrike" kern="1200" baseline="0" dirty="0" err="1" smtClean="0">
                <a:solidFill>
                  <a:schemeClr val="tx1"/>
                </a:solidFill>
                <a:latin typeface="Arial" pitchFamily="34" charset="0"/>
                <a:cs typeface="Arial" pitchFamily="34" charset="0"/>
              </a:rPr>
              <a:t>Rel</a:t>
            </a:r>
            <a:r>
              <a:rPr kumimoji="1" lang="en-US" altLang="ja-JP" sz="600" b="1" i="0" u="none" strike="noStrike" kern="1200" baseline="0" dirty="0" smtClean="0">
                <a:solidFill>
                  <a:schemeClr val="tx1"/>
                </a:solidFill>
                <a:latin typeface="Arial" pitchFamily="34" charset="0"/>
                <a:cs typeface="Arial" pitchFamily="34" charset="0"/>
              </a:rPr>
              <a:t>-PB     </a:t>
            </a:r>
            <a:r>
              <a:rPr kumimoji="1" lang="en-US" altLang="ja-JP" sz="600" b="0" i="0" u="none" strike="noStrike" kern="1200" dirty="0" smtClean="0">
                <a:solidFill>
                  <a:schemeClr val="tx1"/>
                </a:solidFill>
                <a:latin typeface="Arial" pitchFamily="34" charset="0"/>
                <a:cs typeface="Arial" pitchFamily="34" charset="0"/>
              </a:rPr>
              <a:t>1,109</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50.7%</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37.7%</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35.6%</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dirty="0" smtClean="0">
                <a:solidFill>
                  <a:schemeClr val="tx1"/>
                </a:solidFill>
                <a:latin typeface="Arial" pitchFamily="34" charset="0"/>
                <a:cs typeface="Arial" pitchFamily="34" charset="0"/>
              </a:rPr>
              <a:t>UR-BM     </a:t>
            </a:r>
            <a:r>
              <a:rPr kumimoji="1" lang="en-US" altLang="ja-JP" sz="600" b="0" i="0" u="none" strike="noStrike" kern="1200" dirty="0" smtClean="0">
                <a:solidFill>
                  <a:schemeClr val="tx1"/>
                </a:solidFill>
                <a:latin typeface="Arial" pitchFamily="34" charset="0"/>
                <a:cs typeface="Arial" pitchFamily="34" charset="0"/>
              </a:rPr>
              <a:t>1,086</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61.5%</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48.3%</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43.4%</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baseline="0" dirty="0" smtClean="0">
                <a:solidFill>
                  <a:schemeClr val="tx1"/>
                </a:solidFill>
                <a:latin typeface="Arial" pitchFamily="34" charset="0"/>
                <a:cs typeface="Arial" pitchFamily="34" charset="0"/>
              </a:rPr>
              <a:t>UR-CB       </a:t>
            </a:r>
            <a:r>
              <a:rPr kumimoji="1" lang="en-US" altLang="ja-JP" sz="600" b="0" i="0" u="none" strike="noStrike" kern="1200" baseline="0" dirty="0" smtClean="0">
                <a:solidFill>
                  <a:schemeClr val="tx1"/>
                </a:solidFill>
                <a:latin typeface="Arial" pitchFamily="34" charset="0"/>
                <a:cs typeface="Arial" pitchFamily="34" charset="0"/>
              </a:rPr>
              <a:t>839</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43.6%</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36.2%</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32.1%</a:t>
            </a:r>
            <a:r>
              <a:rPr lang="ja-JP" altLang="en-US" sz="600" u="none" dirty="0" smtClean="0">
                <a:latin typeface="Arial" pitchFamily="34" charset="0"/>
                <a:cs typeface="Arial" pitchFamily="34" charset="0"/>
              </a:rPr>
              <a:t> </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920150"/>
          </a:xfrm>
        </p:spPr>
        <p:txBody>
          <a:bodyPr>
            <a:normAutofit/>
          </a:bodyPr>
          <a:lstStyle/>
          <a:p>
            <a:r>
              <a:rPr kumimoji="1" lang="en-US" altLang="ja-JP" sz="800" kern="1200" dirty="0" smtClean="0">
                <a:solidFill>
                  <a:schemeClr val="tx1"/>
                </a:solidFill>
                <a:latin typeface="+mn-lt"/>
                <a:ea typeface="+mn-ea"/>
                <a:cs typeface="+mn-cs"/>
              </a:rPr>
              <a:t>Multiple myeloma occurs frequently in the elderly. Autologous transplants account for approximately 96% of the total cases of transplants in patients with multiple myeloma aged 16 years or older (≥16). For allogeneic transplants, peripheral blood stem cell transplantation from related donors is frequently performed. The survival probability 5 years after transplantation is below 35% for both transplants from related and unrelated donors, and subsequently, survival probabilities remarkably decline.</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pPr marL="0" marR="0" indent="0" algn="l" defTabSz="914400" rtl="0" eaLnBrk="1" fontAlgn="auto" latinLnBrk="0" hangingPunct="1">
              <a:spcBef>
                <a:spcPts val="0"/>
              </a:spcBef>
              <a:spcAft>
                <a:spcPts val="0"/>
              </a:spcAft>
              <a:buClrTx/>
              <a:buSzTx/>
              <a:buFontTx/>
              <a:buNone/>
              <a:tabLst/>
              <a:defRPr/>
            </a:pPr>
            <a:r>
              <a:rPr kumimoji="1" lang="en-US" altLang="ja-JP" sz="600" b="1" i="0" u="none" strike="noStrike" kern="1200" dirty="0" err="1" smtClean="0">
                <a:solidFill>
                  <a:schemeClr val="tx1"/>
                </a:solidFill>
                <a:latin typeface="Arial" pitchFamily="34" charset="0"/>
                <a:cs typeface="Arial" pitchFamily="34" charset="0"/>
              </a:rPr>
              <a:t>Rel</a:t>
            </a:r>
            <a:r>
              <a:rPr kumimoji="1" lang="en-US" altLang="ja-JP" sz="600" b="1" i="0" u="none" strike="noStrike" kern="1200" dirty="0" smtClean="0">
                <a:solidFill>
                  <a:schemeClr val="tx1"/>
                </a:solidFill>
                <a:latin typeface="Arial" pitchFamily="34" charset="0"/>
                <a:cs typeface="Arial" pitchFamily="34" charset="0"/>
              </a:rPr>
              <a:t>-BM</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70</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64.0%</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28.1%</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19.2%</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kumimoji="1" lang="en-US" altLang="ja-JP" sz="600" b="1" i="0" u="none" strike="noStrike" kern="1200" baseline="0" dirty="0" err="1" smtClean="0">
                <a:solidFill>
                  <a:schemeClr val="tx1"/>
                </a:solidFill>
                <a:latin typeface="Arial" pitchFamily="34" charset="0"/>
                <a:cs typeface="Arial" pitchFamily="34" charset="0"/>
              </a:rPr>
              <a:t>Rel</a:t>
            </a:r>
            <a:r>
              <a:rPr kumimoji="1" lang="en-US" altLang="ja-JP" sz="600" b="1" i="0" u="none" strike="noStrike" kern="1200" baseline="0" dirty="0" smtClean="0">
                <a:solidFill>
                  <a:schemeClr val="tx1"/>
                </a:solidFill>
                <a:latin typeface="Arial" pitchFamily="34" charset="0"/>
                <a:cs typeface="Arial" pitchFamily="34" charset="0"/>
              </a:rPr>
              <a:t>-PB       </a:t>
            </a:r>
            <a:r>
              <a:rPr kumimoji="1" lang="en-US" altLang="ja-JP" sz="600" b="0" i="0" u="none" strike="noStrike" kern="1200" dirty="0" smtClean="0">
                <a:solidFill>
                  <a:schemeClr val="tx1"/>
                </a:solidFill>
                <a:latin typeface="Arial" pitchFamily="34" charset="0"/>
                <a:cs typeface="Arial" pitchFamily="34" charset="0"/>
              </a:rPr>
              <a:t>126</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55.4%</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28.1%</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24.7%</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kumimoji="1" lang="en-US" altLang="ja-JP" sz="600" b="1" i="0" u="none" strike="noStrike" kern="1200" dirty="0" smtClean="0">
                <a:solidFill>
                  <a:schemeClr val="tx1"/>
                </a:solidFill>
                <a:latin typeface="Arial" pitchFamily="34" charset="0"/>
                <a:cs typeface="Arial" pitchFamily="34" charset="0"/>
              </a:rPr>
              <a:t>UR-BM</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61</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56.8%</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32.1%</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22.2%</a:t>
            </a:r>
            <a:endParaRPr lang="en-US" altLang="ja-JP" sz="600" dirty="0" smtClean="0">
              <a:latin typeface="Arial" pitchFamily="34" charset="0"/>
              <a:cs typeface="Arial" pitchFamily="34" charset="0"/>
            </a:endParaRPr>
          </a:p>
          <a:p>
            <a:pPr>
              <a:defRPr/>
            </a:pPr>
            <a:r>
              <a:rPr kumimoji="1" lang="en-US" altLang="ja-JP" sz="600" b="1" i="0" u="none" strike="noStrike" kern="1200" baseline="0" dirty="0" smtClean="0">
                <a:solidFill>
                  <a:schemeClr val="tx1"/>
                </a:solidFill>
                <a:latin typeface="Arial" pitchFamily="34" charset="0"/>
                <a:cs typeface="Arial" pitchFamily="34" charset="0"/>
              </a:rPr>
              <a:t>UR-CB        </a:t>
            </a:r>
            <a:r>
              <a:rPr kumimoji="1" lang="en-US" altLang="ja-JP" sz="600" b="0" i="0" u="none" strike="noStrike" kern="1200" baseline="0" dirty="0" smtClean="0">
                <a:solidFill>
                  <a:schemeClr val="tx1"/>
                </a:solidFill>
                <a:latin typeface="Arial" pitchFamily="34" charset="0"/>
                <a:cs typeface="Arial" pitchFamily="34" charset="0"/>
              </a:rPr>
              <a:t>38</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baseline="0" dirty="0" smtClean="0">
                <a:solidFill>
                  <a:schemeClr val="tx1"/>
                </a:solidFill>
                <a:latin typeface="Arial" pitchFamily="34" charset="0"/>
                <a:cs typeface="Arial" pitchFamily="34" charset="0"/>
              </a:rPr>
              <a:t>6.8</a:t>
            </a:r>
            <a:r>
              <a:rPr kumimoji="1" lang="en-US" altLang="ja-JP" sz="600" b="1" i="0" u="none" strike="noStrike" kern="1200" dirty="0" smtClean="0">
                <a:solidFill>
                  <a:schemeClr val="tx1"/>
                </a:solidFill>
                <a:latin typeface="Arial" pitchFamily="34" charset="0"/>
                <a:cs typeface="Arial" pitchFamily="34" charset="0"/>
              </a:rPr>
              <a:t>%</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6.8%</a:t>
            </a:r>
            <a:r>
              <a:rPr kumimoji="1" lang="en-US" altLang="ja-JP" sz="600" b="1" i="0" u="none" strike="noStrike" kern="1200" baseline="0" dirty="0" smtClean="0">
                <a:solidFill>
                  <a:schemeClr val="tx1"/>
                </a:solidFill>
                <a:latin typeface="Arial" pitchFamily="34" charset="0"/>
                <a:cs typeface="Arial" pitchFamily="34" charset="0"/>
              </a:rPr>
              <a:t>            </a:t>
            </a:r>
            <a:r>
              <a:rPr lang="en-US" altLang="ja-JP" sz="600" u="none" dirty="0" smtClean="0">
                <a:latin typeface="Arial" pitchFamily="34" charset="0"/>
                <a:cs typeface="Arial" pitchFamily="34" charset="0"/>
              </a:rPr>
              <a:t>―</a:t>
            </a:r>
            <a:r>
              <a:rPr kumimoji="1" lang="ja-JP" altLang="en-US" sz="600" b="0" i="0" u="none" strike="noStrike" kern="1200" dirty="0" smtClean="0">
                <a:solidFill>
                  <a:schemeClr val="tx1"/>
                </a:solidFill>
                <a:latin typeface="Arial" pitchFamily="34" charset="0"/>
                <a:cs typeface="Arial" pitchFamily="34" charset="0"/>
              </a:rPr>
              <a:t> </a:t>
            </a:r>
            <a:endParaRPr kumimoji="1" lang="en-US" altLang="ja-JP" sz="600" b="0" i="0" u="none" strike="noStrike"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80087" cy="4333875"/>
          </a:xfrm>
        </p:spPr>
      </p:sp>
      <p:sp>
        <p:nvSpPr>
          <p:cNvPr id="3" name="ノート プレースホルダ 2"/>
          <p:cNvSpPr>
            <a:spLocks noGrp="1"/>
          </p:cNvSpPr>
          <p:nvPr>
            <p:ph type="body" idx="1"/>
          </p:nvPr>
        </p:nvSpPr>
        <p:spPr>
          <a:xfrm>
            <a:off x="1350243" y="4334608"/>
            <a:ext cx="7204021" cy="1907930"/>
          </a:xfrm>
        </p:spPr>
        <p:txBody>
          <a:bodyPr>
            <a:normAutofit/>
          </a:bodyPr>
          <a:lstStyle/>
          <a:p>
            <a:r>
              <a:rPr kumimoji="1" lang="en-US" altLang="ja-JP" sz="800" kern="1200" dirty="0" smtClean="0">
                <a:solidFill>
                  <a:schemeClr val="tx1"/>
                </a:solidFill>
                <a:latin typeface="+mn-lt"/>
                <a:ea typeface="+mn-ea"/>
                <a:cs typeface="+mn-cs"/>
              </a:rPr>
              <a:t>For aplastic anemia, allogeneic transplants are performed and in patients aged 15 years or younger (≤15), bone marrow transplants from related donors are frequently performed. The survival probability 5 years after transplantation is 92.5% for bone marrow transplants from related donors, 81.3% for peripheral blood stem cell transplantation from related donors, 88.0% for bone marrow transplants from unrelated donors, and 74.5% for cord blood transplants from unrelated donors.</a:t>
            </a:r>
          </a:p>
          <a:p>
            <a:r>
              <a:rPr kumimoji="1" lang="en-US" altLang="ja-JP" sz="800" kern="1200" dirty="0" smtClean="0">
                <a:solidFill>
                  <a:schemeClr val="tx1"/>
                </a:solidFill>
                <a:latin typeface="+mn-lt"/>
                <a:ea typeface="+mn-ea"/>
                <a:cs typeface="+mn-cs"/>
              </a:rPr>
              <a:t> </a:t>
            </a:r>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ja-JP" sz="600" b="1" i="0" u="none" strike="noStrike" kern="1200" baseline="0" dirty="0" err="1" smtClean="0">
                <a:solidFill>
                  <a:schemeClr val="tx1"/>
                </a:solidFill>
                <a:latin typeface="Arial" pitchFamily="34" charset="0"/>
                <a:cs typeface="Arial" pitchFamily="34" charset="0"/>
              </a:rPr>
              <a:t>Rel</a:t>
            </a:r>
            <a:r>
              <a:rPr kumimoji="1" lang="en-US" altLang="ja-JP" sz="600" b="1" i="0" u="none" strike="noStrike" kern="1200" baseline="0" dirty="0" smtClean="0">
                <a:solidFill>
                  <a:schemeClr val="tx1"/>
                </a:solidFill>
                <a:latin typeface="Arial" pitchFamily="34" charset="0"/>
                <a:cs typeface="Arial" pitchFamily="34" charset="0"/>
              </a:rPr>
              <a:t>-BM      </a:t>
            </a:r>
            <a:r>
              <a:rPr kumimoji="1" lang="en-US" altLang="ja-JP" sz="600" b="0" i="0" u="none" strike="noStrike" kern="1200" dirty="0" smtClean="0">
                <a:solidFill>
                  <a:schemeClr val="tx1"/>
                </a:solidFill>
                <a:latin typeface="Arial" pitchFamily="34" charset="0"/>
                <a:cs typeface="Arial" pitchFamily="34" charset="0"/>
              </a:rPr>
              <a:t>449</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95.1%</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92.5%</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91.3%</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baseline="0" dirty="0" err="1" smtClean="0">
                <a:solidFill>
                  <a:schemeClr val="tx1"/>
                </a:solidFill>
                <a:latin typeface="Arial" pitchFamily="34" charset="0"/>
                <a:cs typeface="Arial" pitchFamily="34" charset="0"/>
              </a:rPr>
              <a:t>Rel</a:t>
            </a:r>
            <a:r>
              <a:rPr kumimoji="1" lang="en-US" altLang="ja-JP" sz="600" b="1" i="0" u="none" strike="noStrike" kern="1200" baseline="0" dirty="0" smtClean="0">
                <a:solidFill>
                  <a:schemeClr val="tx1"/>
                </a:solidFill>
                <a:latin typeface="Arial" pitchFamily="34" charset="0"/>
                <a:cs typeface="Arial" pitchFamily="34" charset="0"/>
              </a:rPr>
              <a:t>-PB        </a:t>
            </a:r>
            <a:r>
              <a:rPr kumimoji="1" lang="en-US" altLang="ja-JP" sz="600" b="0" i="0" u="none" strike="noStrike" kern="1200" dirty="0" smtClean="0">
                <a:solidFill>
                  <a:schemeClr val="tx1"/>
                </a:solidFill>
                <a:latin typeface="Arial" pitchFamily="34" charset="0"/>
                <a:cs typeface="Arial" pitchFamily="34" charset="0"/>
              </a:rPr>
              <a:t>16</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87.5%</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81.3%</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81.3%</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dirty="0" smtClean="0">
                <a:solidFill>
                  <a:schemeClr val="tx1"/>
                </a:solidFill>
                <a:latin typeface="Arial" pitchFamily="34" charset="0"/>
                <a:cs typeface="Arial" pitchFamily="34" charset="0"/>
              </a:rPr>
              <a:t>UR-BM</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0" i="0" u="none" strike="noStrike" kern="1200" dirty="0" smtClean="0">
                <a:solidFill>
                  <a:schemeClr val="tx1"/>
                </a:solidFill>
                <a:latin typeface="Arial" pitchFamily="34" charset="0"/>
                <a:cs typeface="Arial" pitchFamily="34" charset="0"/>
              </a:rPr>
              <a:t>312</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89.9%</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88.0%</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87.2%</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baseline="0" dirty="0" smtClean="0">
                <a:solidFill>
                  <a:schemeClr val="tx1"/>
                </a:solidFill>
                <a:latin typeface="Arial" pitchFamily="34" charset="0"/>
                <a:cs typeface="Arial" pitchFamily="34" charset="0"/>
              </a:rPr>
              <a:t>UR-CB        </a:t>
            </a:r>
            <a:r>
              <a:rPr kumimoji="1" lang="en-US" altLang="ja-JP" sz="600" b="0" i="0" u="none" strike="noStrike" kern="1200" dirty="0" smtClean="0">
                <a:solidFill>
                  <a:schemeClr val="tx1"/>
                </a:solidFill>
                <a:latin typeface="Arial" pitchFamily="34" charset="0"/>
                <a:cs typeface="Arial" pitchFamily="34" charset="0"/>
              </a:rPr>
              <a:t>28</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78.4%</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74.5%</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74.5%</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2000" y="0"/>
            <a:ext cx="5778500" cy="4333875"/>
          </a:xfrm>
        </p:spPr>
      </p:sp>
      <p:sp>
        <p:nvSpPr>
          <p:cNvPr id="3" name="ノート プレースホルダ 2"/>
          <p:cNvSpPr>
            <a:spLocks noGrp="1"/>
          </p:cNvSpPr>
          <p:nvPr>
            <p:ph type="body" idx="1"/>
          </p:nvPr>
        </p:nvSpPr>
        <p:spPr>
          <a:xfrm>
            <a:off x="1350243" y="4334608"/>
            <a:ext cx="7204021" cy="1907930"/>
          </a:xfrm>
        </p:spPr>
        <p:txBody>
          <a:bodyPr>
            <a:normAutofit/>
          </a:bodyPr>
          <a:lstStyle/>
          <a:p>
            <a:r>
              <a:rPr kumimoji="1" lang="en-US" altLang="ja-JP" sz="800" kern="1200" dirty="0" smtClean="0">
                <a:solidFill>
                  <a:schemeClr val="tx1"/>
                </a:solidFill>
                <a:latin typeface="+mn-lt"/>
                <a:ea typeface="+mn-ea"/>
                <a:cs typeface="+mn-cs"/>
              </a:rPr>
              <a:t>For patients with aplastic anemia aged 16 years or older (≥16), approximately half the allogeneic transplants are bone marrow transplants from related donors. The survival probability 5 years after transplantation is more than 50% for both transplants from related and unrelated donors, and 84.8% for bone marrow transplants from related donors.</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r>
              <a:rPr kumimoji="1" lang="en-US" altLang="ja-JP" sz="300" b="0" i="0" u="none" strike="noStrike" kern="1200" dirty="0" smtClean="0">
                <a:solidFill>
                  <a:schemeClr val="tx1"/>
                </a:solidFill>
                <a:latin typeface="Arial" pitchFamily="34" charset="0"/>
                <a:ea typeface="メイリオ" pitchFamily="50" charset="-128"/>
                <a:cs typeface="Arial" pitchFamily="34" charset="0"/>
              </a:rPr>
              <a:t>Probability of survival</a:t>
            </a:r>
            <a:r>
              <a:rPr kumimoji="1" lang="ja-JP" altLang="en-US" sz="300" b="0" i="0" u="none" strike="noStrike" kern="1200" dirty="0" smtClean="0">
                <a:solidFill>
                  <a:schemeClr val="tx1"/>
                </a:solidFill>
                <a:latin typeface="Arial" pitchFamily="34" charset="0"/>
                <a:ea typeface="メイリオ" pitchFamily="50" charset="-128"/>
                <a:cs typeface="Arial" pitchFamily="34" charset="0"/>
              </a:rPr>
              <a:t>≫</a:t>
            </a:r>
            <a:endParaRPr kumimoji="1" lang="en-US" altLang="ja-JP" sz="300" b="0" i="0" u="none" strike="noStrike" kern="1200" dirty="0" smtClean="0">
              <a:solidFill>
                <a:schemeClr val="tx1"/>
              </a:solidFill>
              <a:latin typeface="Arial" pitchFamily="34" charset="0"/>
              <a:ea typeface="メイリオ" pitchFamily="50" charset="-128"/>
              <a:cs typeface="Arial" pitchFamily="34" charset="0"/>
            </a:endParaRPr>
          </a:p>
          <a:p>
            <a:r>
              <a:rPr kumimoji="1" lang="en-US" altLang="ja-JP" sz="600" kern="1200" dirty="0" smtClean="0">
                <a:solidFill>
                  <a:schemeClr val="tx1"/>
                </a:solidFill>
                <a:latin typeface="+mn-lt"/>
                <a:ea typeface="+mn-ea"/>
                <a:cs typeface="+mn-cs"/>
              </a:rPr>
              <a:t>                             Years after the first transplantation </a:t>
            </a:r>
            <a:endParaRPr kumimoji="1" lang="ja-JP" altLang="ja-JP" sz="600" kern="1200" dirty="0" smtClean="0">
              <a:solidFill>
                <a:schemeClr val="tx1"/>
              </a:solidFill>
              <a:latin typeface="+mn-lt"/>
              <a:ea typeface="+mn-ea"/>
              <a:cs typeface="+mn-cs"/>
            </a:endParaRPr>
          </a:p>
          <a:p>
            <a:r>
              <a:rPr kumimoji="1" lang="en-US" altLang="ja-JP" sz="600" kern="1200" dirty="0" smtClean="0">
                <a:solidFill>
                  <a:schemeClr val="tx1"/>
                </a:solidFill>
                <a:latin typeface="+mn-lt"/>
                <a:ea typeface="+mn-ea"/>
                <a:cs typeface="+mn-cs"/>
              </a:rPr>
              <a:t>                    N       1year</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5years</a:t>
            </a:r>
            <a:r>
              <a:rPr kumimoji="1" lang="en-US" altLang="ja-JP" sz="600" b="1" kern="1200" dirty="0" smtClean="0">
                <a:solidFill>
                  <a:schemeClr val="tx1"/>
                </a:solidFill>
                <a:latin typeface="+mn-lt"/>
                <a:ea typeface="+mn-ea"/>
                <a:cs typeface="+mn-cs"/>
              </a:rPr>
              <a:t>      </a:t>
            </a:r>
            <a:r>
              <a:rPr kumimoji="1" lang="en-US" altLang="ja-JP" sz="600" kern="1200" dirty="0" smtClean="0">
                <a:solidFill>
                  <a:schemeClr val="tx1"/>
                </a:solidFill>
                <a:latin typeface="+mn-lt"/>
                <a:ea typeface="+mn-ea"/>
                <a:cs typeface="+mn-cs"/>
              </a:rPr>
              <a:t>10years</a:t>
            </a:r>
            <a:endParaRPr kumimoji="1" lang="ja-JP" altLang="ja-JP" sz="600" kern="1200" dirty="0" smtClean="0">
              <a:solidFill>
                <a:schemeClr val="tx1"/>
              </a:solidFill>
              <a:latin typeface="+mn-lt"/>
              <a:ea typeface="+mn-ea"/>
              <a:cs typeface="+mn-cs"/>
            </a:endParaRPr>
          </a:p>
          <a:p>
            <a:r>
              <a:rPr kumimoji="1" lang="ja-JP" altLang="ja-JP" sz="600" kern="1200" dirty="0" smtClean="0">
                <a:solidFill>
                  <a:schemeClr val="tx1"/>
                </a:solidFill>
                <a:latin typeface="+mn-lt"/>
                <a:ea typeface="+mn-ea"/>
                <a:cs typeface="+mn-cs"/>
              </a:rPr>
              <a:t>――――――――――――――――――――――――――――――</a:t>
            </a:r>
          </a:p>
          <a:p>
            <a:r>
              <a:rPr kumimoji="1" lang="en-US" altLang="ja-JP" sz="600" b="1" i="0" u="none" strike="noStrike" kern="1200" baseline="0" dirty="0" err="1" smtClean="0">
                <a:solidFill>
                  <a:schemeClr val="tx1"/>
                </a:solidFill>
                <a:latin typeface="Arial" pitchFamily="34" charset="0"/>
                <a:cs typeface="Arial" pitchFamily="34" charset="0"/>
              </a:rPr>
              <a:t>Rel</a:t>
            </a:r>
            <a:r>
              <a:rPr kumimoji="1" lang="en-US" altLang="ja-JP" sz="600" b="1" i="0" u="none" strike="noStrike" kern="1200" baseline="0" dirty="0" smtClean="0">
                <a:solidFill>
                  <a:schemeClr val="tx1"/>
                </a:solidFill>
                <a:latin typeface="Arial" pitchFamily="34" charset="0"/>
                <a:cs typeface="Arial" pitchFamily="34" charset="0"/>
              </a:rPr>
              <a:t>-BM      </a:t>
            </a:r>
            <a:r>
              <a:rPr kumimoji="1" lang="en-US" altLang="ja-JP" sz="600" b="0" i="0" u="none" strike="noStrike" kern="1200" dirty="0" smtClean="0">
                <a:solidFill>
                  <a:schemeClr val="tx1"/>
                </a:solidFill>
                <a:latin typeface="Arial" pitchFamily="34" charset="0"/>
                <a:cs typeface="Arial" pitchFamily="34" charset="0"/>
              </a:rPr>
              <a:t>610</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88.4%</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84.8%</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84.0%</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baseline="0" dirty="0" err="1" smtClean="0">
                <a:solidFill>
                  <a:schemeClr val="tx1"/>
                </a:solidFill>
                <a:latin typeface="Arial" pitchFamily="34" charset="0"/>
                <a:cs typeface="Arial" pitchFamily="34" charset="0"/>
              </a:rPr>
              <a:t>Rel</a:t>
            </a:r>
            <a:r>
              <a:rPr kumimoji="1" lang="en-US" altLang="ja-JP" sz="600" b="1" i="0" u="none" strike="noStrike" kern="1200" baseline="0" dirty="0" smtClean="0">
                <a:solidFill>
                  <a:schemeClr val="tx1"/>
                </a:solidFill>
                <a:latin typeface="Arial" pitchFamily="34" charset="0"/>
                <a:cs typeface="Arial" pitchFamily="34" charset="0"/>
              </a:rPr>
              <a:t>-PB      </a:t>
            </a:r>
            <a:r>
              <a:rPr kumimoji="1" lang="en-US" altLang="ja-JP" sz="600" b="0" i="0" u="none" strike="noStrike" kern="1200" dirty="0" smtClean="0">
                <a:solidFill>
                  <a:schemeClr val="tx1"/>
                </a:solidFill>
                <a:latin typeface="Arial" pitchFamily="34" charset="0"/>
                <a:cs typeface="Arial" pitchFamily="34" charset="0"/>
              </a:rPr>
              <a:t>144</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73.8%</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60.3%</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51.2%</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baseline="0" dirty="0" smtClean="0">
                <a:solidFill>
                  <a:schemeClr val="tx1"/>
                </a:solidFill>
                <a:latin typeface="Arial" pitchFamily="34" charset="0"/>
                <a:cs typeface="Arial" pitchFamily="34" charset="0"/>
              </a:rPr>
              <a:t>UR-BM      </a:t>
            </a:r>
            <a:r>
              <a:rPr kumimoji="1" lang="en-US" altLang="ja-JP" sz="600" b="0" i="0" u="none" strike="noStrike" kern="1200" dirty="0" smtClean="0">
                <a:solidFill>
                  <a:schemeClr val="tx1"/>
                </a:solidFill>
                <a:latin typeface="Arial" pitchFamily="34" charset="0"/>
                <a:cs typeface="Arial" pitchFamily="34" charset="0"/>
              </a:rPr>
              <a:t>491</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73.8%</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65.9%</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62.6%</a:t>
            </a:r>
            <a:r>
              <a:rPr lang="ja-JP" altLang="en-US" sz="600" dirty="0" smtClean="0">
                <a:latin typeface="Arial" pitchFamily="34" charset="0"/>
                <a:cs typeface="Arial" pitchFamily="34" charset="0"/>
              </a:rPr>
              <a:t> </a:t>
            </a:r>
            <a:endParaRPr lang="en-US" altLang="ja-JP" sz="600" dirty="0" smtClean="0">
              <a:latin typeface="Arial" pitchFamily="34" charset="0"/>
              <a:cs typeface="Arial" pitchFamily="34" charset="0"/>
            </a:endParaRPr>
          </a:p>
          <a:p>
            <a:r>
              <a:rPr kumimoji="1" lang="en-US" altLang="ja-JP" sz="600" b="1" i="0" u="none" strike="noStrike" kern="1200" baseline="0" dirty="0" smtClean="0">
                <a:solidFill>
                  <a:schemeClr val="tx1"/>
                </a:solidFill>
                <a:latin typeface="Arial" pitchFamily="34" charset="0"/>
                <a:cs typeface="Arial" pitchFamily="34" charset="0"/>
              </a:rPr>
              <a:t>UR-CB      </a:t>
            </a:r>
            <a:r>
              <a:rPr kumimoji="1" lang="en-US" altLang="ja-JP" sz="600" b="0" i="0" u="none" strike="noStrike" kern="1200" dirty="0" smtClean="0">
                <a:solidFill>
                  <a:schemeClr val="tx1"/>
                </a:solidFill>
                <a:latin typeface="Arial" pitchFamily="34" charset="0"/>
                <a:cs typeface="Arial" pitchFamily="34" charset="0"/>
              </a:rPr>
              <a:t>122</a:t>
            </a:r>
            <a:r>
              <a:rPr kumimoji="1" lang="ja-JP" altLang="en-US" sz="600" b="0"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61.4%</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58.6%</a:t>
            </a:r>
            <a:r>
              <a:rPr kumimoji="1" lang="en-US" altLang="ja-JP" sz="600" b="1" i="0" u="none" strike="noStrike" kern="1200" baseline="0" dirty="0" smtClean="0">
                <a:solidFill>
                  <a:schemeClr val="tx1"/>
                </a:solidFill>
                <a:latin typeface="Arial" pitchFamily="34" charset="0"/>
                <a:cs typeface="Arial" pitchFamily="34" charset="0"/>
              </a:rPr>
              <a:t>         </a:t>
            </a:r>
            <a:r>
              <a:rPr kumimoji="1" lang="en-US" altLang="ja-JP" sz="600" b="1" i="0" u="none" strike="noStrike" kern="1200" dirty="0" smtClean="0">
                <a:solidFill>
                  <a:schemeClr val="tx1"/>
                </a:solidFill>
                <a:latin typeface="Arial" pitchFamily="34" charset="0"/>
                <a:cs typeface="Arial" pitchFamily="34" charset="0"/>
              </a:rPr>
              <a:t>58.6%</a:t>
            </a:r>
            <a:endParaRPr lang="en-US" altLang="ja-JP" sz="600" u="none"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600" kern="1200" dirty="0" smtClean="0">
                <a:solidFill>
                  <a:schemeClr val="tx1"/>
                </a:solidFill>
                <a:latin typeface="+mn-lt"/>
                <a:ea typeface="+mn-ea"/>
                <a:cs typeface="+mn-cs"/>
              </a:rPr>
              <a:t>――――――――――――――――――――――――――――――</a:t>
            </a:r>
            <a:endParaRPr lang="en-US" altLang="ja-JP" sz="500" b="1" u="sng" dirty="0" smtClean="0">
              <a:latin typeface="Arial" pitchFamily="34" charset="0"/>
              <a:ea typeface="メイリオ" pitchFamily="50" charset="-128"/>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n-lt"/>
                <a:ea typeface="+mn-ea"/>
                <a:cs typeface="+mn-cs"/>
              </a:rPr>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Also, peripheral blood stem cell transplantation from unrelated donors was introduced since 2010, and the annual number of transplants has been approximately 50 for 2 years.</a:t>
            </a:r>
            <a:endParaRPr lang="en-US" altLang="ja-JP" sz="1000" b="0" u="none" dirty="0" smtClean="0">
              <a:solidFill>
                <a:srgbClr val="FF0000"/>
              </a:solidFill>
              <a:effectLst/>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n-lt"/>
                <a:ea typeface="+mn-ea"/>
                <a:cs typeface="+mn-cs"/>
              </a:rPr>
              <a:t>Due to the spread of transplants with reduced intensity conditioning (RIC), the age groups in which transplantation is indicated have expanded, and the number of transplants in older age groups has increased. </a:t>
            </a:r>
            <a:endParaRPr lang="en-US" altLang="ja-JP"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ja-JP" sz="1000" dirty="0" smtClean="0"/>
          </a:p>
          <a:p>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The spread of transplants with reduced intensity conditioning (RIC), has expanded the age groups in which transplantation is indicated. </a:t>
            </a:r>
            <a:endParaRPr kumimoji="1" lang="ja-JP" altLang="ja-JP" sz="1200" kern="1200" dirty="0" smtClean="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The increase is specially remarkable in the elderly. In the period from 2011 to 2015, those aged 50 years or older accounted for 47% of the total cases of leukemia and 64% of the total cases of malignant lymphoma. </a:t>
            </a:r>
            <a:endParaRPr kumimoji="1" lang="ja-JP" altLang="ja-JP" sz="1200" kern="1200" dirty="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000" kern="1200" dirty="0" smtClean="0">
                <a:solidFill>
                  <a:schemeClr val="tx1"/>
                </a:solidFill>
                <a:latin typeface="+mn-lt"/>
                <a:ea typeface="+mn-ea"/>
                <a:cs typeface="+mn-cs"/>
              </a:rPr>
              <a:t>In pediatric patients, allogeneic transplants are most frequently performed for acute leukemia (acute myeloid leukemia and acute lymphoid leukemia), which accounts for about 55% of the total cases of allogeneic transplantation. Following this, allogeneic transplants are also frequently performed for aplastic anemia. Although aplastic anemia is a rare disease, allogeneic transplantation is the first choice for serious and most serious cases. Accordingly, aplastic anemia accounts for about 10% of the allogeneic transplants in pediatric patients. </a:t>
            </a:r>
            <a:endParaRPr kumimoji="1" lang="ja-JP" altLang="ja-JP" sz="1000" kern="1200" dirty="0" smtClean="0">
              <a:solidFill>
                <a:schemeClr val="tx1"/>
              </a:solidFill>
              <a:latin typeface="+mn-lt"/>
              <a:ea typeface="+mn-ea"/>
              <a:cs typeface="+mn-cs"/>
            </a:endParaRPr>
          </a:p>
          <a:p>
            <a:r>
              <a:rPr kumimoji="1" lang="en-US" altLang="ja-JP" sz="1000" kern="1200" dirty="0" smtClean="0">
                <a:solidFill>
                  <a:schemeClr val="tx1"/>
                </a:solidFill>
                <a:latin typeface="+mn-lt"/>
                <a:ea typeface="+mn-ea"/>
                <a:cs typeface="+mn-cs"/>
              </a:rPr>
              <a:t>For solid tumors in pediatric patients, autologous transplants are performed in order to rescue hematopoietic dysfunction due to high-dose chemotherapy and therefore, autologous transplantation accounts for 87% of the total number of transplants.</a:t>
            </a:r>
            <a:endParaRPr lang="ja-JP" altLang="en-US" sz="1000" dirty="0" smtClean="0">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grpSp>
        <p:nvGrpSpPr>
          <p:cNvPr id="6" name="グループ化 5"/>
          <p:cNvGrpSpPr/>
          <p:nvPr userDrawn="1"/>
        </p:nvGrpSpPr>
        <p:grpSpPr>
          <a:xfrm>
            <a:off x="0" y="6357600"/>
            <a:ext cx="9149624" cy="428108"/>
            <a:chOff x="0" y="6357600"/>
            <a:chExt cx="9149624" cy="428108"/>
          </a:xfrm>
        </p:grpSpPr>
        <p:grpSp>
          <p:nvGrpSpPr>
            <p:cNvPr id="7" name="グループ化 7"/>
            <p:cNvGrpSpPr/>
            <p:nvPr userDrawn="1"/>
          </p:nvGrpSpPr>
          <p:grpSpPr>
            <a:xfrm>
              <a:off x="0" y="6396536"/>
              <a:ext cx="9149624" cy="389172"/>
              <a:chOff x="-4511" y="6329435"/>
              <a:chExt cx="9149625" cy="389172"/>
            </a:xfrm>
          </p:grpSpPr>
          <p:sp>
            <p:nvSpPr>
              <p:cNvPr id="9" name="フリーフォーム 8"/>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フリーフォーム 9"/>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8" name="図 7" descr="jdchct_logo_only_131104.png"/>
            <p:cNvPicPr>
              <a:picLocks noChangeAspect="1"/>
            </p:cNvPicPr>
            <p:nvPr userDrawn="1"/>
          </p:nvPicPr>
          <p:blipFill>
            <a:blip r:embed="rId2"/>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smtClean="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endParaRPr lang="en-US" altLang="ja-JP" dirty="0" smtClean="0"/>
          </a:p>
          <a:p>
            <a:pPr lvl="1" eaLnBrk="1" latinLnBrk="0" hangingPunct="1"/>
            <a:endParaRPr lang="ja-JP" altLang="en-US" dirty="0" smtClean="0"/>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grpSp>
        <p:nvGrpSpPr>
          <p:cNvPr id="2" name="グループ化 1"/>
          <p:cNvGrpSpPr/>
          <p:nvPr userDrawn="1"/>
        </p:nvGrpSpPr>
        <p:grpSpPr>
          <a:xfrm>
            <a:off x="0" y="6357600"/>
            <a:ext cx="9149624" cy="428108"/>
            <a:chOff x="0" y="6357600"/>
            <a:chExt cx="9149624" cy="428108"/>
          </a:xfrm>
        </p:grpSpPr>
        <p:grpSp>
          <p:nvGrpSpPr>
            <p:cNvPr id="3" name="グループ化 7"/>
            <p:cNvGrpSpPr/>
            <p:nvPr userDrawn="1"/>
          </p:nvGrpSpPr>
          <p:grpSpPr>
            <a:xfrm>
              <a:off x="0" y="6396536"/>
              <a:ext cx="9149624" cy="389172"/>
              <a:chOff x="-4511" y="6329435"/>
              <a:chExt cx="9149625" cy="389172"/>
            </a:xfrm>
          </p:grpSpPr>
          <p:sp>
            <p:nvSpPr>
              <p:cNvPr id="5" name="フリーフォーム 4"/>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フリーフォーム 5"/>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4" name="図 3" descr="jdchct_logo_only_131104.png"/>
            <p:cNvPicPr>
              <a:picLocks noChangeAspect="1"/>
            </p:cNvPicPr>
            <p:nvPr userDrawn="1"/>
          </p:nvPicPr>
          <p:blipFill>
            <a:blip r:embed="rId2"/>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smtClean="0"/>
              <a:t>マスタ タイトルの書式設定</a:t>
            </a:r>
            <a:endParaRPr kumimoji="0" lang="en-US" dirty="0"/>
          </a:p>
        </p:txBody>
      </p:sp>
      <p:grpSp>
        <p:nvGrpSpPr>
          <p:cNvPr id="10" name="グループ化 9"/>
          <p:cNvGrpSpPr/>
          <p:nvPr userDrawn="1"/>
        </p:nvGrpSpPr>
        <p:grpSpPr>
          <a:xfrm>
            <a:off x="0" y="6357600"/>
            <a:ext cx="9149624" cy="428108"/>
            <a:chOff x="0" y="6357600"/>
            <a:chExt cx="9149624" cy="428108"/>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6" name="図 5" descr="jdchct_logo_only_131104.png"/>
            <p:cNvPicPr>
              <a:picLocks noChangeAspect="1"/>
            </p:cNvPicPr>
            <p:nvPr userDrawn="1"/>
          </p:nvPicPr>
          <p:blipFill>
            <a:blip r:embed="rId14"/>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grpSp>
      <p:sp>
        <p:nvSpPr>
          <p:cNvPr id="11"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Z:\Analyses of Annual Report\Pamphlet_Slide\2016\Pamphlet_Slide\slide\kurata\transplants_2016_JDCHCT_Slide_eng_20170602\スライド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16" name="タイトル 7"/>
          <p:cNvSpPr>
            <a:spLocks noGrp="1"/>
          </p:cNvSpPr>
          <p:nvPr>
            <p:ph type="title"/>
          </p:nvPr>
        </p:nvSpPr>
        <p:spPr>
          <a:xfrm>
            <a:off x="432000" y="0"/>
            <a:ext cx="8229600" cy="813816"/>
          </a:xfrm>
        </p:spPr>
        <p:txBody>
          <a:bodyPr>
            <a:normAutofit fontScale="90000"/>
          </a:bodyPr>
          <a:lstStyle/>
          <a:p>
            <a:pPr lvl="0">
              <a:defRPr/>
            </a:pPr>
            <a:r>
              <a:rPr lang="en-US" altLang="ja-JP" dirty="0" smtClean="0">
                <a:solidFill>
                  <a:schemeClr val="bg1"/>
                </a:solidFill>
                <a:effectLst/>
                <a:latin typeface="Arial" pitchFamily="34" charset="0"/>
                <a:ea typeface="Verdana" pitchFamily="34" charset="0"/>
                <a:cs typeface="Arial" pitchFamily="34" charset="0"/>
              </a:rPr>
              <a:t>Indications for Hematopoietic Stem Cell</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Transplants in 1991-2015</a:t>
            </a:r>
            <a:r>
              <a:rPr lang="en-US" altLang="ja-JP" sz="2200" dirty="0">
                <a:solidFill>
                  <a:schemeClr val="bg1"/>
                </a:solidFill>
                <a:effectLst/>
                <a:latin typeface="Arial" pitchFamily="34" charset="0"/>
                <a:ea typeface="Verdana" pitchFamily="34" charset="0"/>
                <a:cs typeface="Arial" pitchFamily="34" charset="0"/>
              </a:rPr>
              <a:t> (Age</a:t>
            </a:r>
            <a:r>
              <a:rPr lang="ja-JP" altLang="en-US" sz="2200" dirty="0">
                <a:solidFill>
                  <a:schemeClr val="bg1"/>
                </a:solidFill>
                <a:effectLst/>
                <a:latin typeface="Arial" pitchFamily="34" charset="0"/>
                <a:ea typeface="Verdana" pitchFamily="34" charset="0"/>
                <a:cs typeface="Arial" pitchFamily="34" charset="0"/>
              </a:rPr>
              <a:t>≥</a:t>
            </a:r>
            <a:r>
              <a:rPr lang="en-US" altLang="ja-JP" sz="2200" dirty="0">
                <a:solidFill>
                  <a:schemeClr val="bg1"/>
                </a:solidFill>
                <a:effectLst/>
                <a:latin typeface="Arial" pitchFamily="34" charset="0"/>
                <a:ea typeface="Verdana" pitchFamily="34" charset="0"/>
                <a:cs typeface="Arial" pitchFamily="34" charset="0"/>
              </a:rPr>
              <a:t>16)</a:t>
            </a:r>
            <a:endParaRPr kumimoji="1" lang="ja-JP" altLang="en-US" sz="2200" dirty="0">
              <a:solidFill>
                <a:schemeClr val="bg1"/>
              </a:solidFill>
              <a:effectLst/>
            </a:endParaRPr>
          </a:p>
        </p:txBody>
      </p:sp>
      <p:pic>
        <p:nvPicPr>
          <p:cNvPr id="4098" name="Picture 2" descr="Z:\Analyses of Annual Report\Pamphlet_Slide\2016\Pamphlet_Slide\slide\kurata\transplants_2016_JDCHCT_Slide_eng_20170602\スライド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250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タイトル 1"/>
          <p:cNvSpPr>
            <a:spLocks noGrp="1"/>
          </p:cNvSpPr>
          <p:nvPr>
            <p:ph type="title"/>
          </p:nvPr>
        </p:nvSpPr>
        <p:spPr>
          <a:xfrm>
            <a:off x="432000" y="0"/>
            <a:ext cx="8229600" cy="813816"/>
          </a:xfrm>
        </p:spPr>
        <p:txBody>
          <a:bodyPr anchor="ctr">
            <a:normAutofit/>
          </a:bodyPr>
          <a:lstStyle/>
          <a:p>
            <a:pPr lvl="0"/>
            <a:r>
              <a:rPr lang="en-US" altLang="ja-JP" sz="2500" dirty="0" smtClean="0">
                <a:solidFill>
                  <a:schemeClr val="bg1"/>
                </a:solidFill>
                <a:effectLst/>
                <a:latin typeface="Arial" pitchFamily="34" charset="0"/>
                <a:ea typeface="Verdana" pitchFamily="34" charset="0"/>
                <a:cs typeface="Arial" pitchFamily="34" charset="0"/>
              </a:rPr>
              <a:t>Stem Cell Sources for Autologous Transplants </a:t>
            </a:r>
            <a:br>
              <a:rPr lang="en-US" altLang="ja-JP" sz="2500" dirty="0" smtClean="0">
                <a:solidFill>
                  <a:schemeClr val="bg1"/>
                </a:solidFill>
                <a:effectLst/>
                <a:latin typeface="Arial" pitchFamily="34" charset="0"/>
                <a:ea typeface="Verdana" pitchFamily="34" charset="0"/>
                <a:cs typeface="Arial" pitchFamily="34" charset="0"/>
              </a:rPr>
            </a:br>
            <a:r>
              <a:rPr lang="en-US" altLang="ja-JP" sz="2500" dirty="0" smtClean="0">
                <a:solidFill>
                  <a:schemeClr val="bg1"/>
                </a:solidFill>
                <a:effectLst/>
                <a:latin typeface="Arial" pitchFamily="34" charset="0"/>
                <a:ea typeface="Verdana" pitchFamily="34" charset="0"/>
                <a:cs typeface="Arial" pitchFamily="34" charset="0"/>
              </a:rPr>
              <a:t> by Year</a:t>
            </a:r>
            <a:endParaRPr kumimoji="1" lang="ja-JP" altLang="en-US" sz="2500" dirty="0">
              <a:solidFill>
                <a:schemeClr val="bg1"/>
              </a:solidFill>
            </a:endParaRPr>
          </a:p>
        </p:txBody>
      </p:sp>
      <p:pic>
        <p:nvPicPr>
          <p:cNvPr id="1026" name="Picture 2" descr="Z:\Analyses of Annual Report\Pamphlet_Slide\2016\Pamphlet_Slide\slide\transplants_2016_JDCHCT_Slide_eng_20170602\スライド11_12_修正\スライド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70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432000" y="0"/>
            <a:ext cx="8229600" cy="813816"/>
          </a:xfrm>
        </p:spPr>
        <p:txBody>
          <a:bodyPr anchor="ctr">
            <a:normAutofit fontScale="90000"/>
          </a:bodyPr>
          <a:lstStyle/>
          <a:p>
            <a:pPr lvl="0"/>
            <a:r>
              <a:rPr lang="en-US" altLang="ja-JP" dirty="0" smtClean="0">
                <a:solidFill>
                  <a:schemeClr val="bg1"/>
                </a:solidFill>
                <a:effectLst/>
                <a:latin typeface="Arial" pitchFamily="34" charset="0"/>
                <a:ea typeface="Verdana" pitchFamily="34" charset="0"/>
                <a:cs typeface="Arial" pitchFamily="34" charset="0"/>
              </a:rPr>
              <a:t>Stem Cell Sources for Allogeneic Transplants </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by Year</a:t>
            </a:r>
            <a:endParaRPr kumimoji="1" lang="ja-JP" altLang="en-US" sz="2400" dirty="0">
              <a:solidFill>
                <a:schemeClr val="bg1"/>
              </a:solidFill>
            </a:endParaRPr>
          </a:p>
        </p:txBody>
      </p:sp>
      <p:pic>
        <p:nvPicPr>
          <p:cNvPr id="2050" name="Picture 2" descr="Z:\Analyses of Annual Report\Pamphlet_Slide\2016\Pamphlet_Slide\slide\transplants_2016_JDCHCT_Slide_eng_20170602\スライド11_12_修正\スライド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163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タイトル 1"/>
          <p:cNvSpPr>
            <a:spLocks noGrp="1"/>
          </p:cNvSpPr>
          <p:nvPr>
            <p:ph type="title"/>
          </p:nvPr>
        </p:nvSpPr>
        <p:spPr>
          <a:xfrm>
            <a:off x="432000" y="0"/>
            <a:ext cx="8229600" cy="813816"/>
          </a:xfrm>
        </p:spPr>
        <p:txBody>
          <a:bodyPr anchor="ctr">
            <a:normAutofit/>
          </a:bodyPr>
          <a:lstStyle/>
          <a:p>
            <a:r>
              <a:rPr lang="en-US" altLang="ja-JP" sz="2500" dirty="0" smtClean="0">
                <a:solidFill>
                  <a:schemeClr val="bg1"/>
                </a:solidFill>
                <a:effectLst/>
                <a:latin typeface="Arial" pitchFamily="34" charset="0"/>
                <a:ea typeface="Verdana" pitchFamily="34" charset="0"/>
                <a:cs typeface="Arial" pitchFamily="34" charset="0"/>
              </a:rPr>
              <a:t>Stem Cell Sources for Unrelated Donor Transplants</a:t>
            </a:r>
            <a:br>
              <a:rPr lang="en-US" altLang="ja-JP" sz="2500" dirty="0" smtClean="0">
                <a:solidFill>
                  <a:schemeClr val="bg1"/>
                </a:solidFill>
                <a:effectLst/>
                <a:latin typeface="Arial" pitchFamily="34" charset="0"/>
                <a:ea typeface="Verdana" pitchFamily="34" charset="0"/>
                <a:cs typeface="Arial" pitchFamily="34" charset="0"/>
              </a:rPr>
            </a:br>
            <a:r>
              <a:rPr lang="en-US" altLang="ja-JP" sz="2500" dirty="0" smtClean="0">
                <a:solidFill>
                  <a:schemeClr val="bg1"/>
                </a:solidFill>
                <a:effectLst/>
                <a:latin typeface="Arial" pitchFamily="34" charset="0"/>
                <a:ea typeface="Verdana" pitchFamily="34" charset="0"/>
                <a:cs typeface="Arial" pitchFamily="34" charset="0"/>
              </a:rPr>
              <a:t> by Year</a:t>
            </a:r>
            <a:endParaRPr kumimoji="1" lang="ja-JP" altLang="en-US" sz="2500" b="1" dirty="0">
              <a:solidFill>
                <a:schemeClr val="bg1"/>
              </a:solidFill>
              <a:effectLst/>
            </a:endParaRPr>
          </a:p>
        </p:txBody>
      </p:sp>
      <p:pic>
        <p:nvPicPr>
          <p:cNvPr id="7170" name="Picture 2" descr="Z:\Analyses of Annual Report\Pamphlet_Slide\2016\Pamphlet_Slide\slide\kurata\transplants_2016_JDCHCT_Slide_eng_20170602\スライド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427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13816"/>
          </a:xfrm>
        </p:spPr>
        <p:txBody>
          <a:bodyPr anchor="ctr">
            <a:normAutofit/>
          </a:bodyPr>
          <a:lstStyle/>
          <a:p>
            <a:r>
              <a:rPr lang="en-US" altLang="ja-JP" sz="2500" dirty="0" smtClean="0">
                <a:solidFill>
                  <a:schemeClr val="bg1"/>
                </a:solidFill>
                <a:effectLst/>
                <a:latin typeface="Arial" pitchFamily="34" charset="0"/>
                <a:ea typeface="Verdana" pitchFamily="34" charset="0"/>
                <a:cs typeface="Arial" pitchFamily="34" charset="0"/>
              </a:rPr>
              <a:t>Allogeneic Transplants for Age </a:t>
            </a:r>
            <a:r>
              <a:rPr lang="ja-JP" altLang="en-US" sz="2500" dirty="0" smtClean="0">
                <a:solidFill>
                  <a:schemeClr val="bg1"/>
                </a:solidFill>
                <a:effectLst/>
                <a:latin typeface="Arial" pitchFamily="34" charset="0"/>
                <a:ea typeface="Verdana" pitchFamily="34" charset="0"/>
                <a:cs typeface="Arial" pitchFamily="34" charset="0"/>
              </a:rPr>
              <a:t>≤</a:t>
            </a:r>
            <a:r>
              <a:rPr lang="en-US" altLang="ja-JP" sz="2500" dirty="0" smtClean="0">
                <a:solidFill>
                  <a:schemeClr val="bg1"/>
                </a:solidFill>
                <a:effectLst/>
                <a:latin typeface="Arial" pitchFamily="34" charset="0"/>
                <a:ea typeface="Verdana" pitchFamily="34" charset="0"/>
                <a:cs typeface="Arial" pitchFamily="34" charset="0"/>
              </a:rPr>
              <a:t>15</a:t>
            </a:r>
            <a:r>
              <a:rPr lang="ja-JP" altLang="en-US" sz="2500" dirty="0" smtClean="0">
                <a:solidFill>
                  <a:schemeClr val="bg1"/>
                </a:solidFill>
                <a:effectLst/>
                <a:latin typeface="Arial" pitchFamily="34" charset="0"/>
                <a:ea typeface="Verdana" pitchFamily="34" charset="0"/>
                <a:cs typeface="Arial" pitchFamily="34" charset="0"/>
              </a:rPr>
              <a:t> </a:t>
            </a:r>
            <a:r>
              <a:rPr lang="en-US" altLang="ja-JP" sz="2500" dirty="0" smtClean="0">
                <a:solidFill>
                  <a:schemeClr val="bg1"/>
                </a:solidFill>
                <a:effectLst/>
                <a:latin typeface="Arial" pitchFamily="34" charset="0"/>
                <a:ea typeface="Verdana" pitchFamily="34" charset="0"/>
                <a:cs typeface="Arial" pitchFamily="34" charset="0"/>
              </a:rPr>
              <a:t>years</a:t>
            </a:r>
            <a:br>
              <a:rPr lang="en-US" altLang="ja-JP" sz="2500" dirty="0" smtClean="0">
                <a:solidFill>
                  <a:schemeClr val="bg1"/>
                </a:solidFill>
                <a:effectLst/>
                <a:latin typeface="Arial" pitchFamily="34" charset="0"/>
                <a:ea typeface="Verdana" pitchFamily="34" charset="0"/>
                <a:cs typeface="Arial" pitchFamily="34" charset="0"/>
              </a:rPr>
            </a:br>
            <a:r>
              <a:rPr lang="en-US" altLang="ja-JP" sz="2500" dirty="0" smtClean="0">
                <a:solidFill>
                  <a:schemeClr val="bg1"/>
                </a:solidFill>
                <a:effectLst/>
                <a:latin typeface="Arial" pitchFamily="34" charset="0"/>
                <a:ea typeface="Verdana" pitchFamily="34" charset="0"/>
                <a:cs typeface="Arial" pitchFamily="34" charset="0"/>
              </a:rPr>
              <a:t>by Donor Type and Graft Source</a:t>
            </a:r>
            <a:endParaRPr kumimoji="1" lang="ja-JP" altLang="en-US" sz="2500" dirty="0">
              <a:solidFill>
                <a:schemeClr val="bg1"/>
              </a:solidFill>
              <a:effectLst/>
            </a:endParaRPr>
          </a:p>
        </p:txBody>
      </p:sp>
      <p:pic>
        <p:nvPicPr>
          <p:cNvPr id="8194" name="Picture 2" descr="Z:\Analyses of Annual Report\Pamphlet_Slide\2016\Pamphlet_Slide\slide\kurata\transplants_2016_JDCHCT_Slide_eng_20170602\スライド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680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タイトル 1"/>
          <p:cNvSpPr>
            <a:spLocks noGrp="1"/>
          </p:cNvSpPr>
          <p:nvPr>
            <p:ph type="title"/>
          </p:nvPr>
        </p:nvSpPr>
        <p:spPr>
          <a:xfrm>
            <a:off x="432000" y="0"/>
            <a:ext cx="8229600" cy="813816"/>
          </a:xfrm>
        </p:spPr>
        <p:txBody>
          <a:bodyPr anchor="ct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Allogeneic Transplants for Age 16 - 50 years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by Donor Type and Graft Source</a:t>
            </a:r>
            <a:endParaRPr kumimoji="1" lang="ja-JP" altLang="en-US" sz="2000" dirty="0">
              <a:solidFill>
                <a:schemeClr val="bg1"/>
              </a:solidFill>
              <a:effectLst/>
            </a:endParaRPr>
          </a:p>
        </p:txBody>
      </p:sp>
      <p:pic>
        <p:nvPicPr>
          <p:cNvPr id="9218" name="Picture 2" descr="Z:\Analyses of Annual Report\Pamphlet_Slide\2016\Pamphlet_Slide\slide\kurata\transplants_2016_JDCHCT_Slide_eng_20170602\スライド1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72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13816"/>
          </a:xfrm>
        </p:spPr>
        <p:txBody>
          <a:bodyPr anchor="ct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Allogeneic Transplants for Age </a:t>
            </a:r>
            <a:r>
              <a:rPr lang="ja-JP" altLang="en-US" dirty="0" smtClean="0">
                <a:solidFill>
                  <a:schemeClr val="bg1"/>
                </a:solidFill>
                <a:effectLst/>
                <a:latin typeface="Arial" pitchFamily="34" charset="0"/>
                <a:ea typeface="Verdana" pitchFamily="34" charset="0"/>
                <a:cs typeface="Arial" pitchFamily="34" charset="0"/>
              </a:rPr>
              <a:t>≥ </a:t>
            </a:r>
            <a:r>
              <a:rPr lang="en-US" altLang="ja-JP" dirty="0" smtClean="0">
                <a:solidFill>
                  <a:schemeClr val="bg1"/>
                </a:solidFill>
                <a:effectLst/>
                <a:latin typeface="Arial" pitchFamily="34" charset="0"/>
                <a:ea typeface="Verdana" pitchFamily="34" charset="0"/>
                <a:cs typeface="Arial" pitchFamily="34" charset="0"/>
              </a:rPr>
              <a:t>51</a:t>
            </a:r>
            <a:r>
              <a:rPr lang="ja-JP" altLang="en-US" dirty="0" smtClean="0">
                <a:solidFill>
                  <a:schemeClr val="bg1"/>
                </a:solidFill>
                <a:effectLst/>
                <a:latin typeface="Arial" pitchFamily="34" charset="0"/>
                <a:ea typeface="Verdana" pitchFamily="34" charset="0"/>
                <a:cs typeface="Arial" pitchFamily="34" charset="0"/>
              </a:rPr>
              <a:t> </a:t>
            </a:r>
            <a:r>
              <a:rPr lang="en-US" altLang="ja-JP" dirty="0" smtClean="0">
                <a:solidFill>
                  <a:schemeClr val="bg1"/>
                </a:solidFill>
                <a:effectLst/>
                <a:latin typeface="Arial" pitchFamily="34" charset="0"/>
                <a:ea typeface="Verdana" pitchFamily="34" charset="0"/>
                <a:cs typeface="Arial" pitchFamily="34" charset="0"/>
              </a:rPr>
              <a:t>years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by Donor Type and Graft Source</a:t>
            </a:r>
            <a:endParaRPr kumimoji="1" lang="ja-JP" altLang="en-US" sz="2000" dirty="0">
              <a:solidFill>
                <a:schemeClr val="bg1"/>
              </a:solidFill>
              <a:effectLst/>
            </a:endParaRPr>
          </a:p>
        </p:txBody>
      </p:sp>
      <p:pic>
        <p:nvPicPr>
          <p:cNvPr id="10242" name="Picture 2" descr="Z:\Analyses of Annual Report\Pamphlet_Slide\2016\Pamphlet_Slide\slide\kurata\transplants_2016_JDCHCT_Slide_eng_20170602\スライド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834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タイトル 1"/>
          <p:cNvSpPr>
            <a:spLocks noGrp="1"/>
          </p:cNvSpPr>
          <p:nvPr>
            <p:ph type="title"/>
          </p:nvPr>
        </p:nvSpPr>
        <p:spPr>
          <a:xfrm>
            <a:off x="432000" y="0"/>
            <a:ext cx="8229600" cy="803564"/>
          </a:xfrm>
        </p:spPr>
        <p:txBody>
          <a:bodyPr anchor="ctr">
            <a:normAutofit fontScale="90000"/>
          </a:bodyPr>
          <a:lstStyle/>
          <a:p>
            <a:pPr defTabSz="914400" fontAlgn="auto">
              <a:spcAft>
                <a:spcPts val="0"/>
              </a:spcAft>
            </a:pPr>
            <a:r>
              <a:rPr lang="en-US" altLang="ja-JP" dirty="0" smtClean="0">
                <a:solidFill>
                  <a:schemeClr val="bg1"/>
                </a:solidFill>
                <a:effectLst/>
                <a:latin typeface="Arial" pitchFamily="34" charset="0"/>
                <a:ea typeface="Verdana" pitchFamily="34" charset="0"/>
                <a:cs typeface="Arial" pitchFamily="34" charset="0"/>
              </a:rPr>
              <a:t>Trends in Transplants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by Disease Status (Risk) at Transplant </a:t>
            </a:r>
            <a:r>
              <a:rPr lang="ja-JP" altLang="en-US" sz="1400" dirty="0" smtClean="0">
                <a:solidFill>
                  <a:schemeClr val="bg1"/>
                </a:solidFill>
                <a:effectLst/>
                <a:latin typeface="Arial" pitchFamily="34" charset="0"/>
                <a:cs typeface="Arial" pitchFamily="34" charset="0"/>
              </a:rPr>
              <a:t>（</a:t>
            </a:r>
            <a:r>
              <a:rPr lang="en-US" altLang="ja-JP" sz="1400" dirty="0" smtClean="0">
                <a:solidFill>
                  <a:schemeClr val="bg1"/>
                </a:solidFill>
                <a:effectLst/>
                <a:latin typeface="Arial" pitchFamily="34" charset="0"/>
                <a:cs typeface="Arial" pitchFamily="34" charset="0"/>
              </a:rPr>
              <a:t>AML/ALL/CML/MDS)</a:t>
            </a:r>
            <a:endParaRPr lang="ja-JP" altLang="en-US" sz="1400" dirty="0">
              <a:solidFill>
                <a:schemeClr val="bg1"/>
              </a:solidFill>
              <a:effectLst/>
              <a:latin typeface="Arial" pitchFamily="34" charset="0"/>
              <a:cs typeface="Arial" pitchFamily="34" charset="0"/>
            </a:endParaRPr>
          </a:p>
        </p:txBody>
      </p:sp>
      <p:pic>
        <p:nvPicPr>
          <p:cNvPr id="1026" name="Picture 2" descr="Z:\Analyses of Annual Report\Pamphlet_Slide\2016\Pamphlet_Slide\slide\transplants_2016_JDCHCT_Slide_eng_20170602\スライド17_修正版\スライド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812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タイトル 1"/>
          <p:cNvSpPr>
            <a:spLocks noGrp="1"/>
          </p:cNvSpPr>
          <p:nvPr>
            <p:ph type="title"/>
          </p:nvPr>
        </p:nvSpPr>
        <p:spPr>
          <a:xfrm>
            <a:off x="432000" y="0"/>
            <a:ext cx="8229600" cy="803564"/>
          </a:xfrm>
        </p:spPr>
        <p:txBody>
          <a:bodyPr anchor="ctr">
            <a:normAutofit fontScale="90000"/>
          </a:bodyPr>
          <a:lstStyle/>
          <a:p>
            <a:pPr defTabSz="914400" fontAlgn="auto">
              <a:spcAft>
                <a:spcPts val="0"/>
              </a:spcAft>
            </a:pPr>
            <a:r>
              <a:rPr lang="en-US" altLang="ja-JP" dirty="0" smtClean="0">
                <a:solidFill>
                  <a:schemeClr val="bg1"/>
                </a:solidFill>
                <a:effectLst/>
                <a:latin typeface="Arial" pitchFamily="34" charset="0"/>
                <a:ea typeface="Verdana" pitchFamily="34" charset="0"/>
                <a:cs typeface="Arial" pitchFamily="34" charset="0"/>
              </a:rPr>
              <a:t>Trends in Transplants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by Conditioning Regimen</a:t>
            </a:r>
            <a:endParaRPr lang="ja-JP" altLang="en-US" dirty="0">
              <a:solidFill>
                <a:schemeClr val="bg1"/>
              </a:solidFill>
              <a:effectLst/>
            </a:endParaRPr>
          </a:p>
        </p:txBody>
      </p:sp>
      <p:pic>
        <p:nvPicPr>
          <p:cNvPr id="12290" name="Picture 2" descr="Z:\Analyses of Annual Report\Pamphlet_Slide\2016\Pamphlet_Slide\slide\kurata\transplants_2016_JDCHCT_Slide_eng_20170602\スライド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22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6156" y="0"/>
            <a:ext cx="8229600" cy="813816"/>
          </a:xfrm>
        </p:spPr>
        <p:txBody>
          <a:bodyPr>
            <a:normAutofit fontScale="90000"/>
          </a:bodyPr>
          <a:lstStyle/>
          <a:p>
            <a:r>
              <a:rPr lang="en-US" altLang="ja-JP" dirty="0">
                <a:solidFill>
                  <a:schemeClr val="bg1"/>
                </a:solidFill>
                <a:effectLst/>
                <a:latin typeface="Arial"/>
                <a:ea typeface="Verdana"/>
                <a:cs typeface="Arial"/>
              </a:rPr>
              <a:t>Annual Number of Allogeneic HCTs from related donors</a:t>
            </a:r>
            <a:br>
              <a:rPr lang="en-US" altLang="ja-JP" dirty="0">
                <a:solidFill>
                  <a:schemeClr val="bg1"/>
                </a:solidFill>
                <a:effectLst/>
                <a:latin typeface="Arial"/>
                <a:ea typeface="Verdana"/>
                <a:cs typeface="Arial"/>
              </a:rPr>
            </a:br>
            <a:r>
              <a:rPr lang="en-US" altLang="ja-JP" dirty="0" smtClean="0">
                <a:solidFill>
                  <a:schemeClr val="bg1"/>
                </a:solidFill>
                <a:effectLst/>
                <a:latin typeface="Arial"/>
                <a:ea typeface="Verdana"/>
                <a:cs typeface="Arial"/>
              </a:rPr>
              <a:t>by </a:t>
            </a:r>
            <a:r>
              <a:rPr lang="en-US" altLang="ja-JP" dirty="0">
                <a:solidFill>
                  <a:schemeClr val="bg1"/>
                </a:solidFill>
                <a:effectLst/>
                <a:latin typeface="Arial"/>
                <a:ea typeface="Verdana"/>
                <a:cs typeface="Arial"/>
              </a:rPr>
              <a:t>Year and Donor Type </a:t>
            </a:r>
            <a:r>
              <a:rPr lang="en-US" altLang="ja-JP" sz="1400" dirty="0">
                <a:solidFill>
                  <a:schemeClr val="bg1"/>
                </a:solidFill>
                <a:effectLst/>
                <a:latin typeface="Arial"/>
                <a:ea typeface="Verdana"/>
                <a:cs typeface="Arial"/>
              </a:rPr>
              <a:t>(HLA-matched/HLA-non-id relative</a:t>
            </a:r>
            <a:r>
              <a:rPr lang="en-US" altLang="ja-JP" sz="1400" dirty="0" smtClean="0">
                <a:solidFill>
                  <a:schemeClr val="bg1"/>
                </a:solidFill>
                <a:effectLst/>
                <a:latin typeface="Arial"/>
                <a:ea typeface="Verdana"/>
                <a:cs typeface="Arial"/>
              </a:rPr>
              <a:t>)</a:t>
            </a:r>
            <a:endParaRPr kumimoji="1" lang="ja-JP" altLang="en-US" dirty="0">
              <a:solidFill>
                <a:schemeClr val="bg1"/>
              </a:solidFill>
              <a:effectLst/>
            </a:endParaRPr>
          </a:p>
        </p:txBody>
      </p:sp>
      <p:pic>
        <p:nvPicPr>
          <p:cNvPr id="13314" name="Picture 2" descr="Z:\Analyses of Annual Report\Pamphlet_Slide\2016\Pamphlet_Slide\slide\kurata\transplants_2016_JDCHCT_Slide_eng_20170602\スライド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23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en-US" altLang="ja-JP" sz="2500" dirty="0" smtClean="0">
                <a:solidFill>
                  <a:schemeClr val="bg1"/>
                </a:solidFill>
                <a:effectLst/>
                <a:latin typeface="Arial" pitchFamily="34" charset="0"/>
                <a:ea typeface="HGPｺﾞｼｯｸE" pitchFamily="50" charset="-128"/>
                <a:cs typeface="Arial" pitchFamily="34" charset="0"/>
              </a:rPr>
              <a:t>Introduction</a:t>
            </a:r>
            <a:endParaRPr kumimoji="1" lang="ja-JP" altLang="en-US" sz="2500" b="0" dirty="0">
              <a:solidFill>
                <a:schemeClr val="bg1"/>
              </a:solidFill>
              <a:effectLst/>
            </a:endParaRPr>
          </a:p>
        </p:txBody>
      </p:sp>
      <p:pic>
        <p:nvPicPr>
          <p:cNvPr id="2050" name="Picture 2" descr="Z:\Analyses of Annual Report\Pamphlet_Slide\2016\Pamphlet_Slide\slide\kurata\transplants_2016_JDCHCT_Slide_eng_20170602\スライド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タイトル 1"/>
          <p:cNvSpPr>
            <a:spLocks noGrp="1"/>
          </p:cNvSpPr>
          <p:nvPr>
            <p:ph type="title"/>
          </p:nvPr>
        </p:nvSpPr>
        <p:spPr>
          <a:xfrm>
            <a:off x="432000" y="0"/>
            <a:ext cx="8229600" cy="803564"/>
          </a:xfrm>
        </p:spPr>
        <p:txBody>
          <a:bodyPr anchor="ct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100-day Survival by Year of Transplants,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Donor, and Age</a:t>
            </a:r>
            <a:r>
              <a:rPr lang="en-US" altLang="ja-JP" sz="2200" dirty="0" smtClean="0">
                <a:solidFill>
                  <a:schemeClr val="bg1"/>
                </a:solidFill>
                <a:effectLst/>
                <a:latin typeface="Arial" pitchFamily="34" charset="0"/>
                <a:ea typeface="Verdana" pitchFamily="34" charset="0"/>
                <a:cs typeface="Arial" pitchFamily="34" charset="0"/>
              </a:rPr>
              <a:t> </a:t>
            </a:r>
            <a:r>
              <a:rPr kumimoji="1" lang="en-US" altLang="ja-JP" sz="2200" b="0" kern="1200" dirty="0" smtClean="0">
                <a:ln>
                  <a:noFill/>
                </a:ln>
                <a:solidFill>
                  <a:schemeClr val="bg1"/>
                </a:solidFill>
                <a:effectLst/>
                <a:latin typeface="Arial"/>
                <a:ea typeface="Verdana"/>
                <a:cs typeface="Arial"/>
              </a:rPr>
              <a:t>&lt;Autologous/Allogene</a:t>
            </a:r>
            <a:r>
              <a:rPr kumimoji="1" lang="en-US" altLang="ja-JP" sz="1600" b="0" kern="1200" dirty="0" smtClean="0">
                <a:ln>
                  <a:noFill/>
                </a:ln>
                <a:solidFill>
                  <a:schemeClr val="bg1"/>
                </a:solidFill>
                <a:effectLst/>
                <a:latin typeface="Arial"/>
                <a:ea typeface="Verdana"/>
                <a:cs typeface="Arial"/>
              </a:rPr>
              <a:t>ic&gt;</a:t>
            </a:r>
            <a:endParaRPr lang="ja-JP" altLang="en-US" sz="1600" dirty="0" smtClean="0">
              <a:solidFill>
                <a:schemeClr val="bg1"/>
              </a:solidFill>
              <a:effectLst/>
              <a:cs typeface="メイリオ" pitchFamily="50" charset="-128"/>
            </a:endParaRPr>
          </a:p>
        </p:txBody>
      </p:sp>
      <p:pic>
        <p:nvPicPr>
          <p:cNvPr id="14338" name="Picture 2" descr="Z:\Analyses of Annual Report\Pamphlet_Slide\2016\Pamphlet_Slide\slide\kurata\transplants_2016_JDCHCT_Slide_eng_20170602\スライド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13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タイトル 1"/>
          <p:cNvSpPr>
            <a:spLocks noGrp="1"/>
          </p:cNvSpPr>
          <p:nvPr>
            <p:ph type="title"/>
          </p:nvPr>
        </p:nvSpPr>
        <p:spPr>
          <a:xfrm>
            <a:off x="432000" y="0"/>
            <a:ext cx="8229600" cy="803564"/>
          </a:xfrm>
        </p:spPr>
        <p:txBody>
          <a:bodyPr anchor="ct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One-year Survival by Year of Transplants,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Donor,</a:t>
            </a:r>
            <a:r>
              <a:rPr lang="ja-JP" altLang="en-US" sz="2400" dirty="0" smtClean="0">
                <a:solidFill>
                  <a:schemeClr val="bg1"/>
                </a:solidFill>
                <a:effectLst/>
                <a:cs typeface="Arial Unicode MS" pitchFamily="50" charset="-128"/>
              </a:rPr>
              <a:t> </a:t>
            </a:r>
            <a:r>
              <a:rPr lang="en-US" altLang="ja-JP" dirty="0" smtClean="0">
                <a:solidFill>
                  <a:schemeClr val="bg1"/>
                </a:solidFill>
                <a:effectLst/>
                <a:latin typeface="Arial" pitchFamily="34" charset="0"/>
                <a:ea typeface="Verdana" pitchFamily="34" charset="0"/>
                <a:cs typeface="Arial" pitchFamily="34" charset="0"/>
              </a:rPr>
              <a:t>and Age </a:t>
            </a:r>
            <a:r>
              <a:rPr lang="en-US" altLang="ja-JP" sz="2200" dirty="0">
                <a:solidFill>
                  <a:schemeClr val="bg1"/>
                </a:solidFill>
                <a:effectLst/>
                <a:latin typeface="Arial" pitchFamily="34" charset="0"/>
                <a:ea typeface="Verdana" pitchFamily="34" charset="0"/>
                <a:cs typeface="Arial" pitchFamily="34" charset="0"/>
              </a:rPr>
              <a:t>&lt;Autologous/Allogeneic&gt;</a:t>
            </a:r>
            <a:endParaRPr lang="ja-JP" altLang="en-US" dirty="0" smtClean="0">
              <a:solidFill>
                <a:schemeClr val="bg1"/>
              </a:solidFill>
              <a:effectLst/>
              <a:cs typeface="メイリオ" pitchFamily="50" charset="-128"/>
            </a:endParaRPr>
          </a:p>
        </p:txBody>
      </p:sp>
      <p:pic>
        <p:nvPicPr>
          <p:cNvPr id="15362" name="Picture 2" descr="Z:\Analyses of Annual Report\Pamphlet_Slide\2016\Pamphlet_Slide\slide\kurata\transplants_2016_JDCHCT_Slide_eng_20170602\スライド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0305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p:cNvSpPr>
            <a:spLocks noGrp="1"/>
          </p:cNvSpPr>
          <p:nvPr>
            <p:ph type="title"/>
          </p:nvPr>
        </p:nvSpPr>
        <p:spPr>
          <a:xfrm>
            <a:off x="432000" y="0"/>
            <a:ext cx="8229600" cy="803564"/>
          </a:xfrm>
        </p:spPr>
        <p:txBody>
          <a:bodyPr anchor="ctr">
            <a:noAutofit/>
          </a:bodyPr>
          <a:lstStyle/>
          <a:p>
            <a:r>
              <a:rPr lang="en-US" altLang="ja-JP" sz="2500" dirty="0" smtClean="0">
                <a:solidFill>
                  <a:schemeClr val="bg1"/>
                </a:solidFill>
                <a:effectLst/>
                <a:latin typeface="Arial" pitchFamily="34" charset="0"/>
                <a:ea typeface="Verdana" pitchFamily="34" charset="0"/>
                <a:cs typeface="Arial" pitchFamily="34" charset="0"/>
              </a:rPr>
              <a:t>100-day Survival by </a:t>
            </a:r>
            <a:r>
              <a:rPr lang="en-US" altLang="ja-JP" sz="2500" dirty="0">
                <a:solidFill>
                  <a:schemeClr val="bg1"/>
                </a:solidFill>
                <a:effectLst/>
                <a:latin typeface="Arial" pitchFamily="34" charset="0"/>
                <a:ea typeface="Verdana" pitchFamily="34" charset="0"/>
                <a:cs typeface="Arial" pitchFamily="34" charset="0"/>
              </a:rPr>
              <a:t>Year of Allogeneic </a:t>
            </a:r>
            <a:r>
              <a:rPr lang="en-US" altLang="ja-JP" sz="2500" dirty="0" smtClean="0">
                <a:solidFill>
                  <a:schemeClr val="bg1"/>
                </a:solidFill>
                <a:effectLst/>
                <a:latin typeface="Arial" pitchFamily="34" charset="0"/>
                <a:ea typeface="Verdana" pitchFamily="34" charset="0"/>
                <a:cs typeface="Arial" pitchFamily="34" charset="0"/>
              </a:rPr>
              <a:t>Transplants,</a:t>
            </a:r>
            <a:br>
              <a:rPr lang="en-US" altLang="ja-JP" sz="2500" dirty="0" smtClean="0">
                <a:solidFill>
                  <a:schemeClr val="bg1"/>
                </a:solidFill>
                <a:effectLst/>
                <a:latin typeface="Arial" pitchFamily="34" charset="0"/>
                <a:ea typeface="Verdana" pitchFamily="34" charset="0"/>
                <a:cs typeface="Arial" pitchFamily="34" charset="0"/>
              </a:rPr>
            </a:br>
            <a:r>
              <a:rPr lang="en-US" altLang="ja-JP" sz="2500" dirty="0" smtClean="0">
                <a:solidFill>
                  <a:schemeClr val="bg1"/>
                </a:solidFill>
                <a:effectLst/>
                <a:latin typeface="Arial" pitchFamily="34" charset="0"/>
                <a:ea typeface="Verdana" pitchFamily="34" charset="0"/>
                <a:cs typeface="Arial" pitchFamily="34" charset="0"/>
              </a:rPr>
              <a:t>Donor, and Stem Cell Sources</a:t>
            </a:r>
            <a:r>
              <a:rPr lang="en-US" altLang="ja-JP" sz="2000" dirty="0" smtClean="0">
                <a:solidFill>
                  <a:schemeClr val="bg1"/>
                </a:solidFill>
                <a:effectLst/>
                <a:latin typeface="Arial" pitchFamily="34" charset="0"/>
                <a:ea typeface="Verdana" pitchFamily="34" charset="0"/>
                <a:cs typeface="Arial" pitchFamily="34" charset="0"/>
              </a:rPr>
              <a:t> (Age&lt;50)</a:t>
            </a:r>
            <a:endParaRPr lang="ja-JP" altLang="en-US" sz="2000" b="1" dirty="0" smtClean="0">
              <a:solidFill>
                <a:schemeClr val="bg1"/>
              </a:solidFill>
              <a:effectLst/>
              <a:cs typeface="Arial Unicode MS" pitchFamily="50" charset="-128"/>
            </a:endParaRPr>
          </a:p>
        </p:txBody>
      </p:sp>
      <p:pic>
        <p:nvPicPr>
          <p:cNvPr id="16386" name="Picture 2" descr="Z:\Analyses of Annual Report\Pamphlet_Slide\2016\Pamphlet_Slide\slide\kurata\transplants_2016_JDCHCT_Slide_eng_20170602\スライド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808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1"/>
          <p:cNvSpPr>
            <a:spLocks noGrp="1"/>
          </p:cNvSpPr>
          <p:nvPr>
            <p:ph type="title"/>
          </p:nvPr>
        </p:nvSpPr>
        <p:spPr>
          <a:xfrm>
            <a:off x="432000" y="0"/>
            <a:ext cx="8229600" cy="803564"/>
          </a:xfrm>
        </p:spPr>
        <p:txBody>
          <a:bodyPr anchor="ctr">
            <a:noAutofit/>
          </a:bodyPr>
          <a:lstStyle/>
          <a:p>
            <a:r>
              <a:rPr lang="en-US" altLang="ja-JP" sz="2500" dirty="0" smtClean="0">
                <a:solidFill>
                  <a:schemeClr val="bg1"/>
                </a:solidFill>
                <a:latin typeface="Arial" pitchFamily="34" charset="0"/>
                <a:ea typeface="Verdana" pitchFamily="34" charset="0"/>
                <a:cs typeface="Arial" pitchFamily="34" charset="0"/>
              </a:rPr>
              <a:t>One-year Survival by Year of Allogeneic Transplants,</a:t>
            </a:r>
            <a:br>
              <a:rPr lang="en-US" altLang="ja-JP" sz="2500" dirty="0" smtClean="0">
                <a:solidFill>
                  <a:schemeClr val="bg1"/>
                </a:solidFill>
                <a:latin typeface="Arial" pitchFamily="34" charset="0"/>
                <a:ea typeface="Verdana" pitchFamily="34" charset="0"/>
                <a:cs typeface="Arial" pitchFamily="34" charset="0"/>
              </a:rPr>
            </a:br>
            <a:r>
              <a:rPr lang="en-US" altLang="ja-JP" sz="2500" dirty="0" smtClean="0">
                <a:solidFill>
                  <a:schemeClr val="bg1"/>
                </a:solidFill>
                <a:latin typeface="Arial" pitchFamily="34" charset="0"/>
                <a:ea typeface="Verdana" pitchFamily="34" charset="0"/>
                <a:cs typeface="Arial" pitchFamily="34" charset="0"/>
              </a:rPr>
              <a:t>Donor, and Stem Cell Sources (Age&lt;50)</a:t>
            </a:r>
            <a:endParaRPr lang="ja-JP" altLang="en-US" sz="2500" b="1" dirty="0" smtClean="0">
              <a:solidFill>
                <a:schemeClr val="bg1"/>
              </a:solidFill>
              <a:cs typeface="Arial Unicode MS" pitchFamily="50" charset="-128"/>
            </a:endParaRPr>
          </a:p>
        </p:txBody>
      </p:sp>
      <p:pic>
        <p:nvPicPr>
          <p:cNvPr id="17410" name="Picture 2" descr="Z:\Analyses of Annual Report\Pamphlet_Slide\2016\Pamphlet_Slide\slide\kurata\transplants_2016_JDCHCT_Slide_eng_20170602\スライド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617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1"/>
          <p:cNvSpPr>
            <a:spLocks noGrp="1"/>
          </p:cNvSpPr>
          <p:nvPr>
            <p:ph type="title"/>
          </p:nvPr>
        </p:nvSpPr>
        <p:spPr>
          <a:xfrm>
            <a:off x="432000" y="0"/>
            <a:ext cx="8229600" cy="803564"/>
          </a:xfrm>
        </p:spPr>
        <p:txBody>
          <a:bodyPr anchor="ctr">
            <a:noAutofit/>
          </a:bodyPr>
          <a:lstStyle/>
          <a:p>
            <a:pPr lvl="0">
              <a:spcBef>
                <a:spcPts val="0"/>
              </a:spcBef>
            </a:pPr>
            <a:r>
              <a:rPr lang="en-US" altLang="ja-JP" sz="2500" dirty="0" smtClean="0">
                <a:solidFill>
                  <a:schemeClr val="bg1"/>
                </a:solidFill>
                <a:effectLst/>
                <a:latin typeface="Arial" pitchFamily="34" charset="0"/>
                <a:ea typeface="Verdana" pitchFamily="34" charset="0"/>
                <a:cs typeface="Arial" pitchFamily="34" charset="0"/>
              </a:rPr>
              <a:t>100-day Survival by Year of Allogeneic Transplants,</a:t>
            </a:r>
            <a:br>
              <a:rPr lang="en-US" altLang="ja-JP" sz="2500" dirty="0" smtClean="0">
                <a:solidFill>
                  <a:schemeClr val="bg1"/>
                </a:solidFill>
                <a:effectLst/>
                <a:latin typeface="Arial" pitchFamily="34" charset="0"/>
                <a:ea typeface="Verdana" pitchFamily="34" charset="0"/>
                <a:cs typeface="Arial" pitchFamily="34" charset="0"/>
              </a:rPr>
            </a:br>
            <a:r>
              <a:rPr lang="en-US" altLang="ja-JP" sz="2500" dirty="0" smtClean="0">
                <a:solidFill>
                  <a:schemeClr val="bg1"/>
                </a:solidFill>
                <a:effectLst/>
                <a:latin typeface="Arial" pitchFamily="34" charset="0"/>
                <a:ea typeface="Verdana" pitchFamily="34" charset="0"/>
                <a:cs typeface="Arial" pitchFamily="34" charset="0"/>
              </a:rPr>
              <a:t>Donor, and Stem Cell Sources</a:t>
            </a:r>
            <a:r>
              <a:rPr lang="en-US" altLang="ja-JP" sz="2000" dirty="0" smtClean="0">
                <a:solidFill>
                  <a:schemeClr val="bg1"/>
                </a:solidFill>
                <a:effectLst/>
                <a:latin typeface="Arial" pitchFamily="34" charset="0"/>
                <a:ea typeface="Verdana" pitchFamily="34" charset="0"/>
                <a:cs typeface="Arial" pitchFamily="34" charset="0"/>
              </a:rPr>
              <a:t> </a:t>
            </a:r>
            <a:r>
              <a:rPr lang="en-US" altLang="ja-JP" sz="2000" dirty="0">
                <a:solidFill>
                  <a:schemeClr val="bg1"/>
                </a:solidFill>
                <a:effectLst/>
                <a:latin typeface="Arial"/>
                <a:ea typeface="Verdana"/>
                <a:cs typeface="Arial"/>
              </a:rPr>
              <a:t>(Age</a:t>
            </a:r>
            <a:r>
              <a:rPr lang="ja-JP" altLang="ja-JP" sz="2000" dirty="0">
                <a:solidFill>
                  <a:schemeClr val="bg1"/>
                </a:solidFill>
                <a:effectLst/>
                <a:latin typeface="Arial"/>
                <a:ea typeface="Arial"/>
                <a:cs typeface="Arial"/>
              </a:rPr>
              <a:t>≥</a:t>
            </a:r>
            <a:r>
              <a:rPr lang="en-US" altLang="ja-JP" sz="2000" dirty="0">
                <a:solidFill>
                  <a:schemeClr val="bg1"/>
                </a:solidFill>
                <a:effectLst/>
                <a:latin typeface="Arial"/>
                <a:ea typeface="Verdana"/>
                <a:cs typeface="Arial"/>
              </a:rPr>
              <a:t>50</a:t>
            </a:r>
            <a:r>
              <a:rPr lang="en-US" altLang="ja-JP" sz="2000" dirty="0" smtClean="0">
                <a:solidFill>
                  <a:schemeClr val="bg1"/>
                </a:solidFill>
                <a:effectLst/>
                <a:latin typeface="Arial"/>
                <a:ea typeface="Verdana"/>
                <a:cs typeface="Arial"/>
              </a:rPr>
              <a:t>)</a:t>
            </a:r>
            <a:endParaRPr lang="ja-JP" altLang="en-US" sz="2000" b="1" dirty="0" smtClean="0">
              <a:solidFill>
                <a:schemeClr val="bg1"/>
              </a:solidFill>
              <a:effectLst/>
              <a:cs typeface="Arial Unicode MS" pitchFamily="50" charset="-128"/>
            </a:endParaRPr>
          </a:p>
        </p:txBody>
      </p:sp>
      <p:pic>
        <p:nvPicPr>
          <p:cNvPr id="18434" name="Picture 2" descr="Z:\Analyses of Annual Report\Pamphlet_Slide\2016\Pamphlet_Slide\slide\kurata\transplants_2016_JDCHCT_Slide_eng_20170602\スライド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026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1"/>
          <p:cNvSpPr>
            <a:spLocks noGrp="1"/>
          </p:cNvSpPr>
          <p:nvPr>
            <p:ph type="title"/>
          </p:nvPr>
        </p:nvSpPr>
        <p:spPr>
          <a:xfrm>
            <a:off x="432000" y="0"/>
            <a:ext cx="8229600" cy="803564"/>
          </a:xfrm>
        </p:spPr>
        <p:txBody>
          <a:bodyPr anchor="ctr">
            <a:noAutofit/>
          </a:bodyPr>
          <a:lstStyle/>
          <a:p>
            <a:r>
              <a:rPr lang="en-US" altLang="ja-JP" sz="2500" dirty="0" smtClean="0">
                <a:solidFill>
                  <a:schemeClr val="bg1"/>
                </a:solidFill>
                <a:effectLst/>
                <a:latin typeface="Arial" pitchFamily="34" charset="0"/>
                <a:ea typeface="Verdana" pitchFamily="34" charset="0"/>
                <a:cs typeface="Arial" pitchFamily="34" charset="0"/>
              </a:rPr>
              <a:t>One-year Survival by Year of Allogeneic Transplants,</a:t>
            </a:r>
            <a:br>
              <a:rPr lang="en-US" altLang="ja-JP" sz="2500" dirty="0" smtClean="0">
                <a:solidFill>
                  <a:schemeClr val="bg1"/>
                </a:solidFill>
                <a:effectLst/>
                <a:latin typeface="Arial" pitchFamily="34" charset="0"/>
                <a:ea typeface="Verdana" pitchFamily="34" charset="0"/>
                <a:cs typeface="Arial" pitchFamily="34" charset="0"/>
              </a:rPr>
            </a:br>
            <a:r>
              <a:rPr lang="en-US" altLang="ja-JP" sz="2500" dirty="0" smtClean="0">
                <a:solidFill>
                  <a:schemeClr val="bg1"/>
                </a:solidFill>
                <a:effectLst/>
                <a:latin typeface="Arial" pitchFamily="34" charset="0"/>
                <a:ea typeface="Verdana" pitchFamily="34" charset="0"/>
                <a:cs typeface="Arial" pitchFamily="34" charset="0"/>
              </a:rPr>
              <a:t>Donor, and Stem Cell Sources</a:t>
            </a:r>
            <a:r>
              <a:rPr lang="en-US" altLang="ja-JP" sz="2500" dirty="0">
                <a:solidFill>
                  <a:schemeClr val="bg1"/>
                </a:solidFill>
                <a:effectLst/>
                <a:latin typeface="Arial" pitchFamily="34" charset="0"/>
                <a:ea typeface="Verdana" pitchFamily="34" charset="0"/>
                <a:cs typeface="Arial" pitchFamily="34" charset="0"/>
              </a:rPr>
              <a:t> </a:t>
            </a:r>
            <a:r>
              <a:rPr lang="en-US" altLang="ja-JP" sz="2000" dirty="0">
                <a:solidFill>
                  <a:schemeClr val="bg1"/>
                </a:solidFill>
                <a:effectLst/>
                <a:latin typeface="Arial"/>
                <a:ea typeface="Verdana"/>
                <a:cs typeface="Arial"/>
              </a:rPr>
              <a:t>(Age</a:t>
            </a:r>
            <a:r>
              <a:rPr lang="ja-JP" altLang="ja-JP" sz="2000" dirty="0">
                <a:solidFill>
                  <a:schemeClr val="bg1"/>
                </a:solidFill>
                <a:effectLst/>
                <a:latin typeface="Arial"/>
                <a:ea typeface="Arial"/>
                <a:cs typeface="Arial"/>
              </a:rPr>
              <a:t>≥</a:t>
            </a:r>
            <a:r>
              <a:rPr lang="en-US" altLang="ja-JP" sz="2000" dirty="0">
                <a:solidFill>
                  <a:schemeClr val="bg1"/>
                </a:solidFill>
                <a:effectLst/>
                <a:latin typeface="Arial"/>
                <a:ea typeface="Verdana"/>
                <a:cs typeface="Arial"/>
              </a:rPr>
              <a:t>50)</a:t>
            </a:r>
            <a:endParaRPr lang="ja-JP" altLang="en-US" sz="2500" b="1" dirty="0" smtClean="0">
              <a:solidFill>
                <a:schemeClr val="bg1"/>
              </a:solidFill>
              <a:effectLst/>
              <a:cs typeface="Arial Unicode MS" pitchFamily="50" charset="-128"/>
            </a:endParaRPr>
          </a:p>
        </p:txBody>
      </p:sp>
      <p:pic>
        <p:nvPicPr>
          <p:cNvPr id="19459" name="Picture 3" descr="Z:\Analyses of Annual Report\Pamphlet_Slide\2016\Pamphlet_Slide\slide\kurata\transplants_2016_JDCHCT_Slide_eng_20170602\スライド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505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タイトル 1"/>
          <p:cNvSpPr>
            <a:spLocks noGrp="1"/>
          </p:cNvSpPr>
          <p:nvPr>
            <p:ph type="title"/>
          </p:nvPr>
        </p:nvSpPr>
        <p:spPr>
          <a:xfrm>
            <a:off x="432000" y="0"/>
            <a:ext cx="8568000" cy="803564"/>
          </a:xfrm>
        </p:spPr>
        <p:txBody>
          <a:bodyPr anchor="b">
            <a:normAutofit fontScale="90000"/>
          </a:bodyPr>
          <a:lstStyle/>
          <a:p>
            <a:pPr defTabSz="914400" fontAlgn="auto">
              <a:spcAft>
                <a:spcPts val="0"/>
              </a:spcAft>
            </a:pPr>
            <a:r>
              <a:rPr lang="en-US" altLang="ja-JP" dirty="0" smtClean="0">
                <a:solidFill>
                  <a:schemeClr val="bg1"/>
                </a:solidFill>
                <a:effectLst/>
                <a:latin typeface="Arial" pitchFamily="34" charset="0"/>
                <a:ea typeface="Verdana" pitchFamily="34" charset="0"/>
                <a:cs typeface="Arial" pitchFamily="34" charset="0"/>
              </a:rPr>
              <a:t>100-day Survival by Year of Transplants,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Disease Status, and Age </a:t>
            </a:r>
            <a:r>
              <a:rPr lang="ja-JP" altLang="en-US" sz="1300" dirty="0" smtClean="0">
                <a:solidFill>
                  <a:schemeClr val="bg1"/>
                </a:solidFill>
                <a:effectLst/>
                <a:latin typeface="Arial" pitchFamily="34" charset="0"/>
                <a:cs typeface="Arial" pitchFamily="34" charset="0"/>
              </a:rPr>
              <a:t>（</a:t>
            </a:r>
            <a:r>
              <a:rPr lang="en-US" altLang="ja-JP" sz="1300" dirty="0" smtClean="0">
                <a:solidFill>
                  <a:schemeClr val="bg1"/>
                </a:solidFill>
                <a:effectLst/>
                <a:latin typeface="Arial" pitchFamily="34" charset="0"/>
                <a:cs typeface="Arial" pitchFamily="34" charset="0"/>
              </a:rPr>
              <a:t>AML/ALL/CML/MDS)</a:t>
            </a:r>
            <a:endParaRPr lang="ja-JP" altLang="en-US" sz="1300" dirty="0">
              <a:solidFill>
                <a:schemeClr val="bg1"/>
              </a:solidFill>
              <a:effectLst/>
            </a:endParaRPr>
          </a:p>
        </p:txBody>
      </p:sp>
      <p:pic>
        <p:nvPicPr>
          <p:cNvPr id="20482" name="Picture 2" descr="Z:\Analyses of Annual Report\Pamphlet_Slide\2016\Pamphlet_Slide\slide\kurata\transplants_2016_JDCHCT_Slide_eng_20170602\スライド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31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タイトル 1"/>
          <p:cNvSpPr>
            <a:spLocks noGrp="1"/>
          </p:cNvSpPr>
          <p:nvPr>
            <p:ph type="title"/>
          </p:nvPr>
        </p:nvSpPr>
        <p:spPr>
          <a:xfrm>
            <a:off x="432000" y="0"/>
            <a:ext cx="8568000" cy="803564"/>
          </a:xfrm>
        </p:spPr>
        <p:txBody>
          <a:bodyPr anchor="b">
            <a:normAutofit fontScale="90000"/>
          </a:bodyPr>
          <a:lstStyle/>
          <a:p>
            <a:pPr defTabSz="914400" fontAlgn="auto">
              <a:spcAft>
                <a:spcPts val="0"/>
              </a:spcAft>
            </a:pPr>
            <a:r>
              <a:rPr lang="en-US" altLang="ja-JP" dirty="0" smtClean="0">
                <a:solidFill>
                  <a:schemeClr val="bg1"/>
                </a:solidFill>
                <a:effectLst/>
                <a:latin typeface="Arial" pitchFamily="34" charset="0"/>
                <a:ea typeface="Verdana" pitchFamily="34" charset="0"/>
                <a:cs typeface="Arial" pitchFamily="34" charset="0"/>
              </a:rPr>
              <a:t>One-year Survival by Year of Transplants,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Disease Status, and Age </a:t>
            </a:r>
            <a:r>
              <a:rPr lang="ja-JP" altLang="en-US" sz="1200" dirty="0" smtClean="0">
                <a:solidFill>
                  <a:schemeClr val="bg1"/>
                </a:solidFill>
                <a:effectLst/>
                <a:latin typeface="Arial" pitchFamily="34" charset="0"/>
                <a:cs typeface="Arial" pitchFamily="34" charset="0"/>
              </a:rPr>
              <a:t>（</a:t>
            </a:r>
            <a:r>
              <a:rPr lang="en-US" altLang="ja-JP" sz="1200" dirty="0" smtClean="0">
                <a:solidFill>
                  <a:schemeClr val="bg1"/>
                </a:solidFill>
                <a:effectLst/>
                <a:latin typeface="Arial" pitchFamily="34" charset="0"/>
                <a:cs typeface="Arial" pitchFamily="34" charset="0"/>
              </a:rPr>
              <a:t>AML/ALL/CML/MDS)</a:t>
            </a:r>
            <a:endParaRPr lang="ja-JP" altLang="en-US" sz="1100" dirty="0">
              <a:solidFill>
                <a:schemeClr val="bg1"/>
              </a:solidFill>
              <a:effectLst/>
            </a:endParaRPr>
          </a:p>
        </p:txBody>
      </p:sp>
      <p:pic>
        <p:nvPicPr>
          <p:cNvPr id="21506" name="Picture 2" descr="Z:\Analyses of Annual Report\Pamphlet_Slide\2016\Pamphlet_Slide\slide\kurata\transplants_2016_JDCHCT_Slide_eng_20170602\スライド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09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a:defRPr/>
            </a:pPr>
            <a:r>
              <a:rPr lang="en-US" altLang="ja-JP" sz="2500" dirty="0" smtClean="0">
                <a:solidFill>
                  <a:schemeClr val="bg1"/>
                </a:solidFill>
                <a:effectLst/>
                <a:latin typeface="Arial" pitchFamily="34" charset="0"/>
                <a:cs typeface="Arial" pitchFamily="34" charset="0"/>
              </a:rPr>
              <a:t>Survival after Transplants, </a:t>
            </a:r>
            <a:r>
              <a:rPr lang="en-US" altLang="ja-JP" sz="2500" dirty="0" smtClean="0">
                <a:solidFill>
                  <a:schemeClr val="bg1"/>
                </a:solidFill>
                <a:effectLst/>
              </a:rPr>
              <a:t/>
            </a:r>
            <a:br>
              <a:rPr lang="en-US" altLang="ja-JP" sz="2500" dirty="0" smtClean="0">
                <a:solidFill>
                  <a:schemeClr val="bg1"/>
                </a:solidFill>
                <a:effectLst/>
              </a:rPr>
            </a:br>
            <a:r>
              <a:rPr lang="en-US" altLang="ja-JP" sz="2500" dirty="0" smtClean="0">
                <a:solidFill>
                  <a:schemeClr val="bg1"/>
                </a:solidFill>
                <a:effectLst/>
                <a:latin typeface="Arial" pitchFamily="34" charset="0"/>
                <a:ea typeface="Verdana" pitchFamily="34" charset="0"/>
                <a:cs typeface="Arial" pitchFamily="34" charset="0"/>
              </a:rPr>
              <a:t>by Donor Type and Stem Cell Sources (1991-2015) </a:t>
            </a:r>
            <a:endParaRPr lang="ja-JP" altLang="en-US" sz="2500" b="1" dirty="0">
              <a:solidFill>
                <a:schemeClr val="bg1"/>
              </a:solidFill>
              <a:effectLst/>
            </a:endParaRPr>
          </a:p>
        </p:txBody>
      </p:sp>
      <p:pic>
        <p:nvPicPr>
          <p:cNvPr id="22530" name="Picture 2" descr="Z:\Analyses of Annual Report\Pamphlet_Slide\2016\Pamphlet_Slide\slide\kurata\transplants_2016_JDCHCT_Slide_eng_20170602\スライド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763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en-US" altLang="ja-JP" dirty="0" smtClean="0">
                <a:solidFill>
                  <a:schemeClr val="bg1"/>
                </a:solidFill>
                <a:effectLst/>
                <a:latin typeface="Arial" pitchFamily="34" charset="0"/>
                <a:cs typeface="Arial" pitchFamily="34" charset="0"/>
              </a:rPr>
              <a:t>Survival after Transplants </a:t>
            </a:r>
            <a:br>
              <a:rPr lang="en-US" altLang="ja-JP" dirty="0" smtClean="0">
                <a:solidFill>
                  <a:schemeClr val="bg1"/>
                </a:solidFill>
                <a:effectLst/>
                <a:latin typeface="Arial" pitchFamily="34" charset="0"/>
                <a:cs typeface="Arial" pitchFamily="34" charset="0"/>
              </a:rPr>
            </a:br>
            <a:r>
              <a:rPr lang="en-US" altLang="ja-JP" dirty="0" smtClean="0">
                <a:solidFill>
                  <a:schemeClr val="bg1"/>
                </a:solidFill>
                <a:effectLst/>
                <a:latin typeface="Arial" pitchFamily="34" charset="0"/>
                <a:cs typeface="Arial" pitchFamily="34" charset="0"/>
              </a:rPr>
              <a:t>for Leukemia, 1991-2015</a:t>
            </a:r>
            <a:endParaRPr lang="ja-JP" altLang="en-US" sz="2000" b="1" dirty="0">
              <a:solidFill>
                <a:schemeClr val="bg1"/>
              </a:solidFill>
              <a:effectLst/>
            </a:endParaRPr>
          </a:p>
        </p:txBody>
      </p:sp>
      <p:pic>
        <p:nvPicPr>
          <p:cNvPr id="23554" name="Picture 2" descr="Z:\Analyses of Annual Report\Pamphlet_Slide\2016\Pamphlet_Slide\slide\kurata\transplants_2016_JDCHCT_Slide_eng_20170602\スライド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149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3900" y="-6777"/>
            <a:ext cx="7897300" cy="813816"/>
          </a:xfrm>
        </p:spPr>
        <p:txBody>
          <a:bodyPr/>
          <a:lstStyle/>
          <a:p>
            <a:pPr rtl="0" eaLnBrk="1" fontAlgn="auto" latinLnBrk="0" hangingPunct="1">
              <a:lnSpc>
                <a:spcPct val="90000"/>
              </a:lnSpc>
            </a:pPr>
            <a:r>
              <a:rPr kumimoji="1" lang="en-US" altLang="ja-JP" sz="2500" b="0" i="0" kern="1200" spc="0" baseline="0" dirty="0" smtClean="0">
                <a:ln>
                  <a:noFill/>
                </a:ln>
                <a:solidFill>
                  <a:schemeClr val="bg1"/>
                </a:solidFill>
                <a:effectLst/>
                <a:latin typeface="Arial"/>
                <a:ea typeface="Verdana"/>
                <a:cs typeface="Arial"/>
              </a:rPr>
              <a:t>Annual Number of Transplant Recipients in the Japan</a:t>
            </a:r>
            <a:br>
              <a:rPr kumimoji="1" lang="en-US" altLang="ja-JP" sz="2500" b="0" i="0" kern="1200" spc="0" baseline="0" dirty="0" smtClean="0">
                <a:ln>
                  <a:noFill/>
                </a:ln>
                <a:solidFill>
                  <a:schemeClr val="bg1"/>
                </a:solidFill>
                <a:effectLst/>
                <a:latin typeface="Arial"/>
                <a:ea typeface="Verdana"/>
                <a:cs typeface="Arial"/>
              </a:rPr>
            </a:br>
            <a:r>
              <a:rPr kumimoji="1" lang="en-US" altLang="ja-JP" sz="2500" b="0" i="0" kern="1200" spc="0" baseline="0" dirty="0" smtClean="0">
                <a:ln>
                  <a:noFill/>
                </a:ln>
                <a:solidFill>
                  <a:schemeClr val="bg1"/>
                </a:solidFill>
                <a:effectLst/>
                <a:latin typeface="Arial"/>
                <a:ea typeface="Verdana"/>
                <a:cs typeface="Arial"/>
              </a:rPr>
              <a:t> by Transplant Type</a:t>
            </a:r>
            <a:endParaRPr lang="ja-JP" altLang="ja-JP" dirty="0" smtClean="0">
              <a:solidFill>
                <a:schemeClr val="bg1"/>
              </a:solidFill>
              <a:effectLst/>
            </a:endParaRPr>
          </a:p>
        </p:txBody>
      </p:sp>
      <p:pic>
        <p:nvPicPr>
          <p:cNvPr id="3074" name="Picture 2" descr="Z:\Analyses of Annual Report\Pamphlet_Slide\2016\Pamphlet_Slide\slide\kurata\transplants_2016_JDCHCT_Slide_eng_20170602\スライド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18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en-US" altLang="ja-JP" dirty="0" smtClean="0">
                <a:solidFill>
                  <a:schemeClr val="bg1"/>
                </a:solidFill>
                <a:effectLst/>
                <a:latin typeface="Arial" pitchFamily="34" charset="0"/>
                <a:cs typeface="Arial" pitchFamily="34" charset="0"/>
              </a:rPr>
              <a:t>Survival after Transplants </a:t>
            </a:r>
            <a:br>
              <a:rPr lang="en-US" altLang="ja-JP" dirty="0" smtClean="0">
                <a:solidFill>
                  <a:schemeClr val="bg1"/>
                </a:solidFill>
                <a:effectLst/>
                <a:latin typeface="Arial" pitchFamily="34" charset="0"/>
                <a:cs typeface="Arial" pitchFamily="34" charset="0"/>
              </a:rPr>
            </a:br>
            <a:r>
              <a:rPr lang="en-US" altLang="ja-JP" dirty="0" smtClean="0">
                <a:solidFill>
                  <a:schemeClr val="bg1"/>
                </a:solidFill>
                <a:effectLst/>
                <a:latin typeface="Arial" pitchFamily="34" charset="0"/>
                <a:cs typeface="Arial" pitchFamily="34" charset="0"/>
              </a:rPr>
              <a:t>for </a:t>
            </a:r>
            <a:r>
              <a:rPr lang="en-US" altLang="ja-JP" dirty="0" smtClean="0">
                <a:solidFill>
                  <a:schemeClr val="bg1"/>
                </a:solidFill>
                <a:effectLst/>
                <a:latin typeface="Arial" pitchFamily="34" charset="0"/>
                <a:ea typeface="メイリオ" pitchFamily="50" charset="-128"/>
                <a:cs typeface="Arial" pitchFamily="34" charset="0"/>
              </a:rPr>
              <a:t>Malignant Lymphoma and MM/PCD,</a:t>
            </a:r>
            <a:r>
              <a:rPr lang="en-US" altLang="ja-JP" dirty="0" smtClean="0">
                <a:solidFill>
                  <a:schemeClr val="bg1"/>
                </a:solidFill>
                <a:effectLst/>
                <a:latin typeface="Arial" pitchFamily="34" charset="0"/>
                <a:cs typeface="Arial" pitchFamily="34" charset="0"/>
              </a:rPr>
              <a:t> 1991-2015</a:t>
            </a:r>
            <a:endParaRPr lang="ja-JP" altLang="en-US" sz="2000" b="1" dirty="0">
              <a:solidFill>
                <a:schemeClr val="bg1"/>
              </a:solidFill>
              <a:effectLst/>
            </a:endParaRPr>
          </a:p>
        </p:txBody>
      </p:sp>
      <p:pic>
        <p:nvPicPr>
          <p:cNvPr id="24578" name="Picture 2" descr="Z:\Analyses of Annual Report\Pamphlet_Slide\2016\Pamphlet_Slide\slide\kurata\transplants_2016_JDCHCT_Slide_eng_20170602\スライド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379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dirty="0" smtClean="0">
                <a:solidFill>
                  <a:schemeClr val="bg1"/>
                </a:solidFill>
                <a:effectLst/>
                <a:latin typeface="Arial" pitchFamily="34" charset="0"/>
                <a:cs typeface="Arial" pitchFamily="34" charset="0"/>
              </a:rPr>
              <a:t>Survival after Autologous Transplants </a:t>
            </a:r>
            <a:br>
              <a:rPr lang="en-US" altLang="ja-JP" dirty="0" smtClean="0">
                <a:solidFill>
                  <a:schemeClr val="bg1"/>
                </a:solidFill>
                <a:effectLst/>
                <a:latin typeface="Arial" pitchFamily="34" charset="0"/>
                <a:cs typeface="Arial" pitchFamily="34" charset="0"/>
              </a:rPr>
            </a:br>
            <a:r>
              <a:rPr lang="en-US" altLang="ja-JP" dirty="0" smtClean="0">
                <a:solidFill>
                  <a:schemeClr val="bg1"/>
                </a:solidFill>
                <a:effectLst/>
                <a:latin typeface="Arial" pitchFamily="34" charset="0"/>
                <a:cs typeface="Arial" pitchFamily="34" charset="0"/>
              </a:rPr>
              <a:t>for Acute Leukemia by </a:t>
            </a:r>
            <a:r>
              <a:rPr lang="en-US" altLang="ja-JP" dirty="0" smtClean="0">
                <a:solidFill>
                  <a:schemeClr val="bg1"/>
                </a:solidFill>
                <a:effectLst/>
                <a:latin typeface="Arial" pitchFamily="34" charset="0"/>
                <a:ea typeface="Verdana" pitchFamily="34" charset="0"/>
                <a:cs typeface="Arial" pitchFamily="34" charset="0"/>
              </a:rPr>
              <a:t>Recipient Age</a:t>
            </a:r>
            <a:r>
              <a:rPr lang="en-US" altLang="ja-JP" dirty="0" smtClean="0">
                <a:solidFill>
                  <a:schemeClr val="bg1"/>
                </a:solidFill>
                <a:effectLst/>
                <a:latin typeface="Arial" pitchFamily="34" charset="0"/>
                <a:cs typeface="Arial" pitchFamily="34" charset="0"/>
              </a:rPr>
              <a:t>, 1991-2015</a:t>
            </a:r>
            <a:endParaRPr kumimoji="1" lang="ja-JP" altLang="en-US" sz="2000" dirty="0">
              <a:solidFill>
                <a:schemeClr val="bg1"/>
              </a:solidFill>
              <a:effectLst/>
            </a:endParaRPr>
          </a:p>
        </p:txBody>
      </p:sp>
      <p:pic>
        <p:nvPicPr>
          <p:cNvPr id="25602" name="Picture 2" descr="Z:\Analyses of Annual Report\Pamphlet_Slide\2016\Pamphlet_Slide\slide\kurata\transplants_2016_JDCHCT_Slide_eng_20170602\スライド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95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dirty="0" smtClean="0">
                <a:solidFill>
                  <a:schemeClr val="bg1"/>
                </a:solidFill>
                <a:effectLst/>
                <a:latin typeface="Arial" pitchFamily="34" charset="0"/>
                <a:cs typeface="Arial" pitchFamily="34" charset="0"/>
              </a:rPr>
              <a:t>Survival after Autologous Transplants </a:t>
            </a:r>
            <a:br>
              <a:rPr lang="en-US" altLang="ja-JP" dirty="0" smtClean="0">
                <a:solidFill>
                  <a:schemeClr val="bg1"/>
                </a:solidFill>
                <a:effectLst/>
                <a:latin typeface="Arial" pitchFamily="34" charset="0"/>
                <a:cs typeface="Arial" pitchFamily="34" charset="0"/>
              </a:rPr>
            </a:br>
            <a:r>
              <a:rPr lang="en-US" altLang="ja-JP" dirty="0" smtClean="0">
                <a:solidFill>
                  <a:schemeClr val="bg1"/>
                </a:solidFill>
                <a:effectLst/>
                <a:latin typeface="Arial" pitchFamily="34" charset="0"/>
                <a:cs typeface="Arial" pitchFamily="34" charset="0"/>
              </a:rPr>
              <a:t>for </a:t>
            </a:r>
            <a:r>
              <a:rPr lang="en-US" altLang="ja-JP" dirty="0" smtClean="0">
                <a:solidFill>
                  <a:schemeClr val="bg1"/>
                </a:solidFill>
                <a:effectLst/>
                <a:latin typeface="Arial" pitchFamily="34" charset="0"/>
                <a:ea typeface="メイリオ" pitchFamily="50" charset="-128"/>
                <a:cs typeface="Arial" pitchFamily="34" charset="0"/>
              </a:rPr>
              <a:t>Malignant Lymphoma</a:t>
            </a:r>
            <a:r>
              <a:rPr lang="en-US" altLang="ja-JP" dirty="0" smtClean="0">
                <a:solidFill>
                  <a:schemeClr val="bg1"/>
                </a:solidFill>
                <a:effectLst/>
                <a:latin typeface="Arial" pitchFamily="34" charset="0"/>
                <a:cs typeface="Arial" pitchFamily="34" charset="0"/>
              </a:rPr>
              <a:t> by </a:t>
            </a:r>
            <a:r>
              <a:rPr lang="en-US" altLang="ja-JP" dirty="0" smtClean="0">
                <a:solidFill>
                  <a:schemeClr val="bg1"/>
                </a:solidFill>
                <a:effectLst/>
                <a:latin typeface="Arial" pitchFamily="34" charset="0"/>
                <a:ea typeface="Verdana" pitchFamily="34" charset="0"/>
                <a:cs typeface="Arial" pitchFamily="34" charset="0"/>
              </a:rPr>
              <a:t>Recipient Age</a:t>
            </a:r>
            <a:r>
              <a:rPr lang="en-US" altLang="ja-JP" dirty="0" smtClean="0">
                <a:solidFill>
                  <a:schemeClr val="bg1"/>
                </a:solidFill>
                <a:effectLst/>
                <a:latin typeface="Arial" pitchFamily="34" charset="0"/>
                <a:cs typeface="Arial" pitchFamily="34" charset="0"/>
              </a:rPr>
              <a:t>, 1991-2015</a:t>
            </a:r>
            <a:endParaRPr kumimoji="1" lang="ja-JP" altLang="en-US" sz="2000" dirty="0">
              <a:solidFill>
                <a:schemeClr val="bg1"/>
              </a:solidFill>
              <a:effectLst/>
            </a:endParaRPr>
          </a:p>
        </p:txBody>
      </p:sp>
      <p:pic>
        <p:nvPicPr>
          <p:cNvPr id="26626" name="Picture 2" descr="Z:\Analyses of Annual Report\Pamphlet_Slide\2016\Pamphlet_Slide\slide\kurata\transplants_2016_JDCHCT_Slide_eng_20170602\スライド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477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432000" y="0"/>
            <a:ext cx="8229600" cy="813816"/>
          </a:xfrm>
        </p:spPr>
        <p:txBody>
          <a:bodyPr>
            <a:normAutofit/>
          </a:bodyPr>
          <a:lstStyle/>
          <a:p>
            <a:r>
              <a:rPr lang="en-US" altLang="ja-JP" sz="2500" dirty="0" smtClean="0">
                <a:solidFill>
                  <a:schemeClr val="bg1"/>
                </a:solidFill>
                <a:effectLst/>
                <a:latin typeface="Arial" pitchFamily="34" charset="0"/>
                <a:cs typeface="Arial" pitchFamily="34" charset="0"/>
              </a:rPr>
              <a:t>Survival after Autologous Transplants </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MM/PCD</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16 Years, 1991-2015</a:t>
            </a:r>
            <a:endParaRPr kumimoji="1" lang="ja-JP" altLang="en-US" sz="2500" dirty="0">
              <a:solidFill>
                <a:schemeClr val="bg1"/>
              </a:solidFill>
              <a:effectLst/>
            </a:endParaRPr>
          </a:p>
        </p:txBody>
      </p:sp>
      <p:pic>
        <p:nvPicPr>
          <p:cNvPr id="27650" name="Picture 2" descr="Z:\Analyses of Annual Report\Pamphlet_Slide\2016\Pamphlet_Slide\slide\kurata\transplants_2016_JDCHCT_Slide_eng_20170602\スライド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185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normAutofit fontScale="90000"/>
          </a:bodyPr>
          <a:lstStyle/>
          <a:p>
            <a:pPr fontAlgn="base"/>
            <a:r>
              <a:rPr lang="en-US" altLang="ja-JP" dirty="0" smtClean="0">
                <a:solidFill>
                  <a:schemeClr val="bg1"/>
                </a:solidFill>
                <a:effectLst/>
                <a:latin typeface="Arial" pitchFamily="34" charset="0"/>
                <a:cs typeface="Arial" pitchFamily="34" charset="0"/>
              </a:rPr>
              <a:t>Survival after Allogeneic Transplants </a:t>
            </a:r>
            <a:br>
              <a:rPr lang="en-US" altLang="ja-JP" dirty="0" smtClean="0">
                <a:solidFill>
                  <a:schemeClr val="bg1"/>
                </a:solidFill>
                <a:effectLst/>
                <a:latin typeface="Arial" pitchFamily="34" charset="0"/>
                <a:cs typeface="Arial" pitchFamily="34" charset="0"/>
              </a:rPr>
            </a:br>
            <a:r>
              <a:rPr lang="en-US" altLang="ja-JP" dirty="0" smtClean="0">
                <a:solidFill>
                  <a:schemeClr val="bg1"/>
                </a:solidFill>
                <a:effectLst/>
                <a:latin typeface="Arial" pitchFamily="34" charset="0"/>
                <a:cs typeface="Arial" pitchFamily="34" charset="0"/>
              </a:rPr>
              <a:t>for </a:t>
            </a:r>
            <a:r>
              <a:rPr lang="en-US" altLang="ja-JP" dirty="0" smtClean="0">
                <a:solidFill>
                  <a:schemeClr val="bg1"/>
                </a:solidFill>
                <a:effectLst/>
                <a:latin typeface="Arial" pitchFamily="34" charset="0"/>
                <a:ea typeface="メイリオ" pitchFamily="50" charset="-128"/>
                <a:cs typeface="Arial" pitchFamily="34" charset="0"/>
              </a:rPr>
              <a:t>AML</a:t>
            </a:r>
            <a:r>
              <a:rPr lang="en-US" altLang="ja-JP" dirty="0" smtClean="0">
                <a:solidFill>
                  <a:schemeClr val="bg1"/>
                </a:solidFill>
                <a:effectLst/>
                <a:latin typeface="Arial" pitchFamily="34" charset="0"/>
                <a:cs typeface="Arial" pitchFamily="34" charset="0"/>
              </a:rPr>
              <a:t>, Age</a:t>
            </a:r>
            <a:r>
              <a:rPr lang="ja-JP" altLang="en-US" dirty="0" smtClean="0">
                <a:solidFill>
                  <a:schemeClr val="bg1"/>
                </a:solidFill>
                <a:effectLst/>
                <a:latin typeface="Arial" pitchFamily="34" charset="0"/>
                <a:cs typeface="Arial" pitchFamily="34" charset="0"/>
              </a:rPr>
              <a:t>≤</a:t>
            </a:r>
            <a:r>
              <a:rPr lang="en-US" altLang="ja-JP" dirty="0" smtClean="0">
                <a:solidFill>
                  <a:schemeClr val="bg1"/>
                </a:solidFill>
                <a:effectLst/>
                <a:latin typeface="Arial" pitchFamily="34" charset="0"/>
                <a:cs typeface="Arial" pitchFamily="34" charset="0"/>
              </a:rPr>
              <a:t>15 Years, 1991-2015</a:t>
            </a:r>
            <a:endParaRPr kumimoji="1" lang="ja-JP" altLang="ja-JP" sz="2000" b="1" i="0" kern="1200" spc="0" baseline="0" dirty="0" smtClean="0">
              <a:solidFill>
                <a:schemeClr val="bg1"/>
              </a:solidFill>
              <a:effectLst/>
              <a:latin typeface="HGP明朝E"/>
              <a:ea typeface="HGP明朝E"/>
              <a:cs typeface="+mn-cs"/>
            </a:endParaRPr>
          </a:p>
        </p:txBody>
      </p:sp>
      <p:pic>
        <p:nvPicPr>
          <p:cNvPr id="28674" name="Picture 2" descr="Z:\Analyses of Annual Report\Pamphlet_Slide\2016\Pamphlet_Slide\slide\kurata\transplants_2016_JDCHCT_Slide_eng_20170602\スライド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306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AML</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16 Years, 1991-2015</a:t>
            </a:r>
            <a:endParaRPr kumimoji="1" lang="ja-JP" altLang="ja-JP" sz="2500" b="1" i="0" kern="1200" spc="0" baseline="0" dirty="0" smtClean="0">
              <a:solidFill>
                <a:schemeClr val="bg1"/>
              </a:solidFill>
              <a:effectLst/>
              <a:latin typeface="HGP明朝E"/>
              <a:ea typeface="HGP明朝E"/>
              <a:cs typeface="+mn-cs"/>
            </a:endParaRPr>
          </a:p>
        </p:txBody>
      </p:sp>
      <p:pic>
        <p:nvPicPr>
          <p:cNvPr id="29698" name="Picture 2" descr="Z:\Analyses of Annual Report\Pamphlet_Slide\2016\Pamphlet_Slide\slide\kurata\transplants_2016_JDCHCT_Slide_eng_20170602\スライド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122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ALL</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15 Years, 1991-2015</a:t>
            </a:r>
            <a:r>
              <a:rPr kumimoji="1" lang="ja-JP" altLang="ja-JP" sz="2500" b="0" i="0" kern="1200" spc="0" baseline="0" dirty="0" smtClean="0">
                <a:solidFill>
                  <a:schemeClr val="bg1"/>
                </a:solidFill>
                <a:effectLst/>
                <a:latin typeface="HGP明朝E"/>
                <a:ea typeface="HGP明朝E"/>
                <a:cs typeface="+mn-cs"/>
              </a:rPr>
              <a:t>　</a:t>
            </a:r>
            <a:endParaRPr kumimoji="1" lang="ja-JP" altLang="ja-JP" sz="2500" b="1" i="0" kern="1200" spc="0" baseline="0" dirty="0" smtClean="0">
              <a:solidFill>
                <a:schemeClr val="bg1"/>
              </a:solidFill>
              <a:effectLst/>
              <a:latin typeface="HGP明朝E"/>
              <a:ea typeface="HGP明朝E"/>
              <a:cs typeface="+mn-cs"/>
            </a:endParaRPr>
          </a:p>
        </p:txBody>
      </p:sp>
      <p:pic>
        <p:nvPicPr>
          <p:cNvPr id="30722" name="Picture 2" descr="Z:\Analyses of Annual Report\Pamphlet_Slide\2016\Pamphlet_Slide\slide\kurata\transplants_2016_JDCHCT_Slide_eng_20170602\スライド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929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432000" y="0"/>
            <a:ext cx="8229600" cy="813816"/>
          </a:xfrm>
        </p:spPr>
        <p:txBody>
          <a:bodyPr/>
          <a:lstStyle/>
          <a:p>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ALL</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16 Years, 1991-2015</a:t>
            </a:r>
            <a:endParaRPr kumimoji="1" lang="ja-JP" altLang="en-US" dirty="0">
              <a:solidFill>
                <a:schemeClr val="bg1"/>
              </a:solidFill>
              <a:effectLst/>
            </a:endParaRPr>
          </a:p>
        </p:txBody>
      </p:sp>
      <p:pic>
        <p:nvPicPr>
          <p:cNvPr id="31746" name="Picture 2" descr="Z:\Analyses of Annual Report\Pamphlet_Slide\2016\Pamphlet_Slide\slide\kurata\transplants_2016_JDCHCT_Slide_eng_20170602\スライド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5995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CML</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15 Years, 1991-2015</a:t>
            </a:r>
            <a:endParaRPr kumimoji="1" lang="ja-JP" altLang="ja-JP" sz="2000" b="1" i="0" kern="1200" spc="0" baseline="0" dirty="0" smtClean="0">
              <a:solidFill>
                <a:schemeClr val="bg1"/>
              </a:solidFill>
              <a:effectLst/>
              <a:latin typeface="HGP明朝E"/>
              <a:ea typeface="HGP明朝E"/>
              <a:cs typeface="+mn-cs"/>
            </a:endParaRPr>
          </a:p>
        </p:txBody>
      </p:sp>
      <p:pic>
        <p:nvPicPr>
          <p:cNvPr id="32770" name="Picture 2" descr="Z:\Analyses of Annual Report\Pamphlet_Slide\2016\Pamphlet_Slide\slide\kurata\transplants_2016_JDCHCT_Slide_eng_20170602\スライド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10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CML</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16 Years, 1991-2015</a:t>
            </a:r>
            <a:endParaRPr kumimoji="1" lang="ja-JP" altLang="ja-JP" sz="2000" b="1" i="0" kern="1200" spc="0" baseline="0" dirty="0" smtClean="0">
              <a:solidFill>
                <a:schemeClr val="bg1"/>
              </a:solidFill>
              <a:effectLst/>
              <a:latin typeface="HGP明朝E"/>
              <a:ea typeface="HGP明朝E"/>
              <a:cs typeface="+mn-cs"/>
            </a:endParaRPr>
          </a:p>
        </p:txBody>
      </p:sp>
      <p:pic>
        <p:nvPicPr>
          <p:cNvPr id="33794" name="Picture 2" descr="Z:\Analyses of Annual Report\Pamphlet_Slide\2016\Pamphlet_Slide\slide\kurata\transplants_2016_JDCHCT_Slide_eng_20170602\スライド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600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タイトル 1"/>
          <p:cNvSpPr>
            <a:spLocks noGrp="1"/>
          </p:cNvSpPr>
          <p:nvPr>
            <p:ph type="title"/>
          </p:nvPr>
        </p:nvSpPr>
        <p:spPr>
          <a:xfrm>
            <a:off x="432000" y="0"/>
            <a:ext cx="8229600" cy="803564"/>
          </a:xfrm>
        </p:spPr>
        <p:txBody>
          <a:bodyPr anchor="ct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Transplant Recipients in the Japan,</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by Donor Type and Stem Cell Sources</a:t>
            </a:r>
            <a:r>
              <a:rPr lang="en-US" altLang="ja-JP" dirty="0">
                <a:solidFill>
                  <a:prstClr val="white"/>
                </a:solidFill>
                <a:effectLst/>
                <a:latin typeface="Arial" pitchFamily="34" charset="0"/>
                <a:ea typeface="Verdana" pitchFamily="34" charset="0"/>
                <a:cs typeface="Arial" pitchFamily="34" charset="0"/>
              </a:rPr>
              <a:t> </a:t>
            </a:r>
            <a:r>
              <a:rPr lang="en-US" altLang="ja-JP" sz="1100" dirty="0">
                <a:solidFill>
                  <a:prstClr val="white"/>
                </a:solidFill>
                <a:effectLst/>
                <a:latin typeface="Arial" pitchFamily="34" charset="0"/>
                <a:ea typeface="Verdana" pitchFamily="34" charset="0"/>
                <a:cs typeface="Arial" pitchFamily="34" charset="0"/>
              </a:rPr>
              <a:t>(</a:t>
            </a:r>
            <a:r>
              <a:rPr lang="en-US" altLang="ja-JP" sz="1100" dirty="0" smtClean="0">
                <a:solidFill>
                  <a:prstClr val="white"/>
                </a:solidFill>
                <a:effectLst/>
                <a:latin typeface="Arial" pitchFamily="34" charset="0"/>
                <a:ea typeface="Verdana" pitchFamily="34" charset="0"/>
                <a:cs typeface="Arial" pitchFamily="34" charset="0"/>
              </a:rPr>
              <a:t>Autologous)</a:t>
            </a:r>
            <a:r>
              <a:rPr lang="en-US" altLang="ja-JP" dirty="0" smtClean="0">
                <a:solidFill>
                  <a:schemeClr val="bg1"/>
                </a:solidFill>
                <a:effectLst/>
                <a:latin typeface="Arial" pitchFamily="34" charset="0"/>
                <a:ea typeface="Verdana" pitchFamily="34" charset="0"/>
                <a:cs typeface="Arial" pitchFamily="34" charset="0"/>
              </a:rPr>
              <a:t> </a:t>
            </a:r>
            <a:endParaRPr lang="ja-JP" altLang="en-US" sz="2000" dirty="0" smtClean="0">
              <a:solidFill>
                <a:schemeClr val="bg1"/>
              </a:solidFill>
              <a:effectLst/>
              <a:latin typeface="Arial" pitchFamily="34" charset="0"/>
              <a:ea typeface="HGP明朝E" pitchFamily="18" charset="-128"/>
              <a:cs typeface="Arial" pitchFamily="34" charset="0"/>
            </a:endParaRPr>
          </a:p>
        </p:txBody>
      </p:sp>
      <p:pic>
        <p:nvPicPr>
          <p:cNvPr id="4098" name="Picture 2" descr="Z:\Analyses of Annual Report\Pamphlet_Slide\2016\Pamphlet_Slide\slide\kurata\transplants_2016_JDCHCT_Slide_eng_20170602\スライド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2133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13816"/>
          </a:xfrm>
        </p:spPr>
        <p:txBody>
          <a:bodyPr/>
          <a:lstStyle/>
          <a:p>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MDS</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15 Years, 1991-2015</a:t>
            </a:r>
            <a:endParaRPr kumimoji="1" lang="ja-JP" altLang="en-US" dirty="0">
              <a:solidFill>
                <a:schemeClr val="bg1"/>
              </a:solidFill>
              <a:effectLst/>
            </a:endParaRPr>
          </a:p>
        </p:txBody>
      </p:sp>
      <p:pic>
        <p:nvPicPr>
          <p:cNvPr id="34818" name="Picture 2" descr="Z:\Analyses of Annual Report\Pamphlet_Slide\2016\Pamphlet_Slide\slide\kurata\transplants_2016_JDCHCT_Slide_eng_20170602\スライド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874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MDS</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16 Years, 1991-2015</a:t>
            </a:r>
            <a:endParaRPr kumimoji="1" lang="ja-JP" altLang="ja-JP" sz="1800" b="1" i="0" kern="1200" spc="0" baseline="0" dirty="0" smtClean="0">
              <a:solidFill>
                <a:schemeClr val="bg1"/>
              </a:solidFill>
              <a:effectLst/>
              <a:latin typeface="HGP明朝E"/>
              <a:ea typeface="HGP明朝E"/>
              <a:cs typeface="+mn-cs"/>
            </a:endParaRPr>
          </a:p>
        </p:txBody>
      </p:sp>
      <p:pic>
        <p:nvPicPr>
          <p:cNvPr id="35842" name="Picture 2" descr="Z:\Analyses of Annual Report\Pamphlet_Slide\2016\Pamphlet_Slide\slide\kurata\transplants_2016_JDCHCT_Slide_eng_20170602\スライド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676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NHL</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15 Years, 1991-2015</a:t>
            </a:r>
            <a:endParaRPr kumimoji="1" lang="ja-JP" altLang="ja-JP" sz="2000" b="1" i="0" kern="1200" spc="0" baseline="0" dirty="0" smtClean="0">
              <a:solidFill>
                <a:schemeClr val="bg1"/>
              </a:solidFill>
              <a:effectLst/>
              <a:latin typeface="HGP明朝E"/>
              <a:ea typeface="HGP明朝E"/>
              <a:cs typeface="+mn-cs"/>
            </a:endParaRPr>
          </a:p>
        </p:txBody>
      </p:sp>
      <p:pic>
        <p:nvPicPr>
          <p:cNvPr id="36866" name="Picture 2" descr="Z:\Analyses of Annual Report\Pamphlet_Slide\2016\Pamphlet_Slide\slide\kurata\transplants_2016_JDCHCT_Slide_eng_20170602\スライド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079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432000" y="0"/>
            <a:ext cx="8229600" cy="813816"/>
          </a:xfrm>
        </p:spPr>
        <p:txBody>
          <a:bodyPr>
            <a:normAutofit/>
          </a:bodyPr>
          <a:lstStyle/>
          <a:p>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NHL</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16 Years, 1991-2015</a:t>
            </a:r>
            <a:endParaRPr kumimoji="1" lang="ja-JP" altLang="en-US" sz="1800" dirty="0">
              <a:solidFill>
                <a:schemeClr val="bg1"/>
              </a:solidFill>
              <a:effectLst/>
            </a:endParaRPr>
          </a:p>
        </p:txBody>
      </p:sp>
      <p:pic>
        <p:nvPicPr>
          <p:cNvPr id="37890" name="Picture 2" descr="Z:\Analyses of Annual Report\Pamphlet_Slide\2016\Pamphlet_Slide\slide\kurata\transplants_2016_JDCHCT_Slide_eng_20170602\スライド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62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MM/PCD</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16 Years, 1991-2015</a:t>
            </a:r>
            <a:endParaRPr kumimoji="1" lang="ja-JP" altLang="en-US" sz="1800" dirty="0">
              <a:solidFill>
                <a:schemeClr val="bg1"/>
              </a:solidFill>
              <a:effectLst/>
            </a:endParaRPr>
          </a:p>
        </p:txBody>
      </p:sp>
      <p:pic>
        <p:nvPicPr>
          <p:cNvPr id="38914" name="Picture 2" descr="Z:\Analyses of Annual Report\Pamphlet_Slide\2016\Pamphlet_Slide\slide\kurata\transplants_2016_JDCHCT_Slide_eng_20170602\スライド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78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AA</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15 Years, 1991-2015</a:t>
            </a:r>
            <a:endParaRPr kumimoji="1" lang="ja-JP" altLang="ja-JP" sz="2000" b="1" i="0" kern="1200" spc="0" baseline="0" dirty="0" smtClean="0">
              <a:solidFill>
                <a:schemeClr val="bg1"/>
              </a:solidFill>
              <a:effectLst/>
              <a:latin typeface="HGP明朝E"/>
              <a:ea typeface="HGP明朝E"/>
              <a:cs typeface="+mn-cs"/>
            </a:endParaRPr>
          </a:p>
        </p:txBody>
      </p:sp>
      <p:pic>
        <p:nvPicPr>
          <p:cNvPr id="39938" name="Picture 2" descr="Z:\Analyses of Annual Report\Pamphlet_Slide\2016\Pamphlet_Slide\slide\kurata\transplants_2016_JDCHCT_Slide_eng_20170602\スライド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172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432000" y="0"/>
            <a:ext cx="8229600" cy="813816"/>
          </a:xfrm>
        </p:spPr>
        <p:txBody>
          <a:bodyPr/>
          <a:lstStyle/>
          <a:p>
            <a:r>
              <a:rPr lang="en-US" altLang="ja-JP" sz="2500" dirty="0" smtClean="0">
                <a:solidFill>
                  <a:schemeClr val="bg1"/>
                </a:solidFill>
                <a:effectLst/>
                <a:latin typeface="Arial" pitchFamily="34" charset="0"/>
                <a:cs typeface="Arial" pitchFamily="34" charset="0"/>
              </a:rPr>
              <a:t>Survival after Allogeneic Transplants</a:t>
            </a:r>
            <a:br>
              <a:rPr lang="en-US" altLang="ja-JP" sz="2500" dirty="0" smtClean="0">
                <a:solidFill>
                  <a:schemeClr val="bg1"/>
                </a:solidFill>
                <a:effectLst/>
                <a:latin typeface="Arial" pitchFamily="34" charset="0"/>
                <a:cs typeface="Arial" pitchFamily="34" charset="0"/>
              </a:rPr>
            </a:br>
            <a:r>
              <a:rPr lang="en-US" altLang="ja-JP" sz="2500" dirty="0" smtClean="0">
                <a:solidFill>
                  <a:schemeClr val="bg1"/>
                </a:solidFill>
                <a:effectLst/>
                <a:latin typeface="Arial" pitchFamily="34" charset="0"/>
                <a:cs typeface="Arial" pitchFamily="34" charset="0"/>
              </a:rPr>
              <a:t>for </a:t>
            </a:r>
            <a:r>
              <a:rPr lang="en-US" altLang="ja-JP" sz="2500" dirty="0" smtClean="0">
                <a:solidFill>
                  <a:schemeClr val="bg1"/>
                </a:solidFill>
                <a:effectLst/>
                <a:latin typeface="Arial" pitchFamily="34" charset="0"/>
                <a:ea typeface="メイリオ" pitchFamily="50" charset="-128"/>
                <a:cs typeface="Arial" pitchFamily="34" charset="0"/>
              </a:rPr>
              <a:t>AA</a:t>
            </a:r>
            <a:r>
              <a:rPr lang="en-US" altLang="ja-JP" sz="2500" dirty="0" smtClean="0">
                <a:solidFill>
                  <a:schemeClr val="bg1"/>
                </a:solidFill>
                <a:effectLst/>
                <a:latin typeface="Arial" pitchFamily="34" charset="0"/>
                <a:cs typeface="Arial" pitchFamily="34" charset="0"/>
              </a:rPr>
              <a:t>, Age</a:t>
            </a:r>
            <a:r>
              <a:rPr lang="ja-JP" altLang="en-US" sz="2500" dirty="0" smtClean="0">
                <a:solidFill>
                  <a:schemeClr val="bg1"/>
                </a:solidFill>
                <a:effectLst/>
                <a:latin typeface="Arial" pitchFamily="34" charset="0"/>
                <a:cs typeface="Arial" pitchFamily="34" charset="0"/>
              </a:rPr>
              <a:t>≥</a:t>
            </a:r>
            <a:r>
              <a:rPr lang="en-US" altLang="ja-JP" sz="2500" dirty="0" smtClean="0">
                <a:solidFill>
                  <a:schemeClr val="bg1"/>
                </a:solidFill>
                <a:effectLst/>
                <a:latin typeface="Arial" pitchFamily="34" charset="0"/>
                <a:cs typeface="Arial" pitchFamily="34" charset="0"/>
              </a:rPr>
              <a:t>16 Years, 1991-2015</a:t>
            </a:r>
            <a:endParaRPr kumimoji="1" lang="ja-JP" altLang="en-US" sz="1800" dirty="0">
              <a:solidFill>
                <a:schemeClr val="bg1"/>
              </a:solidFill>
              <a:effectLst/>
            </a:endParaRPr>
          </a:p>
        </p:txBody>
      </p:sp>
      <p:pic>
        <p:nvPicPr>
          <p:cNvPr id="40962" name="Picture 2" descr="Z:\Analyses of Annual Report\Pamphlet_Slide\2016\Pamphlet_Slide\slide\kurata\transplants_2016_JDCHCT_Slide_eng_20170602\スライド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183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タイトル 1"/>
          <p:cNvSpPr>
            <a:spLocks noGrp="1"/>
          </p:cNvSpPr>
          <p:nvPr>
            <p:ph type="title"/>
          </p:nvPr>
        </p:nvSpPr>
        <p:spPr>
          <a:xfrm>
            <a:off x="432000" y="0"/>
            <a:ext cx="8229600" cy="803564"/>
          </a:xfrm>
        </p:spPr>
        <p:txBody>
          <a:bodyPr anchor="ct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Transplant Recipients in the Japan,</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by Donor Type and Stem Cell Sources </a:t>
            </a:r>
            <a:r>
              <a:rPr lang="en-US" altLang="ja-JP" sz="1100" dirty="0" smtClean="0">
                <a:solidFill>
                  <a:schemeClr val="bg1"/>
                </a:solidFill>
                <a:effectLst/>
                <a:latin typeface="Arial" pitchFamily="34" charset="0"/>
                <a:ea typeface="Verdana" pitchFamily="34" charset="0"/>
                <a:cs typeface="Arial" pitchFamily="34" charset="0"/>
              </a:rPr>
              <a:t>(</a:t>
            </a:r>
            <a:r>
              <a:rPr lang="en-US" altLang="ja-JP" sz="1100" dirty="0" smtClean="0">
                <a:solidFill>
                  <a:prstClr val="white"/>
                </a:solidFill>
                <a:effectLst/>
                <a:latin typeface="Arial" pitchFamily="34" charset="0"/>
                <a:ea typeface="Verdana" pitchFamily="34" charset="0"/>
                <a:cs typeface="Arial" pitchFamily="34" charset="0"/>
              </a:rPr>
              <a:t>Allogeneic)</a:t>
            </a:r>
            <a:endParaRPr lang="ja-JP" altLang="en-US" sz="2000" dirty="0" smtClean="0">
              <a:solidFill>
                <a:schemeClr val="bg1"/>
              </a:solidFill>
              <a:effectLst/>
              <a:latin typeface="Arial" pitchFamily="34" charset="0"/>
              <a:ea typeface="HGP明朝E" pitchFamily="18" charset="-128"/>
              <a:cs typeface="Arial" pitchFamily="34" charset="0"/>
            </a:endParaRPr>
          </a:p>
        </p:txBody>
      </p:sp>
      <p:pic>
        <p:nvPicPr>
          <p:cNvPr id="5122" name="Picture 2" descr="Z:\Analyses of Annual Report\Pamphlet_Slide\2016\Pamphlet_Slide\slide\kurata\transplants_2016_JDCHCT_Slide_eng_20170602\スライド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6040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タイトル 1"/>
          <p:cNvSpPr>
            <a:spLocks noGrp="1"/>
          </p:cNvSpPr>
          <p:nvPr>
            <p:ph type="title"/>
          </p:nvPr>
        </p:nvSpPr>
        <p:spPr>
          <a:xfrm>
            <a:off x="432000" y="0"/>
            <a:ext cx="8229600" cy="813816"/>
          </a:xfrm>
        </p:spPr>
        <p:txBody>
          <a:bodyP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Annual Trends in Transplants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by Recipient Age at Transplant </a:t>
            </a:r>
            <a:r>
              <a:rPr lang="en-US" altLang="ja-JP" sz="2000" dirty="0">
                <a:solidFill>
                  <a:schemeClr val="bg1"/>
                </a:solidFill>
                <a:effectLst/>
                <a:latin typeface="Arial" pitchFamily="34" charset="0"/>
                <a:ea typeface="Verdana" pitchFamily="34" charset="0"/>
                <a:cs typeface="Arial" pitchFamily="34" charset="0"/>
              </a:rPr>
              <a:t>(Autologous/Allogeneic)</a:t>
            </a:r>
            <a:endParaRPr kumimoji="1" lang="ja-JP" altLang="en-US" sz="2000" dirty="0">
              <a:solidFill>
                <a:schemeClr val="bg1"/>
              </a:solidFill>
              <a:effectLst/>
            </a:endParaRPr>
          </a:p>
        </p:txBody>
      </p:sp>
      <p:pic>
        <p:nvPicPr>
          <p:cNvPr id="6146" name="Picture 2" descr="Z:\Analyses of Annual Report\Pamphlet_Slide\2016\Pamphlet_Slide\slide\kurata\transplants_2016_JDCHCT_Slide_eng_20170602\スライド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03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13816"/>
          </a:xfrm>
        </p:spPr>
        <p:txBody>
          <a:bodyP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Trends in Transplants</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by Stem Cell Sources and Recipient Age at Transplant</a:t>
            </a:r>
            <a:endParaRPr kumimoji="1" lang="ja-JP" altLang="en-US" sz="2000" dirty="0">
              <a:solidFill>
                <a:schemeClr val="bg1"/>
              </a:solidFill>
            </a:endParaRPr>
          </a:p>
        </p:txBody>
      </p:sp>
      <p:pic>
        <p:nvPicPr>
          <p:cNvPr id="1026" name="Picture 2" descr="Z:\Analyses of Annual Report\Pamphlet_Slide\2016\Pamphlet_Slide\slide\kurata\transplants_2016_JDCHCT_Slide_eng_20170602\スライド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08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13816"/>
          </a:xfrm>
        </p:spPr>
        <p:txBody>
          <a:bodyPr>
            <a:normAutofit fontScale="90000"/>
          </a:bodyPr>
          <a:lstStyle/>
          <a:p>
            <a:r>
              <a:rPr lang="en-US" altLang="ja-JP" dirty="0" smtClean="0">
                <a:solidFill>
                  <a:schemeClr val="bg1"/>
                </a:solidFill>
                <a:effectLst/>
                <a:latin typeface="Arial" pitchFamily="34" charset="0"/>
                <a:ea typeface="Verdana" pitchFamily="34" charset="0"/>
                <a:cs typeface="Arial" pitchFamily="34" charset="0"/>
              </a:rPr>
              <a:t>Trends in Transplants for Leukemia </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and Malignant Lymphoma by Recipient Age at Transplant</a:t>
            </a:r>
            <a:endParaRPr kumimoji="1" lang="ja-JP" altLang="en-US" sz="2000" dirty="0">
              <a:solidFill>
                <a:schemeClr val="bg1"/>
              </a:solidFill>
            </a:endParaRPr>
          </a:p>
        </p:txBody>
      </p:sp>
      <p:pic>
        <p:nvPicPr>
          <p:cNvPr id="2050" name="Picture 2" descr="Z:\Analyses of Annual Report\Pamphlet_Slide\2016\Pamphlet_Slide\slide\kurata\transplants_2016_JDCHCT_Slide_eng_20170602\スライド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673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タイトル 1"/>
          <p:cNvSpPr>
            <a:spLocks noGrp="1"/>
          </p:cNvSpPr>
          <p:nvPr>
            <p:ph type="title"/>
          </p:nvPr>
        </p:nvSpPr>
        <p:spPr>
          <a:xfrm>
            <a:off x="432000" y="0"/>
            <a:ext cx="8229600" cy="813816"/>
          </a:xfrm>
        </p:spPr>
        <p:txBody>
          <a:bodyPr>
            <a:normAutofit fontScale="90000"/>
          </a:bodyPr>
          <a:lstStyle/>
          <a:p>
            <a:pPr lvl="0"/>
            <a:r>
              <a:rPr lang="en-US" altLang="ja-JP" dirty="0" smtClean="0">
                <a:solidFill>
                  <a:schemeClr val="bg1"/>
                </a:solidFill>
                <a:effectLst/>
                <a:latin typeface="Arial" pitchFamily="34" charset="0"/>
                <a:ea typeface="Verdana" pitchFamily="34" charset="0"/>
                <a:cs typeface="Arial" pitchFamily="34" charset="0"/>
              </a:rPr>
              <a:t>Indications for Hematopoietic Stem Cell</a:t>
            </a:r>
            <a:br>
              <a:rPr lang="en-US" altLang="ja-JP" dirty="0" smtClean="0">
                <a:solidFill>
                  <a:schemeClr val="bg1"/>
                </a:solidFill>
                <a:effectLst/>
                <a:latin typeface="Arial" pitchFamily="34" charset="0"/>
                <a:ea typeface="Verdana" pitchFamily="34" charset="0"/>
                <a:cs typeface="Arial" pitchFamily="34" charset="0"/>
              </a:rPr>
            </a:br>
            <a:r>
              <a:rPr lang="en-US" altLang="ja-JP" dirty="0" smtClean="0">
                <a:solidFill>
                  <a:schemeClr val="bg1"/>
                </a:solidFill>
                <a:effectLst/>
                <a:latin typeface="Arial" pitchFamily="34" charset="0"/>
                <a:ea typeface="Verdana" pitchFamily="34" charset="0"/>
                <a:cs typeface="Arial" pitchFamily="34" charset="0"/>
              </a:rPr>
              <a:t> Transplants in 1991-2015</a:t>
            </a:r>
            <a:r>
              <a:rPr lang="en-US" altLang="ja-JP" sz="2200" dirty="0">
                <a:solidFill>
                  <a:schemeClr val="bg1"/>
                </a:solidFill>
                <a:effectLst/>
                <a:latin typeface="Arial" pitchFamily="34" charset="0"/>
                <a:ea typeface="Verdana" pitchFamily="34" charset="0"/>
                <a:cs typeface="Arial" pitchFamily="34" charset="0"/>
              </a:rPr>
              <a:t> (Age</a:t>
            </a:r>
            <a:r>
              <a:rPr lang="ja-JP" altLang="en-US" sz="2200" dirty="0">
                <a:solidFill>
                  <a:schemeClr val="bg1"/>
                </a:solidFill>
                <a:effectLst/>
                <a:latin typeface="Arial" pitchFamily="34" charset="0"/>
                <a:ea typeface="Verdana" pitchFamily="34" charset="0"/>
                <a:cs typeface="Arial" pitchFamily="34" charset="0"/>
              </a:rPr>
              <a:t>≤</a:t>
            </a:r>
            <a:r>
              <a:rPr lang="en-US" altLang="ja-JP" sz="2200" dirty="0">
                <a:solidFill>
                  <a:schemeClr val="bg1"/>
                </a:solidFill>
                <a:effectLst/>
                <a:latin typeface="Arial" pitchFamily="34" charset="0"/>
                <a:ea typeface="Verdana" pitchFamily="34" charset="0"/>
                <a:cs typeface="Arial" pitchFamily="34" charset="0"/>
              </a:rPr>
              <a:t>15)</a:t>
            </a:r>
            <a:endParaRPr kumimoji="1" lang="ja-JP" altLang="en-US" sz="2200" dirty="0">
              <a:solidFill>
                <a:schemeClr val="bg1"/>
              </a:solidFill>
              <a:effectLst/>
            </a:endParaRPr>
          </a:p>
        </p:txBody>
      </p:sp>
      <p:pic>
        <p:nvPicPr>
          <p:cNvPr id="3074" name="Picture 2" descr="Z:\Analyses of Annual Report\Pamphlet_Slide\2016\Pamphlet_Slide\slide\kurata\transplants_2016_JDCHCT_Slide_eng_20170602\スライド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777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32103</TotalTime>
  <Words>4793</Words>
  <Application>Microsoft Office PowerPoint</Application>
  <PresentationFormat>画面に合わせる (4:3)</PresentationFormat>
  <Paragraphs>372</Paragraphs>
  <Slides>46</Slides>
  <Notes>46</Notes>
  <HiddenSlides>0</HiddenSlides>
  <MMClips>0</MMClips>
  <ScaleCrop>false</ScaleCrop>
  <HeadingPairs>
    <vt:vector size="4" baseType="variant">
      <vt:variant>
        <vt:lpstr>テーマ</vt:lpstr>
      </vt:variant>
      <vt:variant>
        <vt:i4>2</vt:i4>
      </vt:variant>
      <vt:variant>
        <vt:lpstr>スライド タイトル</vt:lpstr>
      </vt:variant>
      <vt:variant>
        <vt:i4>46</vt:i4>
      </vt:variant>
    </vt:vector>
  </HeadingPairs>
  <TitlesOfParts>
    <vt:vector size="48" baseType="lpstr">
      <vt:lpstr>リゾート</vt:lpstr>
      <vt:lpstr>デザインの設定</vt:lpstr>
      <vt:lpstr>PowerPoint プレゼンテーション</vt:lpstr>
      <vt:lpstr>Introduction</vt:lpstr>
      <vt:lpstr>Annual Number of Transplant Recipients in the Japan  by Transplant Type</vt:lpstr>
      <vt:lpstr>Transplant Recipients in the Japan,  by Donor Type and Stem Cell Sources (Autologous) </vt:lpstr>
      <vt:lpstr>Transplant Recipients in the Japan,  by Donor Type and Stem Cell Sources (Allogeneic)</vt:lpstr>
      <vt:lpstr>Annual Trends in Transplants  by Recipient Age at Transplant (Autologous/Allogeneic)</vt:lpstr>
      <vt:lpstr>Trends in Transplants  by Stem Cell Sources and Recipient Age at Transplant</vt:lpstr>
      <vt:lpstr>Trends in Transplants for Leukemia   and Malignant Lymphoma by Recipient Age at Transplant</vt:lpstr>
      <vt:lpstr>Indications for Hematopoietic Stem Cell  Transplants in 1991-2015 (Age≤15)</vt:lpstr>
      <vt:lpstr>Indications for Hematopoietic Stem Cell  Transplants in 1991-2015 (Age≥16)</vt:lpstr>
      <vt:lpstr>Stem Cell Sources for Autologous Transplants   by Year</vt:lpstr>
      <vt:lpstr>Stem Cell Sources for Allogeneic Transplants   by Year</vt:lpstr>
      <vt:lpstr>Stem Cell Sources for Unrelated Donor Transplants  by Year</vt:lpstr>
      <vt:lpstr>Allogeneic Transplants for Age ≤15 years by Donor Type and Graft Source</vt:lpstr>
      <vt:lpstr>Allogeneic Transplants for Age 16 - 50 years by Donor Type and Graft Source</vt:lpstr>
      <vt:lpstr>Allogeneic Transplants for Age ≥ 51 years by Donor Type and Graft Source</vt:lpstr>
      <vt:lpstr>Trends in Transplants  by Disease Status (Risk) at Transplant （AML/ALL/CML/MDS)</vt:lpstr>
      <vt:lpstr>Trends in Transplants  by Conditioning Regimen</vt:lpstr>
      <vt:lpstr>Annual Number of Allogeneic HCTs from related donors by Year and Donor Type (HLA-matched/HLA-non-id relative)</vt:lpstr>
      <vt:lpstr>100-day Survival by Year of Transplants, Donor, and Age &lt;Autologous/Allogeneic&gt;</vt:lpstr>
      <vt:lpstr>One-year Survival by Year of Transplants, Donor, and Age &lt;Autologous/Allogeneic&gt;</vt:lpstr>
      <vt:lpstr>100-day Survival by Year of Allogeneic Transplants, Donor, and Stem Cell Sources (Age&lt;50)</vt:lpstr>
      <vt:lpstr>One-year Survival by Year of Allogeneic Transplants, Donor, and Stem Cell Sources (Age&lt;50)</vt:lpstr>
      <vt:lpstr>100-day Survival by Year of Allogeneic Transplants, Donor, and Stem Cell Sources (Age≥50)</vt:lpstr>
      <vt:lpstr>One-year Survival by Year of Allogeneic Transplants, Donor, and Stem Cell Sources (Age≥50)</vt:lpstr>
      <vt:lpstr>100-day Survival by Year of Transplants, Disease Status, and Age （AML/ALL/CML/MDS)</vt:lpstr>
      <vt:lpstr>One-year Survival by Year of Transplants, Disease Status, and Age （AML/ALL/CML/MDS)</vt:lpstr>
      <vt:lpstr>Survival after Transplants,  by Donor Type and Stem Cell Sources (1991-2015) </vt:lpstr>
      <vt:lpstr>Survival after Transplants  for Leukemia, 1991-2015</vt:lpstr>
      <vt:lpstr>Survival after Transplants  for Malignant Lymphoma and MM/PCD, 1991-2015</vt:lpstr>
      <vt:lpstr>Survival after Autologous Transplants  for Acute Leukemia by Recipient Age, 1991-2015</vt:lpstr>
      <vt:lpstr>Survival after Autologous Transplants  for Malignant Lymphoma by Recipient Age, 1991-2015</vt:lpstr>
      <vt:lpstr>Survival after Autologous Transplants  for MM/PCD, Age≥16 Years, 1991-2015</vt:lpstr>
      <vt:lpstr>Survival after Allogeneic Transplants  for AML, Age≤15 Years, 1991-2015</vt:lpstr>
      <vt:lpstr>Survival after Allogeneic Transplants for AML, Age≥16 Years, 1991-2015</vt:lpstr>
      <vt:lpstr>Survival after Allogeneic Transplants for ALL, Age≤15 Years, 1991-2015　</vt:lpstr>
      <vt:lpstr>Survival after Allogeneic Transplants for ALL, Age≥16 Years, 1991-2015</vt:lpstr>
      <vt:lpstr>Survival after Allogeneic Transplants for CML, Age≤15 Years, 1991-2015</vt:lpstr>
      <vt:lpstr>Survival after Allogeneic Transplants for CML, Age≥16 Years, 1991-2015</vt:lpstr>
      <vt:lpstr>Survival after Allogeneic Transplants for MDS, Age≤15 Years, 1991-2015</vt:lpstr>
      <vt:lpstr>Survival after Allogeneic Transplants for MDS, Age≥16 Years, 1991-2015</vt:lpstr>
      <vt:lpstr>Survival after Allogeneic Transplants for NHL, Age≤15 Years, 1991-2015</vt:lpstr>
      <vt:lpstr>Survival after Allogeneic Transplants for NHL, Age≥16 Years, 1991-2015</vt:lpstr>
      <vt:lpstr>Survival after Allogeneic Transplants for MM/PCD, Age≥16 Years, 1991-2015</vt:lpstr>
      <vt:lpstr>Survival after Allogeneic Transplants for AA, Age≤15 Years, 1991-2015</vt:lpstr>
      <vt:lpstr>Survival after Allogeneic Transplants for AA, Age≥16 Years, 1991-2015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JDHCDT</dc:creator>
  <cp:lastModifiedBy>JDCHCT</cp:lastModifiedBy>
  <cp:revision>3479</cp:revision>
  <dcterms:created xsi:type="dcterms:W3CDTF">2010-11-02T16:02:47Z</dcterms:created>
  <dcterms:modified xsi:type="dcterms:W3CDTF">2017-06-19T01:16:05Z</dcterms:modified>
</cp:coreProperties>
</file>