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4"/>
  </p:notesMasterIdLst>
  <p:handoutMasterIdLst>
    <p:handoutMasterId r:id="rId15"/>
  </p:handoutMasterIdLst>
  <p:sldIdLst>
    <p:sldId id="274" r:id="rId3"/>
    <p:sldId id="275" r:id="rId4"/>
    <p:sldId id="257" r:id="rId5"/>
    <p:sldId id="273" r:id="rId6"/>
    <p:sldId id="270" r:id="rId7"/>
    <p:sldId id="258" r:id="rId8"/>
    <p:sldId id="261" r:id="rId9"/>
    <p:sldId id="269" r:id="rId10"/>
    <p:sldId id="260" r:id="rId11"/>
    <p:sldId id="263"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4C7"/>
    <a:srgbClr val="80CAFF"/>
    <a:srgbClr val="FFCC00"/>
    <a:srgbClr val="0070C0"/>
    <a:srgbClr val="82C0D4"/>
    <a:srgbClr val="0033CC"/>
    <a:srgbClr val="92D050"/>
    <a:srgbClr val="009900"/>
    <a:srgbClr val="FFFF66"/>
    <a:srgbClr val="FFD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6" autoAdjust="0"/>
    <p:restoredTop sz="86386" autoAdjust="0"/>
  </p:normalViewPr>
  <p:slideViewPr>
    <p:cSldViewPr snapToGrid="0">
      <p:cViewPr>
        <p:scale>
          <a:sx n="60" d="100"/>
          <a:sy n="60" d="100"/>
        </p:scale>
        <p:origin x="546" y="8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796A02C-1E71-3C0A-50EF-35942108FB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930DD78-F3B6-FF6D-ED08-81132DC158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16A77-723A-4656-86E7-98EF2ADBD390}"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D523D8CD-B042-06C2-3012-DF38CF630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326DB83-699F-E20C-EF71-D39CE32220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CBB7C-FD1C-4B2B-823E-191F32AED49E}" type="slidenum">
              <a:rPr kumimoji="1" lang="ja-JP" altLang="en-US" smtClean="0"/>
              <a:t>‹#›</a:t>
            </a:fld>
            <a:endParaRPr kumimoji="1" lang="ja-JP" altLang="en-US"/>
          </a:p>
        </p:txBody>
      </p:sp>
    </p:spTree>
    <p:extLst>
      <p:ext uri="{BB962C8B-B14F-4D97-AF65-F5344CB8AC3E}">
        <p14:creationId xmlns:p14="http://schemas.microsoft.com/office/powerpoint/2010/main" val="1702246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6F856-2983-4223-BDEE-661837C41B37}" type="datetimeFigureOut">
              <a:rPr kumimoji="1" lang="ja-JP" altLang="en-US" smtClean="0"/>
              <a:t>2026/2/27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B4EBB-1C2F-4997-9A94-3C5FEE0252F3}" type="slidenum">
              <a:rPr kumimoji="1" lang="ja-JP" altLang="en-US" smtClean="0"/>
              <a:t>‹#›</a:t>
            </a:fld>
            <a:endParaRPr kumimoji="1" lang="ja-JP" altLang="en-US"/>
          </a:p>
        </p:txBody>
      </p:sp>
    </p:spTree>
    <p:extLst>
      <p:ext uri="{BB962C8B-B14F-4D97-AF65-F5344CB8AC3E}">
        <p14:creationId xmlns:p14="http://schemas.microsoft.com/office/powerpoint/2010/main" val="34799157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9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1</a:t>
            </a:fld>
            <a:endParaRPr kumimoji="1" lang="ja-JP" altLang="en-US"/>
          </a:p>
        </p:txBody>
      </p:sp>
    </p:spTree>
    <p:extLst>
      <p:ext uri="{BB962C8B-B14F-4D97-AF65-F5344CB8AC3E}">
        <p14:creationId xmlns:p14="http://schemas.microsoft.com/office/powerpoint/2010/main" val="356384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effectLst/>
                <a:latin typeface="+mn-lt"/>
                <a:ea typeface="+mn-ea"/>
                <a:cs typeface="+mn-cs"/>
              </a:rPr>
              <a:t>This slide illustrates the proportion of patients with acute lymphoblastic leukemia with prior hematopoietic cell transplantation. The percentage of patients who did not receive hematopoietic cell transplantation prior to CAR-T cell therapy is increasing, with 65% of patients with acute lymphoblastic leukemia in 2024.</a:t>
            </a:r>
            <a:endParaRPr kumimoji="1" lang="ja-JP" altLang="ja-JP" sz="900" kern="1200" dirty="0">
              <a:solidFill>
                <a:schemeClr val="tx1"/>
              </a:solidFill>
              <a:effectLst/>
              <a:latin typeface="+mn-lt"/>
              <a:ea typeface="+mn-ea"/>
              <a:cs typeface="+mn-cs"/>
            </a:endParaRPr>
          </a:p>
          <a:p>
            <a:pPr algn="just"/>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10</a:t>
            </a:fld>
            <a:endParaRPr kumimoji="1" lang="ja-JP" altLang="en-US"/>
          </a:p>
        </p:txBody>
      </p:sp>
    </p:spTree>
    <p:extLst>
      <p:ext uri="{BB962C8B-B14F-4D97-AF65-F5344CB8AC3E}">
        <p14:creationId xmlns:p14="http://schemas.microsoft.com/office/powerpoint/2010/main" val="233568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43633-DDD2-0AED-65C4-1576F02E83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4FC0EC-17A8-C571-D377-CADB569D05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7DE1D9-FD7C-3030-061F-79C97C11189A}"/>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effectLst/>
                <a:latin typeface="+mn-lt"/>
                <a:ea typeface="+mn-ea"/>
                <a:cs typeface="+mn-cs"/>
              </a:rPr>
              <a:t>This slide illustrates the proportion of patients with non-Hodgkin lymphoma with prior hematopoietic cell transplantation. The percentage of patients who did not receive hematopoietic cell transplantation prior to CAR-T cell therapy is increasing, with 86% of patients with non-Hodgkin lymphoma in 2024.</a:t>
            </a:r>
            <a:endParaRPr kumimoji="1" lang="ja-JP" altLang="ja-JP" sz="900" kern="1200" dirty="0">
              <a:solidFill>
                <a:schemeClr val="tx1"/>
              </a:solidFill>
              <a:effectLst/>
              <a:latin typeface="+mn-lt"/>
              <a:ea typeface="+mn-ea"/>
              <a:cs typeface="+mn-cs"/>
            </a:endParaRPr>
          </a:p>
          <a:p>
            <a:pPr algn="just"/>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E210A872-AF46-BEBE-71CB-8D8D8B893965}"/>
              </a:ext>
            </a:extLst>
          </p:cNvPr>
          <p:cNvSpPr>
            <a:spLocks noGrp="1"/>
          </p:cNvSpPr>
          <p:nvPr>
            <p:ph type="sldNum" sz="quarter" idx="5"/>
          </p:nvPr>
        </p:nvSpPr>
        <p:spPr/>
        <p:txBody>
          <a:bodyPr/>
          <a:lstStyle/>
          <a:p>
            <a:fld id="{1D0B4EBB-1C2F-4997-9A94-3C5FEE0252F3}" type="slidenum">
              <a:rPr kumimoji="1" lang="ja-JP" altLang="en-US" smtClean="0"/>
              <a:t>11</a:t>
            </a:fld>
            <a:endParaRPr kumimoji="1" lang="ja-JP" altLang="en-US"/>
          </a:p>
        </p:txBody>
      </p:sp>
    </p:spTree>
    <p:extLst>
      <p:ext uri="{BB962C8B-B14F-4D97-AF65-F5344CB8AC3E}">
        <p14:creationId xmlns:p14="http://schemas.microsoft.com/office/powerpoint/2010/main" val="69615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2</a:t>
            </a:fld>
            <a:endParaRPr kumimoji="1" lang="ja-JP" altLang="en-US"/>
          </a:p>
        </p:txBody>
      </p:sp>
    </p:spTree>
    <p:extLst>
      <p:ext uri="{BB962C8B-B14F-4D97-AF65-F5344CB8AC3E}">
        <p14:creationId xmlns:p14="http://schemas.microsoft.com/office/powerpoint/2010/main" val="194343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900" kern="1200" dirty="0">
                <a:solidFill>
                  <a:schemeClr val="tx1"/>
                </a:solidFill>
                <a:effectLst/>
                <a:latin typeface="+mn-lt"/>
                <a:ea typeface="+mn-ea"/>
                <a:cs typeface="+mn-cs"/>
              </a:rPr>
              <a:t>The cumulative number of CAR-T cell infusions from 2019 through the end of September 2025 was 3,190.</a:t>
            </a:r>
            <a:endParaRPr kumimoji="1" lang="ja-JP" altLang="ja-JP" sz="900" kern="1200" dirty="0">
              <a:solidFill>
                <a:schemeClr val="tx1"/>
              </a:solidFill>
              <a:effectLst/>
              <a:latin typeface="+mn-lt"/>
              <a:ea typeface="+mn-ea"/>
              <a:cs typeface="+mn-cs"/>
            </a:endParaRPr>
          </a:p>
          <a:p>
            <a:r>
              <a:rPr kumimoji="1" lang="en-US" altLang="ja-JP" sz="900" kern="1200" dirty="0">
                <a:solidFill>
                  <a:schemeClr val="tx1"/>
                </a:solidFill>
                <a:effectLst/>
                <a:latin typeface="+mn-lt"/>
                <a:ea typeface="+mn-ea"/>
                <a:cs typeface="+mn-cs"/>
              </a:rPr>
              <a:t>The number of CAR-T cell infusions has increased each year, with 952 infusions in 2024.</a:t>
            </a:r>
            <a:endParaRPr kumimoji="1" lang="ja-JP" altLang="ja-JP" sz="900" kern="1200" dirty="0">
              <a:solidFill>
                <a:schemeClr val="tx1"/>
              </a:solidFill>
              <a:effectLst/>
              <a:latin typeface="+mn-lt"/>
              <a:ea typeface="+mn-ea"/>
              <a:cs typeface="+mn-cs"/>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3</a:t>
            </a:fld>
            <a:endParaRPr kumimoji="1" lang="ja-JP" altLang="en-US"/>
          </a:p>
        </p:txBody>
      </p:sp>
    </p:spTree>
    <p:extLst>
      <p:ext uri="{BB962C8B-B14F-4D97-AF65-F5344CB8AC3E}">
        <p14:creationId xmlns:p14="http://schemas.microsoft.com/office/powerpoint/2010/main" val="51818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effectLst/>
                <a:latin typeface="+mn-lt"/>
                <a:ea typeface="+mn-ea"/>
                <a:cs typeface="+mn-cs"/>
              </a:rPr>
              <a:t>The most common indication for CAR-T cell therapy at infusion is large B-cell lymphoma, accounting for 72% of all cases. Follicular lymphoma</a:t>
            </a:r>
            <a:r>
              <a:rPr kumimoji="1" lang="ja-JP" altLang="ja-JP" sz="900" kern="1200" dirty="0">
                <a:solidFill>
                  <a:schemeClr val="tx1"/>
                </a:solidFill>
                <a:effectLst/>
                <a:latin typeface="+mn-lt"/>
                <a:ea typeface="+mn-ea"/>
                <a:cs typeface="+mn-cs"/>
              </a:rPr>
              <a:t>　</a:t>
            </a:r>
            <a:r>
              <a:rPr kumimoji="1" lang="en-US" altLang="ja-JP" sz="900" kern="1200" dirty="0">
                <a:solidFill>
                  <a:schemeClr val="tx1"/>
                </a:solidFill>
                <a:effectLst/>
                <a:latin typeface="+mn-lt"/>
                <a:ea typeface="+mn-ea"/>
                <a:cs typeface="+mn-cs"/>
              </a:rPr>
              <a:t>accounts for 7%. Multiple myeloma / plasma cell disorder and acute leukemia account for 14% and 6% respectively.</a:t>
            </a:r>
            <a:endParaRPr kumimoji="1" lang="ja-JP" altLang="ja-JP"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4</a:t>
            </a:fld>
            <a:endParaRPr kumimoji="1" lang="ja-JP" altLang="en-US"/>
          </a:p>
        </p:txBody>
      </p:sp>
    </p:spTree>
    <p:extLst>
      <p:ext uri="{BB962C8B-B14F-4D97-AF65-F5344CB8AC3E}">
        <p14:creationId xmlns:p14="http://schemas.microsoft.com/office/powerpoint/2010/main" val="264552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900" kern="1200" dirty="0">
                <a:solidFill>
                  <a:schemeClr val="tx1"/>
                </a:solidFill>
                <a:effectLst/>
                <a:latin typeface="+mn-lt"/>
                <a:ea typeface="+mn-ea"/>
                <a:cs typeface="+mn-cs"/>
              </a:rPr>
              <a:t>The number of CAR-T cell infusions for large B-cell lymphoma has increased, with 561 infusions in 2024. The number of CAR-T cell infusions for follicular lymphoma was 78 in 2024.</a:t>
            </a:r>
            <a:endParaRPr kumimoji="1" lang="ja-JP" altLang="ja-JP" sz="900" kern="1200" dirty="0">
              <a:solidFill>
                <a:schemeClr val="tx1"/>
              </a:solidFill>
              <a:effectLst/>
              <a:latin typeface="+mn-lt"/>
              <a:ea typeface="+mn-ea"/>
              <a:cs typeface="+mn-cs"/>
            </a:endParaRPr>
          </a:p>
          <a:p>
            <a:r>
              <a:rPr kumimoji="1" lang="en-US" altLang="ja-JP" sz="900" kern="1200" dirty="0">
                <a:solidFill>
                  <a:schemeClr val="tx1"/>
                </a:solidFill>
                <a:effectLst/>
                <a:latin typeface="+mn-lt"/>
                <a:ea typeface="+mn-ea"/>
                <a:cs typeface="+mn-cs"/>
              </a:rPr>
              <a:t>Approximately 30 CAR-T cell infusions for acute lymphocytic leukemia have been registered annually.</a:t>
            </a:r>
            <a:endParaRPr kumimoji="1" lang="ja-JP" altLang="ja-JP" sz="900" kern="1200" dirty="0">
              <a:solidFill>
                <a:schemeClr val="tx1"/>
              </a:solidFill>
              <a:effectLst/>
              <a:latin typeface="+mn-lt"/>
              <a:ea typeface="+mn-ea"/>
              <a:cs typeface="+mn-cs"/>
            </a:endParaRPr>
          </a:p>
          <a:p>
            <a:r>
              <a:rPr kumimoji="1" lang="en-US" altLang="ja-JP" sz="900" kern="1200" dirty="0">
                <a:solidFill>
                  <a:schemeClr val="tx1"/>
                </a:solidFill>
                <a:effectLst/>
                <a:latin typeface="+mn-lt"/>
                <a:ea typeface="+mn-ea"/>
                <a:cs typeface="+mn-cs"/>
              </a:rPr>
              <a:t>The number of CAR-T cell infusions for multiple myeloma / plasma cell disorder has increased after approval of CAR-T products in 2022, reaching 220 infusions in 2024.</a:t>
            </a:r>
            <a:endParaRPr kumimoji="1" lang="ja-JP" altLang="ja-JP" sz="900" kern="1200" dirty="0">
              <a:solidFill>
                <a:schemeClr val="tx1"/>
              </a:solidFill>
              <a:effectLst/>
              <a:latin typeface="+mn-lt"/>
              <a:ea typeface="+mn-ea"/>
              <a:cs typeface="+mn-cs"/>
            </a:endParaRPr>
          </a:p>
          <a:p>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5</a:t>
            </a:fld>
            <a:endParaRPr kumimoji="1" lang="ja-JP" altLang="en-US"/>
          </a:p>
        </p:txBody>
      </p:sp>
    </p:spTree>
    <p:extLst>
      <p:ext uri="{BB962C8B-B14F-4D97-AF65-F5344CB8AC3E}">
        <p14:creationId xmlns:p14="http://schemas.microsoft.com/office/powerpoint/2010/main" val="397801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900" kern="1200" dirty="0">
                <a:solidFill>
                  <a:schemeClr val="tx1"/>
                </a:solidFill>
                <a:effectLst/>
                <a:latin typeface="+mn-lt"/>
                <a:ea typeface="+mn-ea"/>
                <a:cs typeface="+mn-cs"/>
              </a:rPr>
              <a:t>The number of CAR-T cell infusions for large B-cell lymphoma has increased, with 561 infusions in 2024. The number of CAR-T cell infusions for follicular lymphoma was 78 in 2024.</a:t>
            </a:r>
            <a:endParaRPr kumimoji="1" lang="ja-JP" altLang="ja-JP" sz="900" kern="1200" dirty="0">
              <a:solidFill>
                <a:schemeClr val="tx1"/>
              </a:solidFill>
              <a:effectLst/>
              <a:latin typeface="+mn-lt"/>
              <a:ea typeface="+mn-ea"/>
              <a:cs typeface="+mn-cs"/>
            </a:endParaRPr>
          </a:p>
          <a:p>
            <a:r>
              <a:rPr kumimoji="1" lang="en-US" altLang="ja-JP" sz="900" kern="1200" dirty="0">
                <a:solidFill>
                  <a:schemeClr val="tx1"/>
                </a:solidFill>
                <a:effectLst/>
                <a:latin typeface="+mn-lt"/>
                <a:ea typeface="+mn-ea"/>
                <a:cs typeface="+mn-cs"/>
              </a:rPr>
              <a:t>Approximately 30 CAR-T cell infusions for acute lymphocytic leukemia have been registered annually.</a:t>
            </a:r>
            <a:endParaRPr kumimoji="1" lang="ja-JP" altLang="ja-JP" sz="900" kern="1200" dirty="0">
              <a:solidFill>
                <a:schemeClr val="tx1"/>
              </a:solidFill>
              <a:effectLst/>
              <a:latin typeface="+mn-lt"/>
              <a:ea typeface="+mn-ea"/>
              <a:cs typeface="+mn-cs"/>
            </a:endParaRPr>
          </a:p>
          <a:p>
            <a:r>
              <a:rPr kumimoji="1" lang="en-US" altLang="ja-JP" sz="900" kern="1200" dirty="0">
                <a:solidFill>
                  <a:schemeClr val="tx1"/>
                </a:solidFill>
                <a:effectLst/>
                <a:latin typeface="+mn-lt"/>
                <a:ea typeface="+mn-ea"/>
                <a:cs typeface="+mn-cs"/>
              </a:rPr>
              <a:t>The number of CAR-T cell infusions for multiple myeloma / plasma cell disorder has increased after approval of CAR-T products in 2022, reaching 220 infusions in 2024.</a:t>
            </a:r>
            <a:endParaRPr kumimoji="1" lang="ja-JP" altLang="ja-JP" sz="900" kern="1200" dirty="0">
              <a:solidFill>
                <a:schemeClr val="tx1"/>
              </a:solidFill>
              <a:effectLst/>
              <a:latin typeface="+mn-lt"/>
              <a:ea typeface="+mn-ea"/>
              <a:cs typeface="+mn-cs"/>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6</a:t>
            </a:fld>
            <a:endParaRPr kumimoji="1" lang="ja-JP" altLang="en-US"/>
          </a:p>
        </p:txBody>
      </p:sp>
    </p:spTree>
    <p:extLst>
      <p:ext uri="{BB962C8B-B14F-4D97-AF65-F5344CB8AC3E}">
        <p14:creationId xmlns:p14="http://schemas.microsoft.com/office/powerpoint/2010/main" val="63643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effectLst/>
                <a:latin typeface="+mn-lt"/>
                <a:ea typeface="+mn-ea"/>
                <a:cs typeface="+mn-cs"/>
              </a:rPr>
              <a:t>The median age at the time of CAR-T cell infusion was 63 years (0-90 years). Those aged 65 years or older have recently accounted for 45% of all patients.</a:t>
            </a:r>
            <a:endParaRPr kumimoji="1" lang="ja-JP" altLang="ja-JP"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7</a:t>
            </a:fld>
            <a:endParaRPr kumimoji="1" lang="ja-JP" altLang="en-US"/>
          </a:p>
        </p:txBody>
      </p:sp>
    </p:spTree>
    <p:extLst>
      <p:ext uri="{BB962C8B-B14F-4D97-AF65-F5344CB8AC3E}">
        <p14:creationId xmlns:p14="http://schemas.microsoft.com/office/powerpoint/2010/main" val="66290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effectLst/>
                <a:latin typeface="+mn-lt"/>
                <a:ea typeface="+mn-ea"/>
                <a:cs typeface="+mn-cs"/>
              </a:rPr>
              <a:t>The trend of the composition of CAR-T cell infusions by age group demonstrates that the proportion of older patients has increased year by year. Those aged 60 to 69 years accounted for 40% of all patients and those aged 70 years or older accounted for 26% of the total in 2024.</a:t>
            </a:r>
            <a:endParaRPr kumimoji="1" lang="ja-JP" altLang="ja-JP" sz="900" kern="1200" dirty="0">
              <a:solidFill>
                <a:schemeClr val="tx1"/>
              </a:solidFill>
              <a:effectLst/>
              <a:latin typeface="+mn-lt"/>
              <a:ea typeface="+mn-ea"/>
              <a:cs typeface="+mn-cs"/>
            </a:endParaRPr>
          </a:p>
          <a:p>
            <a:endParaRPr kumimoji="1" lang="en-US" altLang="ja-JP"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8</a:t>
            </a:fld>
            <a:endParaRPr kumimoji="1" lang="ja-JP" altLang="en-US"/>
          </a:p>
        </p:txBody>
      </p:sp>
    </p:spTree>
    <p:extLst>
      <p:ext uri="{BB962C8B-B14F-4D97-AF65-F5344CB8AC3E}">
        <p14:creationId xmlns:p14="http://schemas.microsoft.com/office/powerpoint/2010/main" val="135022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effectLst/>
                <a:latin typeface="+mn-lt"/>
                <a:ea typeface="+mn-ea"/>
                <a:cs typeface="+mn-cs"/>
              </a:rPr>
              <a:t>It is possible that the final product of CAR-T cells may not meet specifications, termed out of specification (OOS). OOS products may be provided under corporate clinical trials to patients who have no other treatment options. OOS products accounted for 4% of the total CAR-T cell infusions. (Only post-launch products were included for the analysis.)</a:t>
            </a:r>
            <a:endParaRPr kumimoji="1" lang="ja-JP" altLang="ja-JP" sz="900" kern="1200" dirty="0">
              <a:solidFill>
                <a:schemeClr val="tx1"/>
              </a:solidFill>
              <a:effectLst/>
              <a:latin typeface="+mn-lt"/>
              <a:ea typeface="+mn-ea"/>
              <a:cs typeface="+mn-cs"/>
            </a:endParaRPr>
          </a:p>
          <a:p>
            <a:pPr algn="just"/>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D0B4EBB-1C2F-4997-9A94-3C5FEE0252F3}" type="slidenum">
              <a:rPr kumimoji="1" lang="ja-JP" altLang="en-US" smtClean="0"/>
              <a:t>9</a:t>
            </a:fld>
            <a:endParaRPr kumimoji="1" lang="ja-JP" altLang="en-US"/>
          </a:p>
        </p:txBody>
      </p:sp>
    </p:spTree>
    <p:extLst>
      <p:ext uri="{BB962C8B-B14F-4D97-AF65-F5344CB8AC3E}">
        <p14:creationId xmlns:p14="http://schemas.microsoft.com/office/powerpoint/2010/main" val="363982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4466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6628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00839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64509-DDCE-5648-052E-ADC67B064C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6EEE00-360E-68ED-2B8D-8B69448AF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E8FDAC-41DF-306B-9601-53E1AAC9CB1F}"/>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6EEAF44A-87B5-5C2D-31E4-81CC528066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8F4294-7DCD-1FB6-AB71-B365C914E55D}"/>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89337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AB5160-3F4A-9DC2-7F98-4E914F32C6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6B771A-70B0-F7B1-3A21-7135672A1A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2127E8-C3F1-BAC9-F040-23049BE749CE}"/>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0E0F4283-A1C4-2636-261F-1709CEFA2AF7}"/>
              </a:ext>
            </a:extLst>
          </p:cNvPr>
          <p:cNvSpPr>
            <a:spLocks noGrp="1"/>
          </p:cNvSpPr>
          <p:nvPr>
            <p:ph type="ftr" sz="quarter" idx="11"/>
          </p:nvPr>
        </p:nvSpPr>
        <p:spPr/>
        <p:txBody>
          <a:bodyPr/>
          <a:lstStyle/>
          <a:p>
            <a:endParaRPr kumimoji="1" lang="ja-JP" altLang="en-US"/>
          </a:p>
        </p:txBody>
      </p:sp>
      <p:grpSp>
        <p:nvGrpSpPr>
          <p:cNvPr id="7" name="グループ化 17">
            <a:extLst>
              <a:ext uri="{FF2B5EF4-FFF2-40B4-BE49-F238E27FC236}">
                <a16:creationId xmlns:a16="http://schemas.microsoft.com/office/drawing/2014/main" id="{33FB666A-A40E-9112-A664-492AE74A3F0B}"/>
              </a:ext>
            </a:extLst>
          </p:cNvPr>
          <p:cNvGrpSpPr/>
          <p:nvPr userDrawn="1"/>
        </p:nvGrpSpPr>
        <p:grpSpPr>
          <a:xfrm>
            <a:off x="62552" y="6357600"/>
            <a:ext cx="3749040" cy="499982"/>
            <a:chOff x="62552" y="6357600"/>
            <a:chExt cx="3749040" cy="499982"/>
          </a:xfrm>
        </p:grpSpPr>
        <p:pic>
          <p:nvPicPr>
            <p:cNvPr id="8" name="図 7" descr="jdchct_logo_only_131104.png">
              <a:extLst>
                <a:ext uri="{FF2B5EF4-FFF2-40B4-BE49-F238E27FC236}">
                  <a16:creationId xmlns:a16="http://schemas.microsoft.com/office/drawing/2014/main" id="{C7FD25F0-72AB-8D1E-6E6E-71FE1020BA6B}"/>
                </a:ext>
              </a:extLst>
            </p:cNvPr>
            <p:cNvPicPr>
              <a:picLocks/>
            </p:cNvPicPr>
            <p:nvPr/>
          </p:nvPicPr>
          <p:blipFill>
            <a:blip r:embed="rId2"/>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a:extLst>
                <a:ext uri="{FF2B5EF4-FFF2-40B4-BE49-F238E27FC236}">
                  <a16:creationId xmlns:a16="http://schemas.microsoft.com/office/drawing/2014/main" id="{32B1636C-F0EF-2CF9-82DA-D35540669053}"/>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cs typeface="+mn-cs"/>
              </a:endParaRPr>
            </a:p>
          </p:txBody>
        </p:sp>
      </p:grpSp>
    </p:spTree>
    <p:extLst>
      <p:ext uri="{BB962C8B-B14F-4D97-AF65-F5344CB8AC3E}">
        <p14:creationId xmlns:p14="http://schemas.microsoft.com/office/powerpoint/2010/main" val="9520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86871-3D17-AB76-4BAD-C3B042F0EE2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11ABC9-7CDE-F34D-8F9A-68A7C6CF5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704EAC9-8225-6C56-6332-B659FA6BE24D}"/>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97976700-8891-63C5-2C01-47B373B298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5A346B-7067-7D45-7B3B-3960A4687738}"/>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76718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6C0AD-E815-5852-B51C-2799E505B0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291A73-C920-DC4D-8756-6AC56584C54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8FF47E-3D19-B36B-5572-4F03CA693C2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9E82D3F-DD56-B0AC-A9D2-5E33B9BE27BB}"/>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406CF987-1414-4B22-1B06-03AAE858C8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33DAC6-E9D3-7603-6DEE-10A511F88E69}"/>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94017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DDBE3-8B15-5D13-CA28-01CC6809A3D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F8FC70-B4A2-A5CD-9295-899A8B996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F946408-0E5E-3FB2-F518-726DA08CCA7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982A4B4-83B7-F587-0656-A5FF6FC9D2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3F1B062-E717-D886-BB04-E4E83E30192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7CD5EA-4851-919E-A0DE-1E590BC85220}"/>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8" name="フッター プレースホルダー 7">
            <a:extLst>
              <a:ext uri="{FF2B5EF4-FFF2-40B4-BE49-F238E27FC236}">
                <a16:creationId xmlns:a16="http://schemas.microsoft.com/office/drawing/2014/main" id="{059E2748-F98F-4946-72EE-F2F23F45C8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1CFF8C-132E-65F8-8318-DC42889788E2}"/>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188747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870B9-9143-D067-277A-21570BB2DC5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5D1E8E3-F1DB-E58B-1968-D1D419AE37C4}"/>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E44F5EAD-BC40-3851-A669-A51244D2FB0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86744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2F3DCD-AF40-C21E-D622-4D70E4893D0B}"/>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3" name="フッター プレースホルダー 2">
            <a:extLst>
              <a:ext uri="{FF2B5EF4-FFF2-40B4-BE49-F238E27FC236}">
                <a16:creationId xmlns:a16="http://schemas.microsoft.com/office/drawing/2014/main" id="{74FCF195-8E51-2E54-50BB-EE10BED14EDF}"/>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789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F71C8-0E20-24A0-7D8D-20BE8F7123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739C3A-F186-0D15-AFD4-BC064F095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9A39CF-4AA3-13E0-4A68-DF397C8E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BDD23A-9378-A83F-FFC0-06FCA3AA3C3B}"/>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3C57425B-67C5-D958-C223-F59CB00718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EA01A2-1405-A5D3-737C-4ED540A66456}"/>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0201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grpSp>
        <p:nvGrpSpPr>
          <p:cNvPr id="7" name="グループ化 17">
            <a:extLst>
              <a:ext uri="{FF2B5EF4-FFF2-40B4-BE49-F238E27FC236}">
                <a16:creationId xmlns:a16="http://schemas.microsoft.com/office/drawing/2014/main" id="{6004E750-C913-46ED-0E53-DD33A0449094}"/>
              </a:ext>
            </a:extLst>
          </p:cNvPr>
          <p:cNvGrpSpPr/>
          <p:nvPr userDrawn="1"/>
        </p:nvGrpSpPr>
        <p:grpSpPr>
          <a:xfrm>
            <a:off x="62552" y="6357600"/>
            <a:ext cx="3749040" cy="499982"/>
            <a:chOff x="62552" y="6357600"/>
            <a:chExt cx="3749040" cy="499982"/>
          </a:xfrm>
        </p:grpSpPr>
        <p:pic>
          <p:nvPicPr>
            <p:cNvPr id="8" name="図 7" descr="jdchct_logo_only_131104.png">
              <a:extLst>
                <a:ext uri="{FF2B5EF4-FFF2-40B4-BE49-F238E27FC236}">
                  <a16:creationId xmlns:a16="http://schemas.microsoft.com/office/drawing/2014/main" id="{0D70135C-7294-C16F-0CB9-E5681998B82B}"/>
                </a:ext>
              </a:extLst>
            </p:cNvPr>
            <p:cNvPicPr>
              <a:picLocks/>
            </p:cNvPicPr>
            <p:nvPr/>
          </p:nvPicPr>
          <p:blipFill>
            <a:blip r:embed="rId2"/>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9" name="テキスト ボックス 6">
              <a:extLst>
                <a:ext uri="{FF2B5EF4-FFF2-40B4-BE49-F238E27FC236}">
                  <a16:creationId xmlns:a16="http://schemas.microsoft.com/office/drawing/2014/main" id="{59F95F3A-0DA7-CAD5-BCAD-6626E0809788}"/>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cs typeface="+mn-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cs typeface="+mn-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cs typeface="+mn-cs"/>
              </a:endParaRPr>
            </a:p>
          </p:txBody>
        </p:sp>
      </p:grpSp>
    </p:spTree>
    <p:extLst>
      <p:ext uri="{BB962C8B-B14F-4D97-AF65-F5344CB8AC3E}">
        <p14:creationId xmlns:p14="http://schemas.microsoft.com/office/powerpoint/2010/main" val="3665851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37C8B-0460-5FE1-9ED8-89FEF55FBC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2A6FDD-0D10-ECB9-5193-7ACE57435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AB93809-3066-82C5-3CBE-91EC33273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D42F46-8078-EC62-88CD-8AE9CEFE08AF}"/>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1EE5CE5E-0025-3D45-8D37-CFA1922C0F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FE0116-7823-214D-97E4-FAE6540648DF}"/>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41965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B8172-6DB2-2641-A07C-E112454C5BB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68DE2B-58A2-C235-C9E8-50908944CC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CBBCAF-F8CF-85F0-7244-E84B772C63D8}"/>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4BA64B9C-66D1-74B6-002B-ABC731BC88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DA526F-6CA5-2F34-94F1-D5F15E6DFBCC}"/>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86779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B269C1-273C-98CB-6B99-3CDD719F322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9FFF4F-380B-D329-20F5-171AEBE3D2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F3E39E-355E-00BF-7A8A-DA29936915C9}"/>
              </a:ext>
            </a:extLst>
          </p:cNvPr>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867E044D-BDDD-7627-F625-DBEAD405C7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E7C0A9-19D0-C661-705F-BBF17495F39D}"/>
              </a:ext>
            </a:extLst>
          </p:cNvPr>
          <p:cNvSpPr>
            <a:spLocks noGrp="1"/>
          </p:cNvSpPr>
          <p:nvPr>
            <p:ph type="sldNum" sz="quarter" idx="12"/>
          </p:nvPr>
        </p:nvSpPr>
        <p:spPr>
          <a:xfrm>
            <a:off x="8610600" y="6356350"/>
            <a:ext cx="2743200" cy="365125"/>
          </a:xfrm>
          <a:prstGeom prst="rect">
            <a:avLst/>
          </a:prstGeom>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85757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7221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46232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205017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63529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88224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425834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E3868D-5EF9-4986-B4AD-31738BBBC7C8}"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D36556-AAB5-4963-B13B-9875D0F6D1C6}" type="slidenum">
              <a:rPr kumimoji="1" lang="ja-JP" altLang="en-US" smtClean="0"/>
              <a:t>‹#›</a:t>
            </a:fld>
            <a:endParaRPr kumimoji="1" lang="ja-JP" altLang="en-US"/>
          </a:p>
        </p:txBody>
      </p:sp>
    </p:spTree>
    <p:extLst>
      <p:ext uri="{BB962C8B-B14F-4D97-AF65-F5344CB8AC3E}">
        <p14:creationId xmlns:p14="http://schemas.microsoft.com/office/powerpoint/2010/main" val="33764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868D-5EF9-4986-B4AD-31738BBBC7C8}" type="datetimeFigureOut">
              <a:rPr kumimoji="1" lang="ja-JP" altLang="en-US" smtClean="0"/>
              <a:t>2026/2/27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115E6-84A8-424A-A2FE-8E88956F76AC}" type="slidenum">
              <a:rPr kumimoji="1" lang="ja-JP" altLang="en-US" smtClean="0"/>
              <a:t>‹#›</a:t>
            </a:fld>
            <a:endParaRPr kumimoji="1" lang="ja-JP" altLang="en-US"/>
          </a:p>
        </p:txBody>
      </p:sp>
    </p:spTree>
    <p:extLst>
      <p:ext uri="{BB962C8B-B14F-4D97-AF65-F5344CB8AC3E}">
        <p14:creationId xmlns:p14="http://schemas.microsoft.com/office/powerpoint/2010/main" val="1441507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A2353C-BB53-03C4-F066-4B1D281C9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43D581-EB14-1334-76A9-81E66B9143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8D733C-9D41-909E-5558-EF879DD46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868D-5EF9-4986-B4AD-31738BBBC7C8}"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9D774B6E-8C82-5168-9A3B-1DD3C8594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67013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C0D4"/>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E6BBEE8-252E-00FF-0518-8D57B4F3BFAD}"/>
              </a:ext>
            </a:extLst>
          </p:cNvPr>
          <p:cNvSpPr>
            <a:spLocks noGrp="1"/>
          </p:cNvSpPr>
          <p:nvPr>
            <p:ph type="ctrTitle"/>
          </p:nvPr>
        </p:nvSpPr>
        <p:spPr>
          <a:xfrm>
            <a:off x="23549" y="2401"/>
            <a:ext cx="2187088" cy="640694"/>
          </a:xfrm>
        </p:spPr>
        <p:txBody>
          <a:bodyPr>
            <a:normAutofit/>
          </a:bodyPr>
          <a:lstStyle/>
          <a:p>
            <a:r>
              <a:rPr kumimoji="1" lang="en-US" altLang="ja-JP" sz="2500" dirty="0">
                <a:solidFill>
                  <a:srgbClr val="82C0D4"/>
                </a:solidFill>
                <a:latin typeface="Arial" panose="020B0604020202020204" pitchFamily="34" charset="0"/>
                <a:cs typeface="Arial" panose="020B0604020202020204" pitchFamily="34" charset="0"/>
              </a:rPr>
              <a:t>Cover</a:t>
            </a:r>
            <a:endParaRPr kumimoji="1" lang="ja-JP" altLang="en-US" sz="2500" dirty="0">
              <a:solidFill>
                <a:srgbClr val="82C0D4"/>
              </a:solidFill>
              <a:latin typeface="Arial" panose="020B0604020202020204" pitchFamily="34" charset="0"/>
              <a:cs typeface="Arial" panose="020B0604020202020204" pitchFamily="34" charset="0"/>
            </a:endParaRPr>
          </a:p>
        </p:txBody>
      </p:sp>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61C495ED-E3CA-3B63-9A6B-A6C52B058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11792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73EE40-40BD-604C-4D1F-8EA1FD8EBCD4}"/>
              </a:ext>
            </a:extLst>
          </p:cNvPr>
          <p:cNvSpPr>
            <a:spLocks noGrp="1"/>
          </p:cNvSpPr>
          <p:nvPr>
            <p:ph type="title"/>
          </p:nvPr>
        </p:nvSpPr>
        <p:spPr>
          <a:xfrm>
            <a:off x="612250" y="24027"/>
            <a:ext cx="11190730" cy="828000"/>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Prior HCT to CAR-T cell Infusions: Acute </a:t>
            </a:r>
            <a:r>
              <a:rPr lang="en-US" altLang="ja-JP" sz="2500" b="1" dirty="0">
                <a:solidFill>
                  <a:schemeClr val="bg1"/>
                </a:solidFill>
                <a:latin typeface="Arial" panose="020B0604020202020204" pitchFamily="34" charset="0"/>
                <a:cs typeface="Arial" panose="020B0604020202020204" pitchFamily="34" charset="0"/>
              </a:rPr>
              <a:t>L</a:t>
            </a:r>
            <a:r>
              <a:rPr lang="en-US" sz="2500" b="1" dirty="0">
                <a:solidFill>
                  <a:schemeClr val="bg1"/>
                </a:solidFill>
                <a:latin typeface="Arial" panose="020B0604020202020204" pitchFamily="34" charset="0"/>
                <a:cs typeface="Arial" panose="020B0604020202020204" pitchFamily="34" charset="0"/>
              </a:rPr>
              <a:t>ymphoblastic </a:t>
            </a:r>
            <a:r>
              <a:rPr lang="en-US" altLang="ja-JP" sz="2500" b="1" dirty="0">
                <a:solidFill>
                  <a:schemeClr val="bg1"/>
                </a:solidFill>
                <a:latin typeface="Arial" panose="020B0604020202020204" pitchFamily="34" charset="0"/>
                <a:cs typeface="Arial" panose="020B0604020202020204" pitchFamily="34" charset="0"/>
              </a:rPr>
              <a:t>L</a:t>
            </a:r>
            <a:r>
              <a:rPr lang="en-US" sz="2500" b="1" dirty="0">
                <a:solidFill>
                  <a:schemeClr val="bg1"/>
                </a:solidFill>
                <a:latin typeface="Arial" panose="020B0604020202020204" pitchFamily="34" charset="0"/>
                <a:cs typeface="Arial" panose="020B0604020202020204" pitchFamily="34" charset="0"/>
              </a:rPr>
              <a:t>eukemia</a:t>
            </a:r>
          </a:p>
        </p:txBody>
      </p:sp>
      <p:pic>
        <p:nvPicPr>
          <p:cNvPr id="7" name="図 6" descr="グラフ, 棒グラフ&#10;&#10;AI 生成コンテンツは誤りを含む可能性があります。">
            <a:extLst>
              <a:ext uri="{FF2B5EF4-FFF2-40B4-BE49-F238E27FC236}">
                <a16:creationId xmlns:a16="http://schemas.microsoft.com/office/drawing/2014/main" id="{02456951-AC0B-3587-D786-2A01FB094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95430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45A9-5D31-C2B9-A12B-2B4DEB2CF7B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3E52D0-6A46-1505-F572-A60344512A55}"/>
              </a:ext>
            </a:extLst>
          </p:cNvPr>
          <p:cNvSpPr>
            <a:spLocks noGrp="1"/>
          </p:cNvSpPr>
          <p:nvPr>
            <p:ph type="title"/>
          </p:nvPr>
        </p:nvSpPr>
        <p:spPr>
          <a:xfrm>
            <a:off x="609600" y="24027"/>
            <a:ext cx="11193380" cy="828000"/>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Prior HCT to CAR-T cell Infusions: Non-Hodgkin </a:t>
            </a:r>
            <a:r>
              <a:rPr lang="en-US" altLang="ja-JP" sz="2500" b="1" dirty="0">
                <a:solidFill>
                  <a:schemeClr val="bg1"/>
                </a:solidFill>
                <a:latin typeface="Arial" panose="020B0604020202020204" pitchFamily="34" charset="0"/>
                <a:cs typeface="Arial" panose="020B0604020202020204" pitchFamily="34" charset="0"/>
              </a:rPr>
              <a:t>L</a:t>
            </a:r>
            <a:r>
              <a:rPr lang="en-US" sz="2500" b="1" dirty="0">
                <a:solidFill>
                  <a:schemeClr val="bg1"/>
                </a:solidFill>
                <a:latin typeface="Arial" panose="020B0604020202020204" pitchFamily="34" charset="0"/>
                <a:cs typeface="Arial" panose="020B0604020202020204" pitchFamily="34" charset="0"/>
              </a:rPr>
              <a:t>ymphoma</a:t>
            </a:r>
          </a:p>
        </p:txBody>
      </p:sp>
      <p:pic>
        <p:nvPicPr>
          <p:cNvPr id="6" name="図 5" descr="グラフ, 棒グラフ&#10;&#10;AI 生成コンテンツは誤りを含む可能性があります。">
            <a:extLst>
              <a:ext uri="{FF2B5EF4-FFF2-40B4-BE49-F238E27FC236}">
                <a16:creationId xmlns:a16="http://schemas.microsoft.com/office/drawing/2014/main" id="{E2D971C9-07DB-1F07-F227-BE2631A1A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314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53342-2005-125D-2825-AF3DFA38E36E}"/>
              </a:ext>
            </a:extLst>
          </p:cNvPr>
          <p:cNvSpPr>
            <a:spLocks noGrp="1"/>
          </p:cNvSpPr>
          <p:nvPr>
            <p:ph type="title"/>
          </p:nvPr>
        </p:nvSpPr>
        <p:spPr>
          <a:xfrm>
            <a:off x="609600" y="12607"/>
            <a:ext cx="10515600" cy="828000"/>
          </a:xfrm>
        </p:spPr>
        <p:txBody>
          <a:bodyPr/>
          <a:lstStyle/>
          <a:p>
            <a:r>
              <a:rPr lang="en-US" altLang="ja-JP" sz="2500" b="1" kern="1200" dirty="0">
                <a:solidFill>
                  <a:schemeClr val="bg1"/>
                </a:solidFill>
                <a:effectLst/>
                <a:latin typeface="Arial" panose="020B0604020202020204" pitchFamily="34" charset="0"/>
                <a:ea typeface="+mn-ea"/>
                <a:cs typeface="Arial" panose="020B0604020202020204" pitchFamily="34" charset="0"/>
              </a:rPr>
              <a:t>Introduction</a:t>
            </a:r>
            <a:endParaRPr kumimoji="1" lang="ja-JP" altLang="en-US" b="1" dirty="0">
              <a:solidFill>
                <a:schemeClr val="bg1"/>
              </a:solidFill>
            </a:endParaRPr>
          </a:p>
        </p:txBody>
      </p:sp>
      <p:pic>
        <p:nvPicPr>
          <p:cNvPr id="4" name="図 3" descr="テキスト&#10;&#10;AI 生成コンテンツは誤りを含む可能性があります。">
            <a:extLst>
              <a:ext uri="{FF2B5EF4-FFF2-40B4-BE49-F238E27FC236}">
                <a16:creationId xmlns:a16="http://schemas.microsoft.com/office/drawing/2014/main" id="{A03118EC-05E6-5CF7-BBE9-9E29EF68E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00414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AB1D2DFD-F5FE-D06B-0F20-55E244413238}"/>
              </a:ext>
            </a:extLst>
          </p:cNvPr>
          <p:cNvSpPr>
            <a:spLocks noGrp="1"/>
          </p:cNvSpPr>
          <p:nvPr>
            <p:ph type="title"/>
          </p:nvPr>
        </p:nvSpPr>
        <p:spPr>
          <a:xfrm>
            <a:off x="609600" y="32952"/>
            <a:ext cx="10972800" cy="828000"/>
          </a:xfrm>
          <a:ln>
            <a:noFill/>
          </a:ln>
        </p:spPr>
        <p:txBody>
          <a:bodyPr>
            <a:normAutofit/>
          </a:bodyPr>
          <a:lstStyle/>
          <a:p>
            <a:r>
              <a:rPr lang="en-US" sz="2500" b="1" dirty="0">
                <a:solidFill>
                  <a:schemeClr val="bg1"/>
                </a:solidFill>
                <a:latin typeface="Arial" panose="020B0604020202020204" pitchFamily="34" charset="0"/>
                <a:cs typeface="Arial" panose="020B0604020202020204" pitchFamily="34" charset="0"/>
              </a:rPr>
              <a:t>Number of CAR-T</a:t>
            </a:r>
            <a:r>
              <a:rPr lang="ja-JP" altLang="en-US" sz="2500" b="1" dirty="0">
                <a:solidFill>
                  <a:schemeClr val="bg1"/>
                </a:solidFill>
                <a:latin typeface="Arial" panose="020B0604020202020204" pitchFamily="34" charset="0"/>
                <a:cs typeface="Arial" panose="020B0604020202020204" pitchFamily="34" charset="0"/>
              </a:rPr>
              <a:t> </a:t>
            </a:r>
            <a:r>
              <a:rPr lang="en-US" sz="2500" b="1" dirty="0">
                <a:solidFill>
                  <a:schemeClr val="bg1"/>
                </a:solidFill>
                <a:latin typeface="Arial" panose="020B0604020202020204" pitchFamily="34" charset="0"/>
                <a:cs typeface="Arial" panose="020B0604020202020204" pitchFamily="34" charset="0"/>
              </a:rPr>
              <a:t>cell Infusions</a:t>
            </a:r>
          </a:p>
        </p:txBody>
      </p:sp>
      <p:pic>
        <p:nvPicPr>
          <p:cNvPr id="5" name="図 4" descr="グラフ, 折れ線グラフ&#10;&#10;AI 生成コンテンツは誤りを含む可能性があります。">
            <a:extLst>
              <a:ext uri="{FF2B5EF4-FFF2-40B4-BE49-F238E27FC236}">
                <a16:creationId xmlns:a16="http://schemas.microsoft.com/office/drawing/2014/main" id="{709F0B5D-F239-AB49-41CA-CC4679CF5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60660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2D4DA-369D-A0F3-EFD3-297D75DCF3C1}"/>
              </a:ext>
            </a:extLst>
          </p:cNvPr>
          <p:cNvSpPr>
            <a:spLocks noGrp="1"/>
          </p:cNvSpPr>
          <p:nvPr>
            <p:ph type="title"/>
          </p:nvPr>
        </p:nvSpPr>
        <p:spPr>
          <a:xfrm>
            <a:off x="604823" y="36787"/>
            <a:ext cx="10515600" cy="828000"/>
          </a:xfrm>
        </p:spPr>
        <p:txBody>
          <a:bodyPr/>
          <a:lstStyle/>
          <a:p>
            <a:pPr rtl="0" eaLnBrk="1" latinLnBrk="0" hangingPunct="1"/>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 Indications</a:t>
            </a:r>
            <a:endParaRPr lang="ja-JP" altLang="ja-JP" b="1" dirty="0">
              <a:solidFill>
                <a:schemeClr val="bg1"/>
              </a:solidFill>
              <a:effectLst/>
            </a:endParaRPr>
          </a:p>
        </p:txBody>
      </p:sp>
      <p:pic>
        <p:nvPicPr>
          <p:cNvPr id="6" name="図 5" descr="グラフ, 円グラフ&#10;&#10;AI 生成コンテンツは誤りを含む可能性があります。">
            <a:extLst>
              <a:ext uri="{FF2B5EF4-FFF2-40B4-BE49-F238E27FC236}">
                <a16:creationId xmlns:a16="http://schemas.microsoft.com/office/drawing/2014/main" id="{31BB4B88-E3DB-866A-730B-170B1CBCD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396745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A7A3B4-064B-54A7-D4D6-772C59536CC8}"/>
              </a:ext>
            </a:extLst>
          </p:cNvPr>
          <p:cNvSpPr>
            <a:spLocks noGrp="1"/>
          </p:cNvSpPr>
          <p:nvPr>
            <p:ph type="title"/>
          </p:nvPr>
        </p:nvSpPr>
        <p:spPr>
          <a:xfrm>
            <a:off x="603809" y="39228"/>
            <a:ext cx="10515600" cy="828000"/>
          </a:xfrm>
        </p:spPr>
        <p:txBody>
          <a:bodyPr/>
          <a:lstStyle/>
          <a:p>
            <a:pPr rtl="0" eaLnBrk="1" latinLnBrk="0" hangingPunct="1"/>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 Indications </a:t>
            </a:r>
            <a:r>
              <a:rPr lang="en-US" altLang="ja-JP" sz="2500" b="1" kern="1200" dirty="0">
                <a:solidFill>
                  <a:schemeClr val="bg1"/>
                </a:solidFill>
                <a:effectLst/>
                <a:latin typeface="Arial" panose="020B0604020202020204" pitchFamily="34" charset="0"/>
                <a:ea typeface="+mn-ea"/>
                <a:cs typeface="Arial" panose="020B0604020202020204" pitchFamily="34" charset="0"/>
              </a:rPr>
              <a:t>Annually</a:t>
            </a:r>
            <a:endParaRPr lang="ja-JP" altLang="ja-JP" b="1" dirty="0">
              <a:solidFill>
                <a:schemeClr val="bg1"/>
              </a:solidFill>
              <a:effectLst/>
            </a:endParaRPr>
          </a:p>
        </p:txBody>
      </p:sp>
      <p:pic>
        <p:nvPicPr>
          <p:cNvPr id="7" name="図 6" descr="グラフ, 棒グラフ&#10;&#10;AI 生成コンテンツは誤りを含む可能性があります。">
            <a:extLst>
              <a:ext uri="{FF2B5EF4-FFF2-40B4-BE49-F238E27FC236}">
                <a16:creationId xmlns:a16="http://schemas.microsoft.com/office/drawing/2014/main" id="{DD0EA428-F1C4-843E-AC54-9CA441D52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402401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A9E698-7E05-1353-AF98-5AD77ABFDA44}"/>
              </a:ext>
            </a:extLst>
          </p:cNvPr>
          <p:cNvSpPr>
            <a:spLocks noGrp="1"/>
          </p:cNvSpPr>
          <p:nvPr>
            <p:ph type="title"/>
          </p:nvPr>
        </p:nvSpPr>
        <p:spPr>
          <a:xfrm>
            <a:off x="601648" y="23853"/>
            <a:ext cx="9240253" cy="828000"/>
          </a:xfrm>
        </p:spPr>
        <p:txBody>
          <a:bodyPr>
            <a:normAutofit/>
          </a:bodyPr>
          <a:lstStyle/>
          <a:p>
            <a:r>
              <a:rPr lang="en-US" sz="2500" b="1" dirty="0">
                <a:solidFill>
                  <a:schemeClr val="bg1"/>
                </a:solidFill>
                <a:latin typeface="Arial" panose="020B0604020202020204" pitchFamily="34" charset="0"/>
                <a:cs typeface="Arial" panose="020B0604020202020204" pitchFamily="34" charset="0"/>
              </a:rPr>
              <a:t>CAR-T cell Indications Annually</a:t>
            </a:r>
          </a:p>
        </p:txBody>
      </p:sp>
      <p:pic>
        <p:nvPicPr>
          <p:cNvPr id="3" name="図 2" descr="グラフ, 折れ線グラフ&#10;&#10;AI 生成コンテンツは誤りを含む可能性があります。">
            <a:extLst>
              <a:ext uri="{FF2B5EF4-FFF2-40B4-BE49-F238E27FC236}">
                <a16:creationId xmlns:a16="http://schemas.microsoft.com/office/drawing/2014/main" id="{6FF8EF16-B3F8-3A1A-13C3-E3DA7C930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64354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23606-FB8E-3998-FD83-737C225C0B9E}"/>
              </a:ext>
            </a:extLst>
          </p:cNvPr>
          <p:cNvSpPr>
            <a:spLocks noGrp="1"/>
          </p:cNvSpPr>
          <p:nvPr>
            <p:ph type="title"/>
          </p:nvPr>
        </p:nvSpPr>
        <p:spPr>
          <a:xfrm>
            <a:off x="587824" y="26102"/>
            <a:ext cx="11568223" cy="828000"/>
          </a:xfrm>
        </p:spPr>
        <p:txBody>
          <a:bodyPr>
            <a:normAutofit/>
          </a:bodyPr>
          <a:lstStyle/>
          <a:p>
            <a:r>
              <a:rPr kumimoji="1" lang="en-US" altLang="ja-JP" sz="2500" b="1" dirty="0">
                <a:solidFill>
                  <a:schemeClr val="bg1"/>
                </a:solidFill>
                <a:latin typeface="Arial" panose="020B0604020202020204" pitchFamily="34" charset="0"/>
                <a:cs typeface="Arial" panose="020B0604020202020204" pitchFamily="34" charset="0"/>
              </a:rPr>
              <a:t>Distribution of CAR-T cell</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Recipients</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by</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Age</a:t>
            </a:r>
            <a:endParaRPr kumimoji="1" lang="ja-JP" altLang="en-US" sz="2500" b="1" dirty="0">
              <a:solidFill>
                <a:schemeClr val="bg1"/>
              </a:solidFill>
              <a:latin typeface="Arial" panose="020B0604020202020204" pitchFamily="34" charset="0"/>
              <a:cs typeface="Arial" panose="020B0604020202020204" pitchFamily="34" charset="0"/>
            </a:endParaRPr>
          </a:p>
        </p:txBody>
      </p:sp>
      <p:pic>
        <p:nvPicPr>
          <p:cNvPr id="5" name="図 4" descr="グラフ&#10;&#10;AI 生成コンテンツは誤りを含む可能性があります。">
            <a:extLst>
              <a:ext uri="{FF2B5EF4-FFF2-40B4-BE49-F238E27FC236}">
                <a16:creationId xmlns:a16="http://schemas.microsoft.com/office/drawing/2014/main" id="{FB0EE5E5-1DA8-E7F8-DB16-D401663FE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8797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6049F-6C83-A4FE-2F08-E9284402459C}"/>
              </a:ext>
            </a:extLst>
          </p:cNvPr>
          <p:cNvSpPr>
            <a:spLocks noGrp="1"/>
          </p:cNvSpPr>
          <p:nvPr>
            <p:ph type="title"/>
          </p:nvPr>
        </p:nvSpPr>
        <p:spPr>
          <a:xfrm>
            <a:off x="609600" y="39375"/>
            <a:ext cx="10515600" cy="828000"/>
          </a:xfrm>
        </p:spPr>
        <p:txBody>
          <a:bodyPr/>
          <a:lstStyle/>
          <a:p>
            <a:pPr rtl="0" eaLnBrk="1" latinLnBrk="0" hangingPunct="1"/>
            <a:r>
              <a:rPr kumimoji="1"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CAR-T cell</a:t>
            </a:r>
            <a:r>
              <a:rPr lang="ja-JP" altLang="ja-JP" sz="2500" b="1"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Recipients</a:t>
            </a:r>
            <a:r>
              <a:rPr lang="ja-JP" altLang="ja-JP" sz="2500" b="1"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by</a:t>
            </a:r>
            <a:r>
              <a:rPr lang="ja-JP" altLang="ja-JP" sz="2500" b="1"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altLang="ja-JP" sz="2500" b="1" kern="1200" dirty="0">
                <a:solidFill>
                  <a:schemeClr val="bg1"/>
                </a:solidFill>
                <a:effectLst/>
                <a:latin typeface="Arial" panose="020B0604020202020204" pitchFamily="34" charset="0"/>
                <a:ea typeface="游ゴシック" panose="020B0400000000000000" pitchFamily="50" charset="-128"/>
                <a:cs typeface="Arial" panose="020B0604020202020204" pitchFamily="34" charset="0"/>
              </a:rPr>
              <a:t>Age Annually</a:t>
            </a:r>
            <a:endParaRPr lang="ja-JP" altLang="ja-JP" b="1" dirty="0">
              <a:solidFill>
                <a:schemeClr val="bg1"/>
              </a:solidFill>
              <a:effectLst/>
            </a:endParaRPr>
          </a:p>
        </p:txBody>
      </p:sp>
      <p:pic>
        <p:nvPicPr>
          <p:cNvPr id="7" name="図 6" descr="グラフ, 棒グラフ&#10;&#10;AI 生成コンテンツは誤りを含む可能性があります。">
            <a:extLst>
              <a:ext uri="{FF2B5EF4-FFF2-40B4-BE49-F238E27FC236}">
                <a16:creationId xmlns:a16="http://schemas.microsoft.com/office/drawing/2014/main" id="{2209FD1A-3317-A7C0-A2E4-DE845171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84480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6AA656-5778-B508-6822-1C5EDF9687D8}"/>
              </a:ext>
            </a:extLst>
          </p:cNvPr>
          <p:cNvSpPr>
            <a:spLocks noGrp="1"/>
          </p:cNvSpPr>
          <p:nvPr>
            <p:ph type="title"/>
          </p:nvPr>
        </p:nvSpPr>
        <p:spPr>
          <a:xfrm>
            <a:off x="592791" y="19775"/>
            <a:ext cx="11587178" cy="828000"/>
          </a:xfrm>
        </p:spPr>
        <p:txBody>
          <a:bodyPr wrap="none" rIns="36000">
            <a:normAutofit/>
          </a:bodyPr>
          <a:lstStyle/>
          <a:p>
            <a:r>
              <a:rPr kumimoji="1" lang="en-US" altLang="ja-JP" sz="2500" b="1" dirty="0">
                <a:solidFill>
                  <a:schemeClr val="bg1"/>
                </a:solidFill>
                <a:latin typeface="Arial" panose="020B0604020202020204" pitchFamily="34" charset="0"/>
                <a:cs typeface="Arial" panose="020B0604020202020204" pitchFamily="34" charset="0"/>
              </a:rPr>
              <a:t>Distribution of CAR-T cell</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Recipients</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dirty="0">
                <a:solidFill>
                  <a:schemeClr val="bg1"/>
                </a:solidFill>
                <a:latin typeface="Arial" panose="020B0604020202020204" pitchFamily="34" charset="0"/>
                <a:cs typeface="Arial" panose="020B0604020202020204" pitchFamily="34" charset="0"/>
              </a:rPr>
              <a:t>by</a:t>
            </a:r>
            <a:r>
              <a:rPr lang="ja-JP" altLang="en-US" sz="2500" b="1" dirty="0">
                <a:solidFill>
                  <a:schemeClr val="bg1"/>
                </a:solidFill>
                <a:latin typeface="Arial" panose="020B0604020202020204" pitchFamily="34" charset="0"/>
                <a:cs typeface="Arial" panose="020B0604020202020204" pitchFamily="34" charset="0"/>
              </a:rPr>
              <a:t> </a:t>
            </a:r>
            <a:r>
              <a:rPr lang="en-US" altLang="ja-JP" sz="2500" b="1" spc="-90" dirty="0">
                <a:solidFill>
                  <a:schemeClr val="bg1"/>
                </a:solidFill>
                <a:latin typeface="Arial" panose="020B0604020202020204" pitchFamily="34" charset="0"/>
                <a:cs typeface="Arial" panose="020B0604020202020204" pitchFamily="34" charset="0"/>
              </a:rPr>
              <a:t>In-specification / Out-of-specification</a:t>
            </a:r>
            <a:endParaRPr lang="en-US" sz="2500" b="1" spc="-90" dirty="0">
              <a:solidFill>
                <a:schemeClr val="bg1"/>
              </a:solidFill>
              <a:latin typeface="Arial" panose="020B0604020202020204" pitchFamily="34" charset="0"/>
              <a:cs typeface="Arial" panose="020B0604020202020204" pitchFamily="34" charset="0"/>
            </a:endParaRPr>
          </a:p>
        </p:txBody>
      </p:sp>
      <p:pic>
        <p:nvPicPr>
          <p:cNvPr id="5" name="図 4" descr="グラフ, 円グラフ&#10;&#10;AI 生成コンテンツは誤りを含む可能性があります。">
            <a:extLst>
              <a:ext uri="{FF2B5EF4-FFF2-40B4-BE49-F238E27FC236}">
                <a16:creationId xmlns:a16="http://schemas.microsoft.com/office/drawing/2014/main" id="{51C44E3E-632F-B0B0-6470-8538D6253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Tree>
    <p:extLst>
      <p:ext uri="{BB962C8B-B14F-4D97-AF65-F5344CB8AC3E}">
        <p14:creationId xmlns:p14="http://schemas.microsoft.com/office/powerpoint/2010/main" val="2219749179"/>
      </p:ext>
    </p:extLst>
  </p:cSld>
  <p:clrMapOvr>
    <a:masterClrMapping/>
  </p:clrMapOvr>
</p:sld>
</file>

<file path=ppt/theme/theme1.xml><?xml version="1.0" encoding="utf-8"?>
<a:theme xmlns:a="http://schemas.openxmlformats.org/drawingml/2006/main" name="Office テーマ">
  <a:themeElements>
    <a:clrScheme name="ユーザー定義 9">
      <a:dk1>
        <a:sysClr val="windowText" lastClr="000000"/>
      </a:dk1>
      <a:lt1>
        <a:sysClr val="window" lastClr="FFFFFF"/>
      </a:lt1>
      <a:dk2>
        <a:srgbClr val="FFFFFF"/>
      </a:dk2>
      <a:lt2>
        <a:srgbClr val="FFFFFF"/>
      </a:lt2>
      <a:accent1>
        <a:srgbClr val="0B5395"/>
      </a:accent1>
      <a:accent2>
        <a:srgbClr val="FFCC00"/>
      </a:accent2>
      <a:accent3>
        <a:srgbClr val="92D050"/>
      </a:accent3>
      <a:accent4>
        <a:srgbClr val="FF9900"/>
      </a:accent4>
      <a:accent5>
        <a:srgbClr val="0070C0"/>
      </a:accent5>
      <a:accent6>
        <a:srgbClr val="3399FF"/>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3173</TotalTime>
  <Words>549</Words>
  <Application>Microsoft Office PowerPoint</Application>
  <PresentationFormat>ワイド画面</PresentationFormat>
  <Paragraphs>36</Paragraphs>
  <Slides>11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11</vt:i4>
      </vt:variant>
    </vt:vector>
  </HeadingPairs>
  <TitlesOfParts>
    <vt:vector size="21" baseType="lpstr">
      <vt:lpstr>UD デジタル 教科書体 N-R</vt:lpstr>
      <vt:lpstr>游ゴシック</vt:lpstr>
      <vt:lpstr>游ゴシック Light</vt:lpstr>
      <vt:lpstr>游明朝</vt:lpstr>
      <vt:lpstr>Arial</vt:lpstr>
      <vt:lpstr>Calibri</vt:lpstr>
      <vt:lpstr>Calibri Light</vt:lpstr>
      <vt:lpstr>Cambria</vt:lpstr>
      <vt:lpstr>Office テーマ</vt:lpstr>
      <vt:lpstr>1_Office テーマ</vt:lpstr>
      <vt:lpstr>Cover</vt:lpstr>
      <vt:lpstr>Introduction</vt:lpstr>
      <vt:lpstr>Number of CAR-T cell Infusions</vt:lpstr>
      <vt:lpstr>CAR-T cell Indications</vt:lpstr>
      <vt:lpstr>CAR-T cell Indications Annually</vt:lpstr>
      <vt:lpstr>CAR-T cell Indications Annually</vt:lpstr>
      <vt:lpstr>Distribution of CAR-T cell Recipients by Age</vt:lpstr>
      <vt:lpstr>CAR-T cell Recipients by Age Annually</vt:lpstr>
      <vt:lpstr>Distribution of CAR-T cell Recipients by In-specification / Out-of-specification</vt:lpstr>
      <vt:lpstr>Prior HCT to CAR-T cell Infusions: Acute Lymphoblastic Leukemia</vt:lpstr>
      <vt:lpstr>Prior HCT to CAR-T cell Infusions: Non-Hodgkin Lymphoma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CTRスライド案 表紙</dc:title>
  <dc:creator>大引 真理恵</dc:creator>
  <cp:lastModifiedBy>JDCHCT_stat_AY</cp:lastModifiedBy>
  <cp:revision>143</cp:revision>
  <dcterms:created xsi:type="dcterms:W3CDTF">2023-06-23T07:04:20Z</dcterms:created>
  <dcterms:modified xsi:type="dcterms:W3CDTF">2026-02-27T13:07:51Z</dcterms:modified>
</cp:coreProperties>
</file>